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58"/>
  </p:notesMasterIdLst>
  <p:sldIdLst>
    <p:sldId id="438" r:id="rId2"/>
    <p:sldId id="365" r:id="rId3"/>
    <p:sldId id="258" r:id="rId4"/>
    <p:sldId id="372" r:id="rId5"/>
    <p:sldId id="371" r:id="rId6"/>
    <p:sldId id="370" r:id="rId7"/>
    <p:sldId id="373" r:id="rId8"/>
    <p:sldId id="375" r:id="rId9"/>
    <p:sldId id="377" r:id="rId10"/>
    <p:sldId id="378" r:id="rId11"/>
    <p:sldId id="389" r:id="rId12"/>
    <p:sldId id="379" r:id="rId13"/>
    <p:sldId id="390" r:id="rId14"/>
    <p:sldId id="393" r:id="rId15"/>
    <p:sldId id="394" r:id="rId16"/>
    <p:sldId id="395" r:id="rId17"/>
    <p:sldId id="396" r:id="rId18"/>
    <p:sldId id="397" r:id="rId19"/>
    <p:sldId id="381" r:id="rId20"/>
    <p:sldId id="398" r:id="rId21"/>
    <p:sldId id="382" r:id="rId22"/>
    <p:sldId id="383" r:id="rId23"/>
    <p:sldId id="399" r:id="rId24"/>
    <p:sldId id="403" r:id="rId25"/>
    <p:sldId id="402" r:id="rId26"/>
    <p:sldId id="405" r:id="rId27"/>
    <p:sldId id="406" r:id="rId28"/>
    <p:sldId id="407" r:id="rId29"/>
    <p:sldId id="384" r:id="rId30"/>
    <p:sldId id="408" r:id="rId31"/>
    <p:sldId id="410" r:id="rId32"/>
    <p:sldId id="419" r:id="rId33"/>
    <p:sldId id="409" r:id="rId34"/>
    <p:sldId id="414" r:id="rId35"/>
    <p:sldId id="415" r:id="rId36"/>
    <p:sldId id="413" r:id="rId37"/>
    <p:sldId id="416" r:id="rId38"/>
    <p:sldId id="417" r:id="rId39"/>
    <p:sldId id="418" r:id="rId40"/>
    <p:sldId id="412" r:id="rId41"/>
    <p:sldId id="420" r:id="rId42"/>
    <p:sldId id="421" r:id="rId43"/>
    <p:sldId id="422" r:id="rId44"/>
    <p:sldId id="424" r:id="rId45"/>
    <p:sldId id="423" r:id="rId46"/>
    <p:sldId id="426" r:id="rId47"/>
    <p:sldId id="427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A4CF87"/>
    <a:srgbClr val="A9D18E"/>
    <a:srgbClr val="D6A300"/>
    <a:srgbClr val="D4D412"/>
    <a:srgbClr val="FFD966"/>
    <a:srgbClr val="9DC3E6"/>
    <a:srgbClr val="E48272"/>
    <a:srgbClr val="954ECA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7368" autoAdjust="0"/>
  </p:normalViewPr>
  <p:slideViewPr>
    <p:cSldViewPr snapToGrid="0">
      <p:cViewPr varScale="1">
        <p:scale>
          <a:sx n="68" d="100"/>
          <a:sy n="68" d="100"/>
        </p:scale>
        <p:origin x="2026" y="43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2A81F-41AB-450C-950D-07B99A620CF4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10948-85AD-4C51-A0AA-32423681520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176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0352D-C0D7-4525-842B-69037E9C625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555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9765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rtl="0">
              <a:lnSpc>
                <a:spcPct val="150000"/>
              </a:lnSpc>
              <a:buFont typeface="Symbol" panose="05050102010706020507" pitchFamily="18" charset="2"/>
              <a:buBlip>
                <a:blip r:embed="rId3"/>
              </a:buBlip>
            </a:pPr>
            <a:endParaRPr lang="fr-FR" sz="2800" kern="100" dirty="0">
              <a:effectLst/>
              <a:latin typeface="Montserrat Semi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679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961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879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7065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220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4678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066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1647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392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7255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119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5599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3375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64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6066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3488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082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2732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29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0895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508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7347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1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36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696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6035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765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5333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50340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0929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39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1092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9646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46345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54476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262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311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722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615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574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360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12705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spcAft>
                <a:spcPts val="800"/>
              </a:spcAft>
              <a:buClr>
                <a:srgbClr val="2F5496"/>
              </a:buClr>
              <a:buSzPts val="1200"/>
              <a:buFont typeface="+mj-lt"/>
              <a:buNone/>
            </a:pPr>
            <a:endParaRPr lang="fr-CH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49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759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6566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spcAft>
                <a:spcPts val="800"/>
              </a:spcAft>
              <a:buClr>
                <a:srgbClr val="2F5496"/>
              </a:buClr>
              <a:buSzPts val="1200"/>
              <a:buFont typeface="+mj-lt"/>
              <a:buNone/>
            </a:pPr>
            <a:endParaRPr lang="fr-CH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50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8987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spcAft>
                <a:spcPts val="800"/>
              </a:spcAft>
              <a:buClr>
                <a:srgbClr val="2F5496"/>
              </a:buClr>
              <a:buSzPts val="1200"/>
              <a:buFont typeface="+mj-lt"/>
              <a:buNone/>
            </a:pPr>
            <a:endParaRPr lang="fr-CH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51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1148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spcAft>
                <a:spcPts val="800"/>
              </a:spcAft>
              <a:buClr>
                <a:srgbClr val="2F5496"/>
              </a:buClr>
              <a:buSzPts val="1200"/>
              <a:buFont typeface="+mj-lt"/>
              <a:buNone/>
            </a:pPr>
            <a:endParaRPr lang="fr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52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964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spcAft>
                <a:spcPts val="800"/>
              </a:spcAft>
              <a:buClr>
                <a:srgbClr val="2F5496"/>
              </a:buClr>
              <a:buSzPts val="1200"/>
              <a:buFont typeface="+mj-lt"/>
              <a:buNone/>
            </a:pPr>
            <a:endParaRPr lang="fr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53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1101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rtl="0">
              <a:lnSpc>
                <a:spcPct val="150000"/>
              </a:lnSpc>
              <a:spcAft>
                <a:spcPts val="800"/>
              </a:spcAft>
              <a:buClr>
                <a:srgbClr val="2F5496"/>
              </a:buClr>
              <a:buSzPts val="1200"/>
              <a:buFont typeface="+mj-lt"/>
              <a:buNone/>
            </a:pPr>
            <a:endParaRPr lang="fr-CH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54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4771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spcAft>
                <a:spcPts val="800"/>
              </a:spcAft>
              <a:buClr>
                <a:srgbClr val="2F5496"/>
              </a:buClr>
              <a:buSzPts val="1200"/>
              <a:buFont typeface="+mj-lt"/>
              <a:buNone/>
            </a:pPr>
            <a:endParaRPr lang="fr-CH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55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508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0352D-C0D7-4525-842B-69037E9C625F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15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7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8325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9871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9E84A-87FA-4386-B883-95E1A847D569}" type="slidenum">
              <a:rPr lang="fr-FR" smtClean="0"/>
              <a:t>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655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684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43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098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505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14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071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776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9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742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001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074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448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5B0EA-AFD1-458F-B276-85CEBA2E3691}" type="datetimeFigureOut">
              <a:rPr lang="fr-FR" smtClean="0"/>
              <a:t>04/07/2024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7426F-32C2-4FE1-930A-F47F44179C1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159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2.png"/><Relationship Id="rId5" Type="http://schemas.openxmlformats.org/officeDocument/2006/relationships/image" Target="../media/image2.png"/><Relationship Id="rId10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2.png"/><Relationship Id="rId10" Type="http://schemas.openxmlformats.org/officeDocument/2006/relationships/image" Target="../media/image52.png"/><Relationship Id="rId4" Type="http://schemas.openxmlformats.org/officeDocument/2006/relationships/image" Target="../media/image19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ck.com/ag/en/catalog/products/process-sensors/flow-sensors/bulkscan/lms111-10190/p/p562144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jpeg"/><Relationship Id="rId5" Type="http://schemas.openxmlformats.org/officeDocument/2006/relationships/image" Target="../media/image2.png"/><Relationship Id="rId10" Type="http://schemas.openxmlformats.org/officeDocument/2006/relationships/image" Target="../media/image57.png"/><Relationship Id="rId4" Type="http://schemas.openxmlformats.org/officeDocument/2006/relationships/image" Target="../media/image19.png"/><Relationship Id="rId9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ck.com/ag/en/catalog/products/process-sensors/flow-sensors/bulkscan/lms111-10190/p/p562144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2.png"/><Relationship Id="rId10" Type="http://schemas.openxmlformats.org/officeDocument/2006/relationships/image" Target="../media/image59.jpeg"/><Relationship Id="rId4" Type="http://schemas.openxmlformats.org/officeDocument/2006/relationships/image" Target="../media/image19.png"/><Relationship Id="rId9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10" Type="http://schemas.openxmlformats.org/officeDocument/2006/relationships/image" Target="../media/image65.png"/><Relationship Id="rId4" Type="http://schemas.openxmlformats.org/officeDocument/2006/relationships/image" Target="../media/image19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slide" Target="slide35.xml"/><Relationship Id="rId26" Type="http://schemas.openxmlformats.org/officeDocument/2006/relationships/image" Target="../media/image72.png"/><Relationship Id="rId3" Type="http://schemas.openxmlformats.org/officeDocument/2006/relationships/image" Target="../media/image1.png"/><Relationship Id="rId21" Type="http://schemas.openxmlformats.org/officeDocument/2006/relationships/slide" Target="slide36.xml"/><Relationship Id="rId7" Type="http://schemas.openxmlformats.org/officeDocument/2006/relationships/image" Target="../media/image62.png"/><Relationship Id="rId12" Type="http://schemas.openxmlformats.org/officeDocument/2006/relationships/slide" Target="slide33.xml"/><Relationship Id="rId17" Type="http://schemas.openxmlformats.org/officeDocument/2006/relationships/image" Target="../media/image69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7.png"/><Relationship Id="rId24" Type="http://schemas.openxmlformats.org/officeDocument/2006/relationships/slide" Target="slide37.xml"/><Relationship Id="rId5" Type="http://schemas.openxmlformats.org/officeDocument/2006/relationships/image" Target="../media/image2.png"/><Relationship Id="rId15" Type="http://schemas.openxmlformats.org/officeDocument/2006/relationships/slide" Target="slide34.xml"/><Relationship Id="rId23" Type="http://schemas.openxmlformats.org/officeDocument/2006/relationships/image" Target="../media/image71.png"/><Relationship Id="rId28" Type="http://schemas.openxmlformats.org/officeDocument/2006/relationships/image" Target="../media/image72.png"/><Relationship Id="rId10" Type="http://schemas.openxmlformats.org/officeDocument/2006/relationships/image" Target="../media/image65.png"/><Relationship Id="rId19" Type="http://schemas.openxmlformats.org/officeDocument/2006/relationships/image" Target="../media/image69.png"/><Relationship Id="rId31" Type="http://schemas.openxmlformats.org/officeDocument/2006/relationships/image" Target="../media/image76.png"/><Relationship Id="rId4" Type="http://schemas.openxmlformats.org/officeDocument/2006/relationships/image" Target="../media/image19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Relationship Id="rId22" Type="http://schemas.openxmlformats.org/officeDocument/2006/relationships/image" Target="../media/image70.png"/><Relationship Id="rId27" Type="http://schemas.openxmlformats.org/officeDocument/2006/relationships/slide" Target="slide38.xml"/><Relationship Id="rId30" Type="http://schemas.openxmlformats.org/officeDocument/2006/relationships/slide" Target="slide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69.png"/><Relationship Id="rId18" Type="http://schemas.openxmlformats.org/officeDocument/2006/relationships/image" Target="../media/image70.png"/><Relationship Id="rId26" Type="http://schemas.openxmlformats.org/officeDocument/2006/relationships/slide" Target="slide39.xml"/><Relationship Id="rId3" Type="http://schemas.openxmlformats.org/officeDocument/2006/relationships/image" Target="../media/image1.png"/><Relationship Id="rId21" Type="http://schemas.openxmlformats.org/officeDocument/2006/relationships/image" Target="../media/image71.png"/><Relationship Id="rId7" Type="http://schemas.openxmlformats.org/officeDocument/2006/relationships/image" Target="../media/image67.png"/><Relationship Id="rId12" Type="http://schemas.openxmlformats.org/officeDocument/2006/relationships/image" Target="../media/image68.png"/><Relationship Id="rId17" Type="http://schemas.openxmlformats.org/officeDocument/2006/relationships/slide" Target="slide36.xml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0.png"/><Relationship Id="rId20" Type="http://schemas.openxmlformats.org/officeDocument/2006/relationships/slide" Target="slide37.xml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slide" Target="slide34.xml"/><Relationship Id="rId24" Type="http://schemas.openxmlformats.org/officeDocument/2006/relationships/image" Target="../media/image72.png"/><Relationship Id="rId5" Type="http://schemas.openxmlformats.org/officeDocument/2006/relationships/image" Target="../media/image2.png"/><Relationship Id="rId15" Type="http://schemas.openxmlformats.org/officeDocument/2006/relationships/image" Target="../media/image69.png"/><Relationship Id="rId23" Type="http://schemas.openxmlformats.org/officeDocument/2006/relationships/slide" Target="slide38.xml"/><Relationship Id="rId28" Type="http://schemas.openxmlformats.org/officeDocument/2006/relationships/image" Target="../media/image85.gif"/><Relationship Id="rId10" Type="http://schemas.openxmlformats.org/officeDocument/2006/relationships/image" Target="../media/image68.png"/><Relationship Id="rId19" Type="http://schemas.openxmlformats.org/officeDocument/2006/relationships/image" Target="../media/image71.png"/><Relationship Id="rId31" Type="http://schemas.openxmlformats.org/officeDocument/2006/relationships/image" Target="../media/image88.png"/><Relationship Id="rId4" Type="http://schemas.openxmlformats.org/officeDocument/2006/relationships/image" Target="../media/image19.png"/><Relationship Id="rId9" Type="http://schemas.openxmlformats.org/officeDocument/2006/relationships/image" Target="../media/image67.png"/><Relationship Id="rId14" Type="http://schemas.openxmlformats.org/officeDocument/2006/relationships/slide" Target="slide35.xml"/><Relationship Id="rId22" Type="http://schemas.openxmlformats.org/officeDocument/2006/relationships/image" Target="../media/image72.png"/><Relationship Id="rId27" Type="http://schemas.openxmlformats.org/officeDocument/2006/relationships/image" Target="../media/image76.png"/><Relationship Id="rId30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88.png"/><Relationship Id="rId5" Type="http://schemas.openxmlformats.org/officeDocument/2006/relationships/image" Target="../media/image2.png"/><Relationship Id="rId10" Type="http://schemas.openxmlformats.org/officeDocument/2006/relationships/image" Target="../media/image92.png"/><Relationship Id="rId4" Type="http://schemas.openxmlformats.org/officeDocument/2006/relationships/image" Target="../media/image19.png"/><Relationship Id="rId9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98.png"/><Relationship Id="rId5" Type="http://schemas.openxmlformats.org/officeDocument/2006/relationships/image" Target="../media/image2.png"/><Relationship Id="rId10" Type="http://schemas.openxmlformats.org/officeDocument/2006/relationships/image" Target="../media/image97.png"/><Relationship Id="rId4" Type="http://schemas.openxmlformats.org/officeDocument/2006/relationships/image" Target="../media/image19.png"/><Relationship Id="rId9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1.png"/><Relationship Id="rId7" Type="http://schemas.openxmlformats.org/officeDocument/2006/relationships/image" Target="../media/image930.png"/><Relationship Id="rId12" Type="http://schemas.openxmlformats.org/officeDocument/2006/relationships/image" Target="../media/image9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970.png"/><Relationship Id="rId5" Type="http://schemas.openxmlformats.org/officeDocument/2006/relationships/image" Target="../media/image2.png"/><Relationship Id="rId10" Type="http://schemas.openxmlformats.org/officeDocument/2006/relationships/image" Target="../media/image960.png"/><Relationship Id="rId4" Type="http://schemas.openxmlformats.org/officeDocument/2006/relationships/image" Target="../media/image19.png"/><Relationship Id="rId9" Type="http://schemas.openxmlformats.org/officeDocument/2006/relationships/image" Target="../media/image9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10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10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C78A8BA6-2016-4CC7-A02A-95DE6B27C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9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0" y="925858"/>
            <a:ext cx="12192000" cy="12337"/>
          </a:xfrm>
          <a:prstGeom prst="line">
            <a:avLst/>
          </a:prstGeom>
          <a:ln w="28575">
            <a:solidFill>
              <a:srgbClr val="4E9B19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842275" y="2596178"/>
            <a:ext cx="10322084" cy="1676560"/>
          </a:xfrm>
          <a:prstGeom prst="roundRect">
            <a:avLst/>
          </a:prstGeom>
          <a:ln>
            <a:solidFill>
              <a:srgbClr val="8BE3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Book Antiqua" pitchFamily="18" charset="0"/>
              </a:rPr>
              <a:t>Optimisation des processus logistiques: étudiez comment la digitalisation peut optimiser la planification des navires &amp; le suivi des opérations logistiques, pour améliorer l'efficacité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940797" y="5204390"/>
            <a:ext cx="43104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latin typeface="Book Antiqua" pitchFamily="18" charset="0"/>
              </a:rPr>
              <a:t>Soutenu le 10 JUIN 2024 </a:t>
            </a:r>
            <a:r>
              <a:rPr lang="fr-CA" b="1" u="sng" dirty="0">
                <a:latin typeface="Book Antiqua" pitchFamily="18" charset="0"/>
              </a:rPr>
              <a:t>devant le </a:t>
            </a:r>
            <a:r>
              <a:rPr lang="fr-FR" b="1" u="sng" dirty="0">
                <a:latin typeface="Book Antiqua" pitchFamily="18" charset="0"/>
              </a:rPr>
              <a:t>jury: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77025" y="1124336"/>
            <a:ext cx="787202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000" b="1" dirty="0">
                <a:ln w="18415" cmpd="sng">
                  <a:noFill/>
                  <a:prstDash val="solid"/>
                </a:ln>
                <a:latin typeface="Century Gothic" pitchFamily="34" charset="0"/>
              </a:rPr>
              <a:t>Projet de fin d’études</a:t>
            </a:r>
          </a:p>
          <a:p>
            <a:pPr algn="ctr"/>
            <a:r>
              <a:rPr lang="fr-FR" b="1" dirty="0">
                <a:ln w="18415" cmpd="sng">
                  <a:noFill/>
                  <a:prstDash val="solid"/>
                </a:ln>
                <a:latin typeface="Century Gothic" pitchFamily="34" charset="0"/>
              </a:rPr>
              <a:t>Présenté pour l’obtention du diplôme :</a:t>
            </a:r>
          </a:p>
          <a:p>
            <a:pPr algn="ctr"/>
            <a:r>
              <a:rPr lang="fr-FR" b="1" dirty="0">
                <a:ln w="18415" cmpd="sng">
                  <a:noFill/>
                  <a:prstDash val="solid"/>
                </a:ln>
                <a:latin typeface="Century Gothic" pitchFamily="34" charset="0"/>
              </a:rPr>
              <a:t>Ingénieur d’Etat En Transformation </a:t>
            </a:r>
            <a:r>
              <a:rPr lang="fr-CA" b="1" dirty="0">
                <a:ln w="18415" cmpd="sng">
                  <a:noFill/>
                  <a:prstDash val="solid"/>
                </a:ln>
                <a:latin typeface="Century Gothic" pitchFamily="34" charset="0"/>
              </a:rPr>
              <a:t>digitale industrielle </a:t>
            </a:r>
            <a:endParaRPr lang="fr-FR" b="1" dirty="0">
              <a:ln w="18415" cmpd="sng">
                <a:noFill/>
                <a:prstDash val="solid"/>
              </a:ln>
              <a:latin typeface="Century Gothic" pitchFamily="34" charset="0"/>
            </a:endParaRPr>
          </a:p>
          <a:p>
            <a:pPr algn="ctr">
              <a:defRPr/>
            </a:pPr>
            <a:endParaRPr lang="fr-FR" b="1" u="sng" dirty="0">
              <a:latin typeface="Book Antiqua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5616" y="2194830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>
                <a:latin typeface="Book Antiqua" pitchFamily="18" charset="0"/>
              </a:rPr>
              <a:t> Thème :</a:t>
            </a:r>
          </a:p>
        </p:txBody>
      </p:sp>
      <p:grpSp>
        <p:nvGrpSpPr>
          <p:cNvPr id="17" name="Group 60"/>
          <p:cNvGrpSpPr>
            <a:grpSpLocks/>
          </p:cNvGrpSpPr>
          <p:nvPr/>
        </p:nvGrpSpPr>
        <p:grpSpPr bwMode="auto">
          <a:xfrm>
            <a:off x="2518784" y="2490313"/>
            <a:ext cx="287337" cy="285750"/>
            <a:chOff x="5369" y="3667"/>
            <a:chExt cx="349" cy="348"/>
          </a:xfrm>
        </p:grpSpPr>
        <p:sp>
          <p:nvSpPr>
            <p:cNvPr id="18" name="Freeform 61"/>
            <p:cNvSpPr>
              <a:spLocks/>
            </p:cNvSpPr>
            <p:nvPr/>
          </p:nvSpPr>
          <p:spPr bwMode="auto">
            <a:xfrm>
              <a:off x="5396" y="3667"/>
              <a:ext cx="138" cy="112"/>
            </a:xfrm>
            <a:custGeom>
              <a:avLst/>
              <a:gdLst>
                <a:gd name="T0" fmla="*/ 4 w 182"/>
                <a:gd name="T1" fmla="*/ 2 h 148"/>
                <a:gd name="T2" fmla="*/ 4 w 182"/>
                <a:gd name="T3" fmla="*/ 0 h 148"/>
                <a:gd name="T4" fmla="*/ 4 w 182"/>
                <a:gd name="T5" fmla="*/ 0 h 148"/>
                <a:gd name="T6" fmla="*/ 4 w 182"/>
                <a:gd name="T7" fmla="*/ 2 h 148"/>
                <a:gd name="T8" fmla="*/ 3 w 182"/>
                <a:gd name="T9" fmla="*/ 2 h 148"/>
                <a:gd name="T10" fmla="*/ 2 w 182"/>
                <a:gd name="T11" fmla="*/ 2 h 148"/>
                <a:gd name="T12" fmla="*/ 2 w 182"/>
                <a:gd name="T13" fmla="*/ 2 h 148"/>
                <a:gd name="T14" fmla="*/ 2 w 182"/>
                <a:gd name="T15" fmla="*/ 2 h 148"/>
                <a:gd name="T16" fmla="*/ 2 w 182"/>
                <a:gd name="T17" fmla="*/ 2 h 148"/>
                <a:gd name="T18" fmla="*/ 2 w 182"/>
                <a:gd name="T19" fmla="*/ 2 h 148"/>
                <a:gd name="T20" fmla="*/ 0 w 182"/>
                <a:gd name="T21" fmla="*/ 2 h 148"/>
                <a:gd name="T22" fmla="*/ 2 w 182"/>
                <a:gd name="T23" fmla="*/ 3 h 148"/>
                <a:gd name="T24" fmla="*/ 2 w 182"/>
                <a:gd name="T25" fmla="*/ 3 h 148"/>
                <a:gd name="T26" fmla="*/ 2 w 182"/>
                <a:gd name="T27" fmla="*/ 3 h 148"/>
                <a:gd name="T28" fmla="*/ 2 w 182"/>
                <a:gd name="T29" fmla="*/ 3 h 148"/>
                <a:gd name="T30" fmla="*/ 2 w 182"/>
                <a:gd name="T31" fmla="*/ 2 h 148"/>
                <a:gd name="T32" fmla="*/ 3 w 182"/>
                <a:gd name="T33" fmla="*/ 2 h 148"/>
                <a:gd name="T34" fmla="*/ 3 w 182"/>
                <a:gd name="T35" fmla="*/ 2 h 148"/>
                <a:gd name="T36" fmla="*/ 3 w 182"/>
                <a:gd name="T37" fmla="*/ 2 h 148"/>
                <a:gd name="T38" fmla="*/ 4 w 182"/>
                <a:gd name="T39" fmla="*/ 2 h 148"/>
                <a:gd name="T40" fmla="*/ 4 w 182"/>
                <a:gd name="T41" fmla="*/ 2 h 148"/>
                <a:gd name="T42" fmla="*/ 4 w 182"/>
                <a:gd name="T43" fmla="*/ 2 h 14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2"/>
                <a:gd name="T67" fmla="*/ 0 h 148"/>
                <a:gd name="T68" fmla="*/ 182 w 182"/>
                <a:gd name="T69" fmla="*/ 148 h 14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2" h="148">
                  <a:moveTo>
                    <a:pt x="182" y="86"/>
                  </a:moveTo>
                  <a:lnTo>
                    <a:pt x="182" y="0"/>
                  </a:lnTo>
                  <a:lnTo>
                    <a:pt x="154" y="2"/>
                  </a:lnTo>
                  <a:lnTo>
                    <a:pt x="128" y="10"/>
                  </a:lnTo>
                  <a:lnTo>
                    <a:pt x="102" y="18"/>
                  </a:lnTo>
                  <a:lnTo>
                    <a:pt x="78" y="30"/>
                  </a:lnTo>
                  <a:lnTo>
                    <a:pt x="56" y="46"/>
                  </a:lnTo>
                  <a:lnTo>
                    <a:pt x="36" y="64"/>
                  </a:lnTo>
                  <a:lnTo>
                    <a:pt x="16" y="82"/>
                  </a:lnTo>
                  <a:lnTo>
                    <a:pt x="0" y="104"/>
                  </a:lnTo>
                  <a:lnTo>
                    <a:pt x="76" y="148"/>
                  </a:lnTo>
                  <a:lnTo>
                    <a:pt x="86" y="136"/>
                  </a:lnTo>
                  <a:lnTo>
                    <a:pt x="96" y="124"/>
                  </a:lnTo>
                  <a:lnTo>
                    <a:pt x="108" y="114"/>
                  </a:lnTo>
                  <a:lnTo>
                    <a:pt x="122" y="104"/>
                  </a:lnTo>
                  <a:lnTo>
                    <a:pt x="136" y="98"/>
                  </a:lnTo>
                  <a:lnTo>
                    <a:pt x="150" y="92"/>
                  </a:lnTo>
                  <a:lnTo>
                    <a:pt x="166" y="88"/>
                  </a:lnTo>
                  <a:lnTo>
                    <a:pt x="182" y="86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62"/>
            <p:cNvSpPr>
              <a:spLocks/>
            </p:cNvSpPr>
            <p:nvPr/>
          </p:nvSpPr>
          <p:spPr bwMode="auto">
            <a:xfrm>
              <a:off x="5642" y="3761"/>
              <a:ext cx="76" cy="160"/>
            </a:xfrm>
            <a:custGeom>
              <a:avLst/>
              <a:gdLst>
                <a:gd name="T0" fmla="*/ 2 w 100"/>
                <a:gd name="T1" fmla="*/ 2 h 210"/>
                <a:gd name="T2" fmla="*/ 2 w 100"/>
                <a:gd name="T3" fmla="*/ 2 h 210"/>
                <a:gd name="T4" fmla="*/ 2 w 100"/>
                <a:gd name="T5" fmla="*/ 3 h 210"/>
                <a:gd name="T6" fmla="*/ 2 w 100"/>
                <a:gd name="T7" fmla="*/ 3 h 210"/>
                <a:gd name="T8" fmla="*/ 2 w 100"/>
                <a:gd name="T9" fmla="*/ 4 h 210"/>
                <a:gd name="T10" fmla="*/ 0 w 100"/>
                <a:gd name="T11" fmla="*/ 4 h 210"/>
                <a:gd name="T12" fmla="*/ 2 w 100"/>
                <a:gd name="T13" fmla="*/ 5 h 210"/>
                <a:gd name="T14" fmla="*/ 2 w 100"/>
                <a:gd name="T15" fmla="*/ 5 h 210"/>
                <a:gd name="T16" fmla="*/ 2 w 100"/>
                <a:gd name="T17" fmla="*/ 4 h 210"/>
                <a:gd name="T18" fmla="*/ 2 w 100"/>
                <a:gd name="T19" fmla="*/ 4 h 210"/>
                <a:gd name="T20" fmla="*/ 2 w 100"/>
                <a:gd name="T21" fmla="*/ 3 h 210"/>
                <a:gd name="T22" fmla="*/ 2 w 100"/>
                <a:gd name="T23" fmla="*/ 2 h 210"/>
                <a:gd name="T24" fmla="*/ 2 w 100"/>
                <a:gd name="T25" fmla="*/ 2 h 210"/>
                <a:gd name="T26" fmla="*/ 2 w 100"/>
                <a:gd name="T27" fmla="*/ 2 h 210"/>
                <a:gd name="T28" fmla="*/ 2 w 100"/>
                <a:gd name="T29" fmla="*/ 2 h 210"/>
                <a:gd name="T30" fmla="*/ 2 w 100"/>
                <a:gd name="T31" fmla="*/ 2 h 210"/>
                <a:gd name="T32" fmla="*/ 2 w 100"/>
                <a:gd name="T33" fmla="*/ 0 h 210"/>
                <a:gd name="T34" fmla="*/ 0 w 100"/>
                <a:gd name="T35" fmla="*/ 2 h 210"/>
                <a:gd name="T36" fmla="*/ 0 w 100"/>
                <a:gd name="T37" fmla="*/ 2 h 210"/>
                <a:gd name="T38" fmla="*/ 2 w 100"/>
                <a:gd name="T39" fmla="*/ 2 h 210"/>
                <a:gd name="T40" fmla="*/ 2 w 100"/>
                <a:gd name="T41" fmla="*/ 2 h 210"/>
                <a:gd name="T42" fmla="*/ 2 w 100"/>
                <a:gd name="T43" fmla="*/ 2 h 210"/>
                <a:gd name="T44" fmla="*/ 2 w 100"/>
                <a:gd name="T45" fmla="*/ 2 h 210"/>
                <a:gd name="T46" fmla="*/ 2 w 100"/>
                <a:gd name="T47" fmla="*/ 2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00"/>
                <a:gd name="T73" fmla="*/ 0 h 210"/>
                <a:gd name="T74" fmla="*/ 100 w 100"/>
                <a:gd name="T75" fmla="*/ 210 h 21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00" h="210">
                  <a:moveTo>
                    <a:pt x="14" y="106"/>
                  </a:moveTo>
                  <a:lnTo>
                    <a:pt x="14" y="106"/>
                  </a:lnTo>
                  <a:lnTo>
                    <a:pt x="14" y="122"/>
                  </a:lnTo>
                  <a:lnTo>
                    <a:pt x="10" y="138"/>
                  </a:lnTo>
                  <a:lnTo>
                    <a:pt x="6" y="152"/>
                  </a:lnTo>
                  <a:lnTo>
                    <a:pt x="0" y="168"/>
                  </a:lnTo>
                  <a:lnTo>
                    <a:pt x="74" y="210"/>
                  </a:lnTo>
                  <a:lnTo>
                    <a:pt x="86" y="186"/>
                  </a:lnTo>
                  <a:lnTo>
                    <a:pt x="94" y="160"/>
                  </a:lnTo>
                  <a:lnTo>
                    <a:pt x="98" y="134"/>
                  </a:lnTo>
                  <a:lnTo>
                    <a:pt x="100" y="106"/>
                  </a:lnTo>
                  <a:lnTo>
                    <a:pt x="98" y="78"/>
                  </a:lnTo>
                  <a:lnTo>
                    <a:pt x="94" y="50"/>
                  </a:lnTo>
                  <a:lnTo>
                    <a:pt x="86" y="24"/>
                  </a:lnTo>
                  <a:lnTo>
                    <a:pt x="74" y="0"/>
                  </a:lnTo>
                  <a:lnTo>
                    <a:pt x="0" y="44"/>
                  </a:lnTo>
                  <a:lnTo>
                    <a:pt x="6" y="58"/>
                  </a:lnTo>
                  <a:lnTo>
                    <a:pt x="10" y="72"/>
                  </a:lnTo>
                  <a:lnTo>
                    <a:pt x="14" y="88"/>
                  </a:lnTo>
                  <a:lnTo>
                    <a:pt x="14" y="106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63"/>
            <p:cNvSpPr>
              <a:spLocks/>
            </p:cNvSpPr>
            <p:nvPr/>
          </p:nvSpPr>
          <p:spPr bwMode="auto">
            <a:xfrm>
              <a:off x="5369" y="3761"/>
              <a:ext cx="76" cy="160"/>
            </a:xfrm>
            <a:custGeom>
              <a:avLst/>
              <a:gdLst>
                <a:gd name="T0" fmla="*/ 2 w 100"/>
                <a:gd name="T1" fmla="*/ 2 h 210"/>
                <a:gd name="T2" fmla="*/ 2 w 100"/>
                <a:gd name="T3" fmla="*/ 2 h 210"/>
                <a:gd name="T4" fmla="*/ 2 w 100"/>
                <a:gd name="T5" fmla="*/ 2 h 210"/>
                <a:gd name="T6" fmla="*/ 2 w 100"/>
                <a:gd name="T7" fmla="*/ 2 h 210"/>
                <a:gd name="T8" fmla="*/ 2 w 100"/>
                <a:gd name="T9" fmla="*/ 2 h 210"/>
                <a:gd name="T10" fmla="*/ 2 w 100"/>
                <a:gd name="T11" fmla="*/ 2 h 210"/>
                <a:gd name="T12" fmla="*/ 2 w 100"/>
                <a:gd name="T13" fmla="*/ 0 h 210"/>
                <a:gd name="T14" fmla="*/ 2 w 100"/>
                <a:gd name="T15" fmla="*/ 0 h 210"/>
                <a:gd name="T16" fmla="*/ 2 w 100"/>
                <a:gd name="T17" fmla="*/ 2 h 210"/>
                <a:gd name="T18" fmla="*/ 2 w 100"/>
                <a:gd name="T19" fmla="*/ 2 h 210"/>
                <a:gd name="T20" fmla="*/ 2 w 100"/>
                <a:gd name="T21" fmla="*/ 2 h 210"/>
                <a:gd name="T22" fmla="*/ 0 w 100"/>
                <a:gd name="T23" fmla="*/ 2 h 210"/>
                <a:gd name="T24" fmla="*/ 0 w 100"/>
                <a:gd name="T25" fmla="*/ 2 h 210"/>
                <a:gd name="T26" fmla="*/ 2 w 100"/>
                <a:gd name="T27" fmla="*/ 3 h 210"/>
                <a:gd name="T28" fmla="*/ 2 w 100"/>
                <a:gd name="T29" fmla="*/ 4 h 210"/>
                <a:gd name="T30" fmla="*/ 2 w 100"/>
                <a:gd name="T31" fmla="*/ 4 h 210"/>
                <a:gd name="T32" fmla="*/ 2 w 100"/>
                <a:gd name="T33" fmla="*/ 5 h 210"/>
                <a:gd name="T34" fmla="*/ 2 w 100"/>
                <a:gd name="T35" fmla="*/ 4 h 210"/>
                <a:gd name="T36" fmla="*/ 2 w 100"/>
                <a:gd name="T37" fmla="*/ 4 h 210"/>
                <a:gd name="T38" fmla="*/ 2 w 100"/>
                <a:gd name="T39" fmla="*/ 4 h 210"/>
                <a:gd name="T40" fmla="*/ 2 w 100"/>
                <a:gd name="T41" fmla="*/ 3 h 210"/>
                <a:gd name="T42" fmla="*/ 2 w 100"/>
                <a:gd name="T43" fmla="*/ 3 h 210"/>
                <a:gd name="T44" fmla="*/ 2 w 100"/>
                <a:gd name="T45" fmla="*/ 2 h 210"/>
                <a:gd name="T46" fmla="*/ 2 w 100"/>
                <a:gd name="T47" fmla="*/ 2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00"/>
                <a:gd name="T73" fmla="*/ 0 h 210"/>
                <a:gd name="T74" fmla="*/ 100 w 100"/>
                <a:gd name="T75" fmla="*/ 210 h 21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00" h="210">
                  <a:moveTo>
                    <a:pt x="86" y="106"/>
                  </a:moveTo>
                  <a:lnTo>
                    <a:pt x="86" y="106"/>
                  </a:lnTo>
                  <a:lnTo>
                    <a:pt x="86" y="88"/>
                  </a:lnTo>
                  <a:lnTo>
                    <a:pt x="90" y="72"/>
                  </a:lnTo>
                  <a:lnTo>
                    <a:pt x="94" y="58"/>
                  </a:lnTo>
                  <a:lnTo>
                    <a:pt x="100" y="44"/>
                  </a:lnTo>
                  <a:lnTo>
                    <a:pt x="26" y="0"/>
                  </a:lnTo>
                  <a:lnTo>
                    <a:pt x="14" y="24"/>
                  </a:lnTo>
                  <a:lnTo>
                    <a:pt x="6" y="50"/>
                  </a:lnTo>
                  <a:lnTo>
                    <a:pt x="2" y="78"/>
                  </a:lnTo>
                  <a:lnTo>
                    <a:pt x="0" y="106"/>
                  </a:lnTo>
                  <a:lnTo>
                    <a:pt x="2" y="134"/>
                  </a:lnTo>
                  <a:lnTo>
                    <a:pt x="6" y="160"/>
                  </a:lnTo>
                  <a:lnTo>
                    <a:pt x="14" y="186"/>
                  </a:lnTo>
                  <a:lnTo>
                    <a:pt x="26" y="210"/>
                  </a:lnTo>
                  <a:lnTo>
                    <a:pt x="100" y="168"/>
                  </a:lnTo>
                  <a:lnTo>
                    <a:pt x="94" y="152"/>
                  </a:lnTo>
                  <a:lnTo>
                    <a:pt x="90" y="138"/>
                  </a:lnTo>
                  <a:lnTo>
                    <a:pt x="86" y="122"/>
                  </a:lnTo>
                  <a:lnTo>
                    <a:pt x="86" y="106"/>
                  </a:lnTo>
                  <a:close/>
                </a:path>
              </a:pathLst>
            </a:cu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64"/>
            <p:cNvSpPr>
              <a:spLocks/>
            </p:cNvSpPr>
            <p:nvPr/>
          </p:nvSpPr>
          <p:spPr bwMode="auto">
            <a:xfrm>
              <a:off x="5396" y="3902"/>
              <a:ext cx="138" cy="113"/>
            </a:xfrm>
            <a:custGeom>
              <a:avLst/>
              <a:gdLst>
                <a:gd name="T0" fmla="*/ 2 w 182"/>
                <a:gd name="T1" fmla="*/ 0 h 148"/>
                <a:gd name="T2" fmla="*/ 0 w 182"/>
                <a:gd name="T3" fmla="*/ 2 h 148"/>
                <a:gd name="T4" fmla="*/ 0 w 182"/>
                <a:gd name="T5" fmla="*/ 2 h 148"/>
                <a:gd name="T6" fmla="*/ 2 w 182"/>
                <a:gd name="T7" fmla="*/ 2 h 148"/>
                <a:gd name="T8" fmla="*/ 2 w 182"/>
                <a:gd name="T9" fmla="*/ 2 h 148"/>
                <a:gd name="T10" fmla="*/ 2 w 182"/>
                <a:gd name="T11" fmla="*/ 2 h 148"/>
                <a:gd name="T12" fmla="*/ 2 w 182"/>
                <a:gd name="T13" fmla="*/ 3 h 148"/>
                <a:gd name="T14" fmla="*/ 2 w 182"/>
                <a:gd name="T15" fmla="*/ 3 h 148"/>
                <a:gd name="T16" fmla="*/ 3 w 182"/>
                <a:gd name="T17" fmla="*/ 3 h 148"/>
                <a:gd name="T18" fmla="*/ 4 w 182"/>
                <a:gd name="T19" fmla="*/ 4 h 148"/>
                <a:gd name="T20" fmla="*/ 4 w 182"/>
                <a:gd name="T21" fmla="*/ 4 h 148"/>
                <a:gd name="T22" fmla="*/ 4 w 182"/>
                <a:gd name="T23" fmla="*/ 2 h 148"/>
                <a:gd name="T24" fmla="*/ 4 w 182"/>
                <a:gd name="T25" fmla="*/ 2 h 148"/>
                <a:gd name="T26" fmla="*/ 4 w 182"/>
                <a:gd name="T27" fmla="*/ 2 h 148"/>
                <a:gd name="T28" fmla="*/ 3 w 182"/>
                <a:gd name="T29" fmla="*/ 2 h 148"/>
                <a:gd name="T30" fmla="*/ 3 w 182"/>
                <a:gd name="T31" fmla="*/ 2 h 148"/>
                <a:gd name="T32" fmla="*/ 3 w 182"/>
                <a:gd name="T33" fmla="*/ 2 h 148"/>
                <a:gd name="T34" fmla="*/ 2 w 182"/>
                <a:gd name="T35" fmla="*/ 2 h 148"/>
                <a:gd name="T36" fmla="*/ 2 w 182"/>
                <a:gd name="T37" fmla="*/ 2 h 148"/>
                <a:gd name="T38" fmla="*/ 2 w 182"/>
                <a:gd name="T39" fmla="*/ 2 h 148"/>
                <a:gd name="T40" fmla="*/ 2 w 182"/>
                <a:gd name="T41" fmla="*/ 0 h 148"/>
                <a:gd name="T42" fmla="*/ 2 w 182"/>
                <a:gd name="T43" fmla="*/ 0 h 14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2"/>
                <a:gd name="T67" fmla="*/ 0 h 148"/>
                <a:gd name="T68" fmla="*/ 182 w 182"/>
                <a:gd name="T69" fmla="*/ 148 h 14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2" h="148">
                  <a:moveTo>
                    <a:pt x="76" y="0"/>
                  </a:moveTo>
                  <a:lnTo>
                    <a:pt x="0" y="44"/>
                  </a:lnTo>
                  <a:lnTo>
                    <a:pt x="16" y="66"/>
                  </a:lnTo>
                  <a:lnTo>
                    <a:pt x="36" y="84"/>
                  </a:lnTo>
                  <a:lnTo>
                    <a:pt x="56" y="102"/>
                  </a:lnTo>
                  <a:lnTo>
                    <a:pt x="78" y="118"/>
                  </a:lnTo>
                  <a:lnTo>
                    <a:pt x="102" y="130"/>
                  </a:lnTo>
                  <a:lnTo>
                    <a:pt x="128" y="138"/>
                  </a:lnTo>
                  <a:lnTo>
                    <a:pt x="154" y="146"/>
                  </a:lnTo>
                  <a:lnTo>
                    <a:pt x="182" y="148"/>
                  </a:lnTo>
                  <a:lnTo>
                    <a:pt x="182" y="62"/>
                  </a:lnTo>
                  <a:lnTo>
                    <a:pt x="166" y="60"/>
                  </a:lnTo>
                  <a:lnTo>
                    <a:pt x="150" y="56"/>
                  </a:lnTo>
                  <a:lnTo>
                    <a:pt x="136" y="50"/>
                  </a:lnTo>
                  <a:lnTo>
                    <a:pt x="122" y="44"/>
                  </a:lnTo>
                  <a:lnTo>
                    <a:pt x="108" y="34"/>
                  </a:lnTo>
                  <a:lnTo>
                    <a:pt x="96" y="24"/>
                  </a:lnTo>
                  <a:lnTo>
                    <a:pt x="86" y="1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65"/>
            <p:cNvSpPr>
              <a:spLocks/>
            </p:cNvSpPr>
            <p:nvPr/>
          </p:nvSpPr>
          <p:spPr bwMode="auto">
            <a:xfrm>
              <a:off x="5553" y="3667"/>
              <a:ext cx="138" cy="112"/>
            </a:xfrm>
            <a:custGeom>
              <a:avLst/>
              <a:gdLst>
                <a:gd name="T0" fmla="*/ 2 w 182"/>
                <a:gd name="T1" fmla="*/ 3 h 148"/>
                <a:gd name="T2" fmla="*/ 4 w 182"/>
                <a:gd name="T3" fmla="*/ 2 h 148"/>
                <a:gd name="T4" fmla="*/ 4 w 182"/>
                <a:gd name="T5" fmla="*/ 2 h 148"/>
                <a:gd name="T6" fmla="*/ 4 w 182"/>
                <a:gd name="T7" fmla="*/ 2 h 148"/>
                <a:gd name="T8" fmla="*/ 3 w 182"/>
                <a:gd name="T9" fmla="*/ 2 h 148"/>
                <a:gd name="T10" fmla="*/ 3 w 182"/>
                <a:gd name="T11" fmla="*/ 2 h 148"/>
                <a:gd name="T12" fmla="*/ 2 w 182"/>
                <a:gd name="T13" fmla="*/ 2 h 148"/>
                <a:gd name="T14" fmla="*/ 2 w 182"/>
                <a:gd name="T15" fmla="*/ 2 h 148"/>
                <a:gd name="T16" fmla="*/ 2 w 182"/>
                <a:gd name="T17" fmla="*/ 2 h 148"/>
                <a:gd name="T18" fmla="*/ 2 w 182"/>
                <a:gd name="T19" fmla="*/ 2 h 148"/>
                <a:gd name="T20" fmla="*/ 0 w 182"/>
                <a:gd name="T21" fmla="*/ 0 h 148"/>
                <a:gd name="T22" fmla="*/ 0 w 182"/>
                <a:gd name="T23" fmla="*/ 2 h 148"/>
                <a:gd name="T24" fmla="*/ 0 w 182"/>
                <a:gd name="T25" fmla="*/ 2 h 148"/>
                <a:gd name="T26" fmla="*/ 2 w 182"/>
                <a:gd name="T27" fmla="*/ 2 h 148"/>
                <a:gd name="T28" fmla="*/ 2 w 182"/>
                <a:gd name="T29" fmla="*/ 2 h 148"/>
                <a:gd name="T30" fmla="*/ 2 w 182"/>
                <a:gd name="T31" fmla="*/ 2 h 148"/>
                <a:gd name="T32" fmla="*/ 2 w 182"/>
                <a:gd name="T33" fmla="*/ 2 h 148"/>
                <a:gd name="T34" fmla="*/ 2 w 182"/>
                <a:gd name="T35" fmla="*/ 2 h 148"/>
                <a:gd name="T36" fmla="*/ 2 w 182"/>
                <a:gd name="T37" fmla="*/ 3 h 148"/>
                <a:gd name="T38" fmla="*/ 2 w 182"/>
                <a:gd name="T39" fmla="*/ 3 h 148"/>
                <a:gd name="T40" fmla="*/ 2 w 182"/>
                <a:gd name="T41" fmla="*/ 3 h 148"/>
                <a:gd name="T42" fmla="*/ 2 w 182"/>
                <a:gd name="T43" fmla="*/ 3 h 14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2"/>
                <a:gd name="T67" fmla="*/ 0 h 148"/>
                <a:gd name="T68" fmla="*/ 182 w 182"/>
                <a:gd name="T69" fmla="*/ 148 h 14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2" h="148">
                  <a:moveTo>
                    <a:pt x="106" y="148"/>
                  </a:moveTo>
                  <a:lnTo>
                    <a:pt x="182" y="104"/>
                  </a:lnTo>
                  <a:lnTo>
                    <a:pt x="166" y="82"/>
                  </a:lnTo>
                  <a:lnTo>
                    <a:pt x="148" y="64"/>
                  </a:lnTo>
                  <a:lnTo>
                    <a:pt x="126" y="46"/>
                  </a:lnTo>
                  <a:lnTo>
                    <a:pt x="104" y="30"/>
                  </a:lnTo>
                  <a:lnTo>
                    <a:pt x="80" y="18"/>
                  </a:lnTo>
                  <a:lnTo>
                    <a:pt x="54" y="10"/>
                  </a:lnTo>
                  <a:lnTo>
                    <a:pt x="28" y="2"/>
                  </a:lnTo>
                  <a:lnTo>
                    <a:pt x="0" y="0"/>
                  </a:lnTo>
                  <a:lnTo>
                    <a:pt x="0" y="86"/>
                  </a:lnTo>
                  <a:lnTo>
                    <a:pt x="16" y="88"/>
                  </a:lnTo>
                  <a:lnTo>
                    <a:pt x="32" y="92"/>
                  </a:lnTo>
                  <a:lnTo>
                    <a:pt x="46" y="98"/>
                  </a:lnTo>
                  <a:lnTo>
                    <a:pt x="60" y="104"/>
                  </a:lnTo>
                  <a:lnTo>
                    <a:pt x="74" y="114"/>
                  </a:lnTo>
                  <a:lnTo>
                    <a:pt x="86" y="124"/>
                  </a:lnTo>
                  <a:lnTo>
                    <a:pt x="98" y="136"/>
                  </a:lnTo>
                  <a:lnTo>
                    <a:pt x="106" y="148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66"/>
            <p:cNvSpPr>
              <a:spLocks/>
            </p:cNvSpPr>
            <p:nvPr/>
          </p:nvSpPr>
          <p:spPr bwMode="auto">
            <a:xfrm>
              <a:off x="5553" y="3902"/>
              <a:ext cx="138" cy="113"/>
            </a:xfrm>
            <a:custGeom>
              <a:avLst/>
              <a:gdLst>
                <a:gd name="T0" fmla="*/ 0 w 182"/>
                <a:gd name="T1" fmla="*/ 2 h 148"/>
                <a:gd name="T2" fmla="*/ 0 w 182"/>
                <a:gd name="T3" fmla="*/ 4 h 148"/>
                <a:gd name="T4" fmla="*/ 0 w 182"/>
                <a:gd name="T5" fmla="*/ 4 h 148"/>
                <a:gd name="T6" fmla="*/ 2 w 182"/>
                <a:gd name="T7" fmla="*/ 4 h 148"/>
                <a:gd name="T8" fmla="*/ 2 w 182"/>
                <a:gd name="T9" fmla="*/ 3 h 148"/>
                <a:gd name="T10" fmla="*/ 2 w 182"/>
                <a:gd name="T11" fmla="*/ 3 h 148"/>
                <a:gd name="T12" fmla="*/ 2 w 182"/>
                <a:gd name="T13" fmla="*/ 3 h 148"/>
                <a:gd name="T14" fmla="*/ 3 w 182"/>
                <a:gd name="T15" fmla="*/ 2 h 148"/>
                <a:gd name="T16" fmla="*/ 3 w 182"/>
                <a:gd name="T17" fmla="*/ 2 h 148"/>
                <a:gd name="T18" fmla="*/ 4 w 182"/>
                <a:gd name="T19" fmla="*/ 2 h 148"/>
                <a:gd name="T20" fmla="*/ 4 w 182"/>
                <a:gd name="T21" fmla="*/ 2 h 148"/>
                <a:gd name="T22" fmla="*/ 2 w 182"/>
                <a:gd name="T23" fmla="*/ 0 h 148"/>
                <a:gd name="T24" fmla="*/ 2 w 182"/>
                <a:gd name="T25" fmla="*/ 0 h 148"/>
                <a:gd name="T26" fmla="*/ 2 w 182"/>
                <a:gd name="T27" fmla="*/ 2 h 148"/>
                <a:gd name="T28" fmla="*/ 2 w 182"/>
                <a:gd name="T29" fmla="*/ 2 h 148"/>
                <a:gd name="T30" fmla="*/ 2 w 182"/>
                <a:gd name="T31" fmla="*/ 2 h 148"/>
                <a:gd name="T32" fmla="*/ 2 w 182"/>
                <a:gd name="T33" fmla="*/ 2 h 148"/>
                <a:gd name="T34" fmla="*/ 2 w 182"/>
                <a:gd name="T35" fmla="*/ 2 h 148"/>
                <a:gd name="T36" fmla="*/ 2 w 182"/>
                <a:gd name="T37" fmla="*/ 2 h 148"/>
                <a:gd name="T38" fmla="*/ 2 w 182"/>
                <a:gd name="T39" fmla="*/ 2 h 148"/>
                <a:gd name="T40" fmla="*/ 0 w 182"/>
                <a:gd name="T41" fmla="*/ 2 h 148"/>
                <a:gd name="T42" fmla="*/ 0 w 182"/>
                <a:gd name="T43" fmla="*/ 2 h 14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2"/>
                <a:gd name="T67" fmla="*/ 0 h 148"/>
                <a:gd name="T68" fmla="*/ 182 w 182"/>
                <a:gd name="T69" fmla="*/ 148 h 14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2" h="148">
                  <a:moveTo>
                    <a:pt x="0" y="62"/>
                  </a:moveTo>
                  <a:lnTo>
                    <a:pt x="0" y="148"/>
                  </a:lnTo>
                  <a:lnTo>
                    <a:pt x="28" y="146"/>
                  </a:lnTo>
                  <a:lnTo>
                    <a:pt x="54" y="138"/>
                  </a:lnTo>
                  <a:lnTo>
                    <a:pt x="80" y="130"/>
                  </a:lnTo>
                  <a:lnTo>
                    <a:pt x="104" y="118"/>
                  </a:lnTo>
                  <a:lnTo>
                    <a:pt x="126" y="102"/>
                  </a:lnTo>
                  <a:lnTo>
                    <a:pt x="148" y="84"/>
                  </a:lnTo>
                  <a:lnTo>
                    <a:pt x="166" y="66"/>
                  </a:lnTo>
                  <a:lnTo>
                    <a:pt x="182" y="44"/>
                  </a:lnTo>
                  <a:lnTo>
                    <a:pt x="106" y="0"/>
                  </a:lnTo>
                  <a:lnTo>
                    <a:pt x="98" y="14"/>
                  </a:lnTo>
                  <a:lnTo>
                    <a:pt x="86" y="24"/>
                  </a:lnTo>
                  <a:lnTo>
                    <a:pt x="74" y="34"/>
                  </a:lnTo>
                  <a:lnTo>
                    <a:pt x="60" y="44"/>
                  </a:lnTo>
                  <a:lnTo>
                    <a:pt x="46" y="50"/>
                  </a:lnTo>
                  <a:lnTo>
                    <a:pt x="32" y="56"/>
                  </a:lnTo>
                  <a:lnTo>
                    <a:pt x="16" y="6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 67"/>
          <p:cNvGrpSpPr>
            <a:grpSpLocks/>
          </p:cNvGrpSpPr>
          <p:nvPr/>
        </p:nvGrpSpPr>
        <p:grpSpPr bwMode="auto">
          <a:xfrm>
            <a:off x="628048" y="2729555"/>
            <a:ext cx="431800" cy="430213"/>
            <a:chOff x="5129" y="3937"/>
            <a:chExt cx="349" cy="348"/>
          </a:xfrm>
        </p:grpSpPr>
        <p:sp>
          <p:nvSpPr>
            <p:cNvPr id="25" name="Freeform 68"/>
            <p:cNvSpPr>
              <a:spLocks/>
            </p:cNvSpPr>
            <p:nvPr/>
          </p:nvSpPr>
          <p:spPr bwMode="auto">
            <a:xfrm>
              <a:off x="5193" y="3937"/>
              <a:ext cx="156" cy="87"/>
            </a:xfrm>
            <a:custGeom>
              <a:avLst/>
              <a:gdLst>
                <a:gd name="T0" fmla="*/ 4 w 206"/>
                <a:gd name="T1" fmla="*/ 2 h 114"/>
                <a:gd name="T2" fmla="*/ 5 w 206"/>
                <a:gd name="T3" fmla="*/ 2 h 114"/>
                <a:gd name="T4" fmla="*/ 5 w 206"/>
                <a:gd name="T5" fmla="*/ 2 h 114"/>
                <a:gd name="T6" fmla="*/ 4 w 206"/>
                <a:gd name="T7" fmla="*/ 2 h 114"/>
                <a:gd name="T8" fmla="*/ 3 w 206"/>
                <a:gd name="T9" fmla="*/ 0 h 114"/>
                <a:gd name="T10" fmla="*/ 3 w 206"/>
                <a:gd name="T11" fmla="*/ 0 h 114"/>
                <a:gd name="T12" fmla="*/ 2 w 206"/>
                <a:gd name="T13" fmla="*/ 2 h 114"/>
                <a:gd name="T14" fmla="*/ 2 w 206"/>
                <a:gd name="T15" fmla="*/ 2 h 114"/>
                <a:gd name="T16" fmla="*/ 2 w 206"/>
                <a:gd name="T17" fmla="*/ 2 h 114"/>
                <a:gd name="T18" fmla="*/ 2 w 206"/>
                <a:gd name="T19" fmla="*/ 2 h 114"/>
                <a:gd name="T20" fmla="*/ 0 w 206"/>
                <a:gd name="T21" fmla="*/ 2 h 114"/>
                <a:gd name="T22" fmla="*/ 2 w 206"/>
                <a:gd name="T23" fmla="*/ 3 h 114"/>
                <a:gd name="T24" fmla="*/ 2 w 206"/>
                <a:gd name="T25" fmla="*/ 3 h 114"/>
                <a:gd name="T26" fmla="*/ 2 w 206"/>
                <a:gd name="T27" fmla="*/ 2 h 114"/>
                <a:gd name="T28" fmla="*/ 2 w 206"/>
                <a:gd name="T29" fmla="*/ 2 h 114"/>
                <a:gd name="T30" fmla="*/ 2 w 206"/>
                <a:gd name="T31" fmla="*/ 2 h 114"/>
                <a:gd name="T32" fmla="*/ 3 w 206"/>
                <a:gd name="T33" fmla="*/ 2 h 114"/>
                <a:gd name="T34" fmla="*/ 3 w 206"/>
                <a:gd name="T35" fmla="*/ 2 h 114"/>
                <a:gd name="T36" fmla="*/ 3 w 206"/>
                <a:gd name="T37" fmla="*/ 2 h 114"/>
                <a:gd name="T38" fmla="*/ 4 w 206"/>
                <a:gd name="T39" fmla="*/ 2 h 114"/>
                <a:gd name="T40" fmla="*/ 4 w 206"/>
                <a:gd name="T41" fmla="*/ 2 h 114"/>
                <a:gd name="T42" fmla="*/ 4 w 206"/>
                <a:gd name="T43" fmla="*/ 2 h 11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6"/>
                <a:gd name="T67" fmla="*/ 0 h 114"/>
                <a:gd name="T68" fmla="*/ 206 w 206"/>
                <a:gd name="T69" fmla="*/ 114 h 11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6" h="114">
                  <a:moveTo>
                    <a:pt x="180" y="88"/>
                  </a:moveTo>
                  <a:lnTo>
                    <a:pt x="206" y="8"/>
                  </a:lnTo>
                  <a:lnTo>
                    <a:pt x="178" y="2"/>
                  </a:lnTo>
                  <a:lnTo>
                    <a:pt x="150" y="0"/>
                  </a:lnTo>
                  <a:lnTo>
                    <a:pt x="124" y="0"/>
                  </a:lnTo>
                  <a:lnTo>
                    <a:pt x="96" y="4"/>
                  </a:lnTo>
                  <a:lnTo>
                    <a:pt x="70" y="12"/>
                  </a:lnTo>
                  <a:lnTo>
                    <a:pt x="46" y="22"/>
                  </a:lnTo>
                  <a:lnTo>
                    <a:pt x="22" y="36"/>
                  </a:lnTo>
                  <a:lnTo>
                    <a:pt x="0" y="50"/>
                  </a:lnTo>
                  <a:lnTo>
                    <a:pt x="58" y="114"/>
                  </a:lnTo>
                  <a:lnTo>
                    <a:pt x="72" y="106"/>
                  </a:lnTo>
                  <a:lnTo>
                    <a:pt x="86" y="98"/>
                  </a:lnTo>
                  <a:lnTo>
                    <a:pt x="100" y="92"/>
                  </a:lnTo>
                  <a:lnTo>
                    <a:pt x="116" y="88"/>
                  </a:lnTo>
                  <a:lnTo>
                    <a:pt x="130" y="86"/>
                  </a:lnTo>
                  <a:lnTo>
                    <a:pt x="146" y="84"/>
                  </a:lnTo>
                  <a:lnTo>
                    <a:pt x="164" y="86"/>
                  </a:lnTo>
                  <a:lnTo>
                    <a:pt x="180" y="8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69"/>
            <p:cNvSpPr>
              <a:spLocks/>
            </p:cNvSpPr>
            <p:nvPr/>
          </p:nvSpPr>
          <p:spPr bwMode="auto">
            <a:xfrm>
              <a:off x="5383" y="4083"/>
              <a:ext cx="95" cy="152"/>
            </a:xfrm>
            <a:custGeom>
              <a:avLst/>
              <a:gdLst>
                <a:gd name="T0" fmla="*/ 2 w 126"/>
                <a:gd name="T1" fmla="*/ 2 h 200"/>
                <a:gd name="T2" fmla="*/ 2 w 126"/>
                <a:gd name="T3" fmla="*/ 2 h 200"/>
                <a:gd name="T4" fmla="*/ 2 w 126"/>
                <a:gd name="T5" fmla="*/ 2 h 200"/>
                <a:gd name="T6" fmla="*/ 2 w 126"/>
                <a:gd name="T7" fmla="*/ 2 h 200"/>
                <a:gd name="T8" fmla="*/ 2 w 126"/>
                <a:gd name="T9" fmla="*/ 3 h 200"/>
                <a:gd name="T10" fmla="*/ 0 w 126"/>
                <a:gd name="T11" fmla="*/ 3 h 200"/>
                <a:gd name="T12" fmla="*/ 2 w 126"/>
                <a:gd name="T13" fmla="*/ 5 h 200"/>
                <a:gd name="T14" fmla="*/ 2 w 126"/>
                <a:gd name="T15" fmla="*/ 5 h 200"/>
                <a:gd name="T16" fmla="*/ 2 w 126"/>
                <a:gd name="T17" fmla="*/ 4 h 200"/>
                <a:gd name="T18" fmla="*/ 2 w 126"/>
                <a:gd name="T19" fmla="*/ 4 h 200"/>
                <a:gd name="T20" fmla="*/ 2 w 126"/>
                <a:gd name="T21" fmla="*/ 3 h 200"/>
                <a:gd name="T22" fmla="*/ 2 w 126"/>
                <a:gd name="T23" fmla="*/ 2 h 200"/>
                <a:gd name="T24" fmla="*/ 2 w 126"/>
                <a:gd name="T25" fmla="*/ 2 h 200"/>
                <a:gd name="T26" fmla="*/ 3 w 126"/>
                <a:gd name="T27" fmla="*/ 2 h 200"/>
                <a:gd name="T28" fmla="*/ 3 w 126"/>
                <a:gd name="T29" fmla="*/ 2 h 200"/>
                <a:gd name="T30" fmla="*/ 3 w 126"/>
                <a:gd name="T31" fmla="*/ 2 h 200"/>
                <a:gd name="T32" fmla="*/ 3 w 126"/>
                <a:gd name="T33" fmla="*/ 0 h 200"/>
                <a:gd name="T34" fmla="*/ 2 w 126"/>
                <a:gd name="T35" fmla="*/ 2 h 200"/>
                <a:gd name="T36" fmla="*/ 2 w 126"/>
                <a:gd name="T37" fmla="*/ 2 h 200"/>
                <a:gd name="T38" fmla="*/ 2 w 126"/>
                <a:gd name="T39" fmla="*/ 2 h 200"/>
                <a:gd name="T40" fmla="*/ 2 w 126"/>
                <a:gd name="T41" fmla="*/ 2 h 200"/>
                <a:gd name="T42" fmla="*/ 2 w 126"/>
                <a:gd name="T43" fmla="*/ 2 h 200"/>
                <a:gd name="T44" fmla="*/ 2 w 126"/>
                <a:gd name="T45" fmla="*/ 2 h 200"/>
                <a:gd name="T46" fmla="*/ 2 w 126"/>
                <a:gd name="T47" fmla="*/ 2 h 2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6"/>
                <a:gd name="T73" fmla="*/ 0 h 200"/>
                <a:gd name="T74" fmla="*/ 126 w 126"/>
                <a:gd name="T75" fmla="*/ 200 h 20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6" h="200">
                  <a:moveTo>
                    <a:pt x="32" y="82"/>
                  </a:moveTo>
                  <a:lnTo>
                    <a:pt x="32" y="82"/>
                  </a:lnTo>
                  <a:lnTo>
                    <a:pt x="26" y="96"/>
                  </a:lnTo>
                  <a:lnTo>
                    <a:pt x="20" y="110"/>
                  </a:lnTo>
                  <a:lnTo>
                    <a:pt x="10" y="124"/>
                  </a:lnTo>
                  <a:lnTo>
                    <a:pt x="0" y="136"/>
                  </a:lnTo>
                  <a:lnTo>
                    <a:pt x="58" y="200"/>
                  </a:lnTo>
                  <a:lnTo>
                    <a:pt x="76" y="180"/>
                  </a:lnTo>
                  <a:lnTo>
                    <a:pt x="92" y="158"/>
                  </a:lnTo>
                  <a:lnTo>
                    <a:pt x="104" y="134"/>
                  </a:lnTo>
                  <a:lnTo>
                    <a:pt x="114" y="108"/>
                  </a:lnTo>
                  <a:lnTo>
                    <a:pt x="122" y="80"/>
                  </a:lnTo>
                  <a:lnTo>
                    <a:pt x="126" y="54"/>
                  </a:lnTo>
                  <a:lnTo>
                    <a:pt x="126" y="26"/>
                  </a:lnTo>
                  <a:lnTo>
                    <a:pt x="122" y="0"/>
                  </a:lnTo>
                  <a:lnTo>
                    <a:pt x="38" y="18"/>
                  </a:lnTo>
                  <a:lnTo>
                    <a:pt x="40" y="34"/>
                  </a:lnTo>
                  <a:lnTo>
                    <a:pt x="40" y="50"/>
                  </a:lnTo>
                  <a:lnTo>
                    <a:pt x="38" y="66"/>
                  </a:lnTo>
                  <a:lnTo>
                    <a:pt x="32" y="82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70"/>
            <p:cNvSpPr>
              <a:spLocks/>
            </p:cNvSpPr>
            <p:nvPr/>
          </p:nvSpPr>
          <p:spPr bwMode="auto">
            <a:xfrm>
              <a:off x="5129" y="3987"/>
              <a:ext cx="96" cy="152"/>
            </a:xfrm>
            <a:custGeom>
              <a:avLst/>
              <a:gdLst>
                <a:gd name="T0" fmla="*/ 2 w 126"/>
                <a:gd name="T1" fmla="*/ 3 h 200"/>
                <a:gd name="T2" fmla="*/ 2 w 126"/>
                <a:gd name="T3" fmla="*/ 3 h 200"/>
                <a:gd name="T4" fmla="*/ 2 w 126"/>
                <a:gd name="T5" fmla="*/ 2 h 200"/>
                <a:gd name="T6" fmla="*/ 2 w 126"/>
                <a:gd name="T7" fmla="*/ 2 h 200"/>
                <a:gd name="T8" fmla="*/ 3 w 126"/>
                <a:gd name="T9" fmla="*/ 2 h 200"/>
                <a:gd name="T10" fmla="*/ 3 w 126"/>
                <a:gd name="T11" fmla="*/ 2 h 200"/>
                <a:gd name="T12" fmla="*/ 2 w 126"/>
                <a:gd name="T13" fmla="*/ 0 h 200"/>
                <a:gd name="T14" fmla="*/ 2 w 126"/>
                <a:gd name="T15" fmla="*/ 0 h 200"/>
                <a:gd name="T16" fmla="*/ 2 w 126"/>
                <a:gd name="T17" fmla="*/ 2 h 200"/>
                <a:gd name="T18" fmla="*/ 2 w 126"/>
                <a:gd name="T19" fmla="*/ 2 h 200"/>
                <a:gd name="T20" fmla="*/ 2 w 126"/>
                <a:gd name="T21" fmla="*/ 2 h 200"/>
                <a:gd name="T22" fmla="*/ 2 w 126"/>
                <a:gd name="T23" fmla="*/ 2 h 200"/>
                <a:gd name="T24" fmla="*/ 2 w 126"/>
                <a:gd name="T25" fmla="*/ 2 h 200"/>
                <a:gd name="T26" fmla="*/ 2 w 126"/>
                <a:gd name="T27" fmla="*/ 3 h 200"/>
                <a:gd name="T28" fmla="*/ 0 w 126"/>
                <a:gd name="T29" fmla="*/ 3 h 200"/>
                <a:gd name="T30" fmla="*/ 0 w 126"/>
                <a:gd name="T31" fmla="*/ 4 h 200"/>
                <a:gd name="T32" fmla="*/ 2 w 126"/>
                <a:gd name="T33" fmla="*/ 5 h 200"/>
                <a:gd name="T34" fmla="*/ 2 w 126"/>
                <a:gd name="T35" fmla="*/ 4 h 200"/>
                <a:gd name="T36" fmla="*/ 2 w 126"/>
                <a:gd name="T37" fmla="*/ 4 h 200"/>
                <a:gd name="T38" fmla="*/ 2 w 126"/>
                <a:gd name="T39" fmla="*/ 4 h 200"/>
                <a:gd name="T40" fmla="*/ 2 w 126"/>
                <a:gd name="T41" fmla="*/ 4 h 200"/>
                <a:gd name="T42" fmla="*/ 2 w 126"/>
                <a:gd name="T43" fmla="*/ 3 h 200"/>
                <a:gd name="T44" fmla="*/ 2 w 126"/>
                <a:gd name="T45" fmla="*/ 3 h 200"/>
                <a:gd name="T46" fmla="*/ 2 w 126"/>
                <a:gd name="T47" fmla="*/ 3 h 2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6"/>
                <a:gd name="T73" fmla="*/ 0 h 200"/>
                <a:gd name="T74" fmla="*/ 126 w 126"/>
                <a:gd name="T75" fmla="*/ 200 h 20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6" h="200">
                  <a:moveTo>
                    <a:pt x="92" y="118"/>
                  </a:moveTo>
                  <a:lnTo>
                    <a:pt x="92" y="118"/>
                  </a:lnTo>
                  <a:lnTo>
                    <a:pt x="98" y="104"/>
                  </a:lnTo>
                  <a:lnTo>
                    <a:pt x="106" y="88"/>
                  </a:lnTo>
                  <a:lnTo>
                    <a:pt x="116" y="76"/>
                  </a:lnTo>
                  <a:lnTo>
                    <a:pt x="126" y="64"/>
                  </a:lnTo>
                  <a:lnTo>
                    <a:pt x="68" y="0"/>
                  </a:lnTo>
                  <a:lnTo>
                    <a:pt x="50" y="20"/>
                  </a:lnTo>
                  <a:lnTo>
                    <a:pt x="34" y="42"/>
                  </a:lnTo>
                  <a:lnTo>
                    <a:pt x="22" y="66"/>
                  </a:lnTo>
                  <a:lnTo>
                    <a:pt x="12" y="92"/>
                  </a:lnTo>
                  <a:lnTo>
                    <a:pt x="4" y="118"/>
                  </a:lnTo>
                  <a:lnTo>
                    <a:pt x="0" y="146"/>
                  </a:lnTo>
                  <a:lnTo>
                    <a:pt x="0" y="174"/>
                  </a:lnTo>
                  <a:lnTo>
                    <a:pt x="4" y="200"/>
                  </a:lnTo>
                  <a:lnTo>
                    <a:pt x="88" y="182"/>
                  </a:lnTo>
                  <a:lnTo>
                    <a:pt x="86" y="166"/>
                  </a:lnTo>
                  <a:lnTo>
                    <a:pt x="86" y="150"/>
                  </a:lnTo>
                  <a:lnTo>
                    <a:pt x="88" y="134"/>
                  </a:lnTo>
                  <a:lnTo>
                    <a:pt x="92" y="118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71"/>
            <p:cNvSpPr>
              <a:spLocks/>
            </p:cNvSpPr>
            <p:nvPr/>
          </p:nvSpPr>
          <p:spPr bwMode="auto">
            <a:xfrm>
              <a:off x="5135" y="4142"/>
              <a:ext cx="126" cy="132"/>
            </a:xfrm>
            <a:custGeom>
              <a:avLst/>
              <a:gdLst>
                <a:gd name="T0" fmla="*/ 2 w 166"/>
                <a:gd name="T1" fmla="*/ 0 h 174"/>
                <a:gd name="T2" fmla="*/ 0 w 166"/>
                <a:gd name="T3" fmla="*/ 2 h 174"/>
                <a:gd name="T4" fmla="*/ 0 w 166"/>
                <a:gd name="T5" fmla="*/ 2 h 174"/>
                <a:gd name="T6" fmla="*/ 2 w 166"/>
                <a:gd name="T7" fmla="*/ 2 h 174"/>
                <a:gd name="T8" fmla="*/ 2 w 166"/>
                <a:gd name="T9" fmla="*/ 2 h 174"/>
                <a:gd name="T10" fmla="*/ 2 w 166"/>
                <a:gd name="T11" fmla="*/ 2 h 174"/>
                <a:gd name="T12" fmla="*/ 2 w 166"/>
                <a:gd name="T13" fmla="*/ 2 h 174"/>
                <a:gd name="T14" fmla="*/ 2 w 166"/>
                <a:gd name="T15" fmla="*/ 3 h 174"/>
                <a:gd name="T16" fmla="*/ 2 w 166"/>
                <a:gd name="T17" fmla="*/ 3 h 174"/>
                <a:gd name="T18" fmla="*/ 3 w 166"/>
                <a:gd name="T19" fmla="*/ 4 h 174"/>
                <a:gd name="T20" fmla="*/ 3 w 166"/>
                <a:gd name="T21" fmla="*/ 4 h 174"/>
                <a:gd name="T22" fmla="*/ 4 w 166"/>
                <a:gd name="T23" fmla="*/ 2 h 174"/>
                <a:gd name="T24" fmla="*/ 4 w 166"/>
                <a:gd name="T25" fmla="*/ 2 h 174"/>
                <a:gd name="T26" fmla="*/ 4 w 166"/>
                <a:gd name="T27" fmla="*/ 2 h 174"/>
                <a:gd name="T28" fmla="*/ 3 w 166"/>
                <a:gd name="T29" fmla="*/ 2 h 174"/>
                <a:gd name="T30" fmla="*/ 3 w 166"/>
                <a:gd name="T31" fmla="*/ 2 h 174"/>
                <a:gd name="T32" fmla="*/ 3 w 166"/>
                <a:gd name="T33" fmla="*/ 2 h 174"/>
                <a:gd name="T34" fmla="*/ 2 w 166"/>
                <a:gd name="T35" fmla="*/ 2 h 174"/>
                <a:gd name="T36" fmla="*/ 2 w 166"/>
                <a:gd name="T37" fmla="*/ 2 h 174"/>
                <a:gd name="T38" fmla="*/ 2 w 166"/>
                <a:gd name="T39" fmla="*/ 2 h 174"/>
                <a:gd name="T40" fmla="*/ 2 w 166"/>
                <a:gd name="T41" fmla="*/ 0 h 174"/>
                <a:gd name="T42" fmla="*/ 2 w 166"/>
                <a:gd name="T43" fmla="*/ 0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6"/>
                <a:gd name="T67" fmla="*/ 0 h 174"/>
                <a:gd name="T68" fmla="*/ 166 w 166"/>
                <a:gd name="T69" fmla="*/ 174 h 17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6" h="174">
                  <a:moveTo>
                    <a:pt x="84" y="0"/>
                  </a:moveTo>
                  <a:lnTo>
                    <a:pt x="0" y="18"/>
                  </a:lnTo>
                  <a:lnTo>
                    <a:pt x="8" y="44"/>
                  </a:lnTo>
                  <a:lnTo>
                    <a:pt x="20" y="68"/>
                  </a:lnTo>
                  <a:lnTo>
                    <a:pt x="34" y="90"/>
                  </a:lnTo>
                  <a:lnTo>
                    <a:pt x="50" y="112"/>
                  </a:lnTo>
                  <a:lnTo>
                    <a:pt x="70" y="130"/>
                  </a:lnTo>
                  <a:lnTo>
                    <a:pt x="90" y="148"/>
                  </a:lnTo>
                  <a:lnTo>
                    <a:pt x="114" y="162"/>
                  </a:lnTo>
                  <a:lnTo>
                    <a:pt x="140" y="174"/>
                  </a:lnTo>
                  <a:lnTo>
                    <a:pt x="166" y="92"/>
                  </a:lnTo>
                  <a:lnTo>
                    <a:pt x="152" y="84"/>
                  </a:lnTo>
                  <a:lnTo>
                    <a:pt x="138" y="76"/>
                  </a:lnTo>
                  <a:lnTo>
                    <a:pt x="126" y="66"/>
                  </a:lnTo>
                  <a:lnTo>
                    <a:pt x="114" y="54"/>
                  </a:lnTo>
                  <a:lnTo>
                    <a:pt x="104" y="42"/>
                  </a:lnTo>
                  <a:lnTo>
                    <a:pt x="96" y="28"/>
                  </a:lnTo>
                  <a:lnTo>
                    <a:pt x="90" y="1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72"/>
            <p:cNvSpPr>
              <a:spLocks/>
            </p:cNvSpPr>
            <p:nvPr/>
          </p:nvSpPr>
          <p:spPr bwMode="auto">
            <a:xfrm>
              <a:off x="5345" y="3948"/>
              <a:ext cx="127" cy="132"/>
            </a:xfrm>
            <a:custGeom>
              <a:avLst/>
              <a:gdLst>
                <a:gd name="T0" fmla="*/ 2 w 168"/>
                <a:gd name="T1" fmla="*/ 4 h 174"/>
                <a:gd name="T2" fmla="*/ 4 w 168"/>
                <a:gd name="T3" fmla="*/ 4 h 174"/>
                <a:gd name="T4" fmla="*/ 4 w 168"/>
                <a:gd name="T5" fmla="*/ 4 h 174"/>
                <a:gd name="T6" fmla="*/ 4 w 168"/>
                <a:gd name="T7" fmla="*/ 3 h 174"/>
                <a:gd name="T8" fmla="*/ 3 w 168"/>
                <a:gd name="T9" fmla="*/ 2 h 174"/>
                <a:gd name="T10" fmla="*/ 3 w 168"/>
                <a:gd name="T11" fmla="*/ 2 h 174"/>
                <a:gd name="T12" fmla="*/ 3 w 168"/>
                <a:gd name="T13" fmla="*/ 2 h 174"/>
                <a:gd name="T14" fmla="*/ 2 w 168"/>
                <a:gd name="T15" fmla="*/ 2 h 174"/>
                <a:gd name="T16" fmla="*/ 2 w 168"/>
                <a:gd name="T17" fmla="*/ 2 h 174"/>
                <a:gd name="T18" fmla="*/ 2 w 168"/>
                <a:gd name="T19" fmla="*/ 2 h 174"/>
                <a:gd name="T20" fmla="*/ 2 w 168"/>
                <a:gd name="T21" fmla="*/ 0 h 174"/>
                <a:gd name="T22" fmla="*/ 0 w 168"/>
                <a:gd name="T23" fmla="*/ 2 h 174"/>
                <a:gd name="T24" fmla="*/ 0 w 168"/>
                <a:gd name="T25" fmla="*/ 2 h 174"/>
                <a:gd name="T26" fmla="*/ 2 w 168"/>
                <a:gd name="T27" fmla="*/ 2 h 174"/>
                <a:gd name="T28" fmla="*/ 2 w 168"/>
                <a:gd name="T29" fmla="*/ 2 h 174"/>
                <a:gd name="T30" fmla="*/ 2 w 168"/>
                <a:gd name="T31" fmla="*/ 2 h 174"/>
                <a:gd name="T32" fmla="*/ 2 w 168"/>
                <a:gd name="T33" fmla="*/ 3 h 174"/>
                <a:gd name="T34" fmla="*/ 2 w 168"/>
                <a:gd name="T35" fmla="*/ 3 h 174"/>
                <a:gd name="T36" fmla="*/ 2 w 168"/>
                <a:gd name="T37" fmla="*/ 3 h 174"/>
                <a:gd name="T38" fmla="*/ 2 w 168"/>
                <a:gd name="T39" fmla="*/ 4 h 174"/>
                <a:gd name="T40" fmla="*/ 2 w 168"/>
                <a:gd name="T41" fmla="*/ 4 h 174"/>
                <a:gd name="T42" fmla="*/ 2 w 168"/>
                <a:gd name="T43" fmla="*/ 4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8"/>
                <a:gd name="T67" fmla="*/ 0 h 174"/>
                <a:gd name="T68" fmla="*/ 168 w 168"/>
                <a:gd name="T69" fmla="*/ 174 h 17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8" h="174">
                  <a:moveTo>
                    <a:pt x="84" y="174"/>
                  </a:moveTo>
                  <a:lnTo>
                    <a:pt x="168" y="156"/>
                  </a:lnTo>
                  <a:lnTo>
                    <a:pt x="160" y="130"/>
                  </a:lnTo>
                  <a:lnTo>
                    <a:pt x="148" y="106"/>
                  </a:lnTo>
                  <a:lnTo>
                    <a:pt x="134" y="84"/>
                  </a:lnTo>
                  <a:lnTo>
                    <a:pt x="118" y="62"/>
                  </a:lnTo>
                  <a:lnTo>
                    <a:pt x="98" y="44"/>
                  </a:lnTo>
                  <a:lnTo>
                    <a:pt x="76" y="26"/>
                  </a:lnTo>
                  <a:lnTo>
                    <a:pt x="54" y="12"/>
                  </a:lnTo>
                  <a:lnTo>
                    <a:pt x="28" y="0"/>
                  </a:lnTo>
                  <a:lnTo>
                    <a:pt x="0" y="82"/>
                  </a:lnTo>
                  <a:lnTo>
                    <a:pt x="16" y="90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54" y="120"/>
                  </a:lnTo>
                  <a:lnTo>
                    <a:pt x="64" y="132"/>
                  </a:lnTo>
                  <a:lnTo>
                    <a:pt x="72" y="144"/>
                  </a:lnTo>
                  <a:lnTo>
                    <a:pt x="78" y="160"/>
                  </a:lnTo>
                  <a:lnTo>
                    <a:pt x="84" y="17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73"/>
            <p:cNvSpPr>
              <a:spLocks/>
            </p:cNvSpPr>
            <p:nvPr/>
          </p:nvSpPr>
          <p:spPr bwMode="auto">
            <a:xfrm>
              <a:off x="5258" y="4197"/>
              <a:ext cx="156" cy="88"/>
            </a:xfrm>
            <a:custGeom>
              <a:avLst/>
              <a:gdLst>
                <a:gd name="T0" fmla="*/ 2 w 206"/>
                <a:gd name="T1" fmla="*/ 2 h 116"/>
                <a:gd name="T2" fmla="*/ 0 w 206"/>
                <a:gd name="T3" fmla="*/ 2 h 116"/>
                <a:gd name="T4" fmla="*/ 0 w 206"/>
                <a:gd name="T5" fmla="*/ 2 h 116"/>
                <a:gd name="T6" fmla="*/ 2 w 206"/>
                <a:gd name="T7" fmla="*/ 2 h 116"/>
                <a:gd name="T8" fmla="*/ 2 w 206"/>
                <a:gd name="T9" fmla="*/ 3 h 116"/>
                <a:gd name="T10" fmla="*/ 2 w 206"/>
                <a:gd name="T11" fmla="*/ 3 h 116"/>
                <a:gd name="T12" fmla="*/ 2 w 206"/>
                <a:gd name="T13" fmla="*/ 2 h 116"/>
                <a:gd name="T14" fmla="*/ 3 w 206"/>
                <a:gd name="T15" fmla="*/ 2 h 116"/>
                <a:gd name="T16" fmla="*/ 4 w 206"/>
                <a:gd name="T17" fmla="*/ 2 h 116"/>
                <a:gd name="T18" fmla="*/ 4 w 206"/>
                <a:gd name="T19" fmla="*/ 2 h 116"/>
                <a:gd name="T20" fmla="*/ 5 w 206"/>
                <a:gd name="T21" fmla="*/ 2 h 116"/>
                <a:gd name="T22" fmla="*/ 3 w 206"/>
                <a:gd name="T23" fmla="*/ 0 h 116"/>
                <a:gd name="T24" fmla="*/ 3 w 206"/>
                <a:gd name="T25" fmla="*/ 0 h 116"/>
                <a:gd name="T26" fmla="*/ 3 w 206"/>
                <a:gd name="T27" fmla="*/ 2 h 116"/>
                <a:gd name="T28" fmla="*/ 3 w 206"/>
                <a:gd name="T29" fmla="*/ 2 h 116"/>
                <a:gd name="T30" fmla="*/ 2 w 206"/>
                <a:gd name="T31" fmla="*/ 2 h 116"/>
                <a:gd name="T32" fmla="*/ 2 w 206"/>
                <a:gd name="T33" fmla="*/ 2 h 116"/>
                <a:gd name="T34" fmla="*/ 2 w 206"/>
                <a:gd name="T35" fmla="*/ 2 h 116"/>
                <a:gd name="T36" fmla="*/ 2 w 206"/>
                <a:gd name="T37" fmla="*/ 2 h 116"/>
                <a:gd name="T38" fmla="*/ 2 w 206"/>
                <a:gd name="T39" fmla="*/ 2 h 116"/>
                <a:gd name="T40" fmla="*/ 2 w 206"/>
                <a:gd name="T41" fmla="*/ 2 h 116"/>
                <a:gd name="T42" fmla="*/ 2 w 206"/>
                <a:gd name="T43" fmla="*/ 2 h 11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6"/>
                <a:gd name="T67" fmla="*/ 0 h 116"/>
                <a:gd name="T68" fmla="*/ 206 w 206"/>
                <a:gd name="T69" fmla="*/ 116 h 11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6" h="116">
                  <a:moveTo>
                    <a:pt x="26" y="26"/>
                  </a:moveTo>
                  <a:lnTo>
                    <a:pt x="0" y="108"/>
                  </a:lnTo>
                  <a:lnTo>
                    <a:pt x="28" y="114"/>
                  </a:lnTo>
                  <a:lnTo>
                    <a:pt x="56" y="116"/>
                  </a:lnTo>
                  <a:lnTo>
                    <a:pt x="82" y="116"/>
                  </a:lnTo>
                  <a:lnTo>
                    <a:pt x="110" y="112"/>
                  </a:lnTo>
                  <a:lnTo>
                    <a:pt x="136" y="104"/>
                  </a:lnTo>
                  <a:lnTo>
                    <a:pt x="160" y="94"/>
                  </a:lnTo>
                  <a:lnTo>
                    <a:pt x="184" y="80"/>
                  </a:lnTo>
                  <a:lnTo>
                    <a:pt x="206" y="64"/>
                  </a:lnTo>
                  <a:lnTo>
                    <a:pt x="148" y="0"/>
                  </a:lnTo>
                  <a:lnTo>
                    <a:pt x="134" y="10"/>
                  </a:lnTo>
                  <a:lnTo>
                    <a:pt x="120" y="18"/>
                  </a:lnTo>
                  <a:lnTo>
                    <a:pt x="106" y="24"/>
                  </a:lnTo>
                  <a:lnTo>
                    <a:pt x="90" y="28"/>
                  </a:lnTo>
                  <a:lnTo>
                    <a:pt x="74" y="30"/>
                  </a:lnTo>
                  <a:lnTo>
                    <a:pt x="58" y="30"/>
                  </a:lnTo>
                  <a:lnTo>
                    <a:pt x="42" y="3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Group 74"/>
          <p:cNvGrpSpPr>
            <a:grpSpLocks/>
          </p:cNvGrpSpPr>
          <p:nvPr/>
        </p:nvGrpSpPr>
        <p:grpSpPr bwMode="auto">
          <a:xfrm>
            <a:off x="2291887" y="2551582"/>
            <a:ext cx="219075" cy="219075"/>
            <a:chOff x="5114" y="3685"/>
            <a:chExt cx="246" cy="246"/>
          </a:xfrm>
        </p:grpSpPr>
        <p:sp>
          <p:nvSpPr>
            <p:cNvPr id="32" name="Freeform 75"/>
            <p:cNvSpPr>
              <a:spLocks/>
            </p:cNvSpPr>
            <p:nvPr/>
          </p:nvSpPr>
          <p:spPr bwMode="auto">
            <a:xfrm>
              <a:off x="5135" y="3845"/>
              <a:ext cx="94" cy="86"/>
            </a:xfrm>
            <a:custGeom>
              <a:avLst/>
              <a:gdLst>
                <a:gd name="T0" fmla="*/ 2 w 124"/>
                <a:gd name="T1" fmla="*/ 0 h 114"/>
                <a:gd name="T2" fmla="*/ 0 w 124"/>
                <a:gd name="T3" fmla="*/ 2 h 114"/>
                <a:gd name="T4" fmla="*/ 0 w 124"/>
                <a:gd name="T5" fmla="*/ 2 h 114"/>
                <a:gd name="T6" fmla="*/ 2 w 124"/>
                <a:gd name="T7" fmla="*/ 2 h 114"/>
                <a:gd name="T8" fmla="*/ 2 w 124"/>
                <a:gd name="T9" fmla="*/ 2 h 114"/>
                <a:gd name="T10" fmla="*/ 2 w 124"/>
                <a:gd name="T11" fmla="*/ 2 h 114"/>
                <a:gd name="T12" fmla="*/ 2 w 124"/>
                <a:gd name="T13" fmla="*/ 2 h 114"/>
                <a:gd name="T14" fmla="*/ 2 w 124"/>
                <a:gd name="T15" fmla="*/ 2 h 114"/>
                <a:gd name="T16" fmla="*/ 2 w 124"/>
                <a:gd name="T17" fmla="*/ 2 h 114"/>
                <a:gd name="T18" fmla="*/ 2 w 124"/>
                <a:gd name="T19" fmla="*/ 2 h 114"/>
                <a:gd name="T20" fmla="*/ 3 w 124"/>
                <a:gd name="T21" fmla="*/ 2 h 114"/>
                <a:gd name="T22" fmla="*/ 3 w 124"/>
                <a:gd name="T23" fmla="*/ 2 h 114"/>
                <a:gd name="T24" fmla="*/ 3 w 124"/>
                <a:gd name="T25" fmla="*/ 2 h 114"/>
                <a:gd name="T26" fmla="*/ 2 w 124"/>
                <a:gd name="T27" fmla="*/ 2 h 114"/>
                <a:gd name="T28" fmla="*/ 2 w 124"/>
                <a:gd name="T29" fmla="*/ 2 h 114"/>
                <a:gd name="T30" fmla="*/ 2 w 124"/>
                <a:gd name="T31" fmla="*/ 2 h 114"/>
                <a:gd name="T32" fmla="*/ 2 w 124"/>
                <a:gd name="T33" fmla="*/ 0 h 114"/>
                <a:gd name="T34" fmla="*/ 2 w 124"/>
                <a:gd name="T35" fmla="*/ 0 h 1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4"/>
                <a:gd name="T55" fmla="*/ 0 h 114"/>
                <a:gd name="T56" fmla="*/ 124 w 124"/>
                <a:gd name="T57" fmla="*/ 114 h 1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4" h="114">
                  <a:moveTo>
                    <a:pt x="70" y="0"/>
                  </a:moveTo>
                  <a:lnTo>
                    <a:pt x="0" y="42"/>
                  </a:lnTo>
                  <a:lnTo>
                    <a:pt x="10" y="56"/>
                  </a:lnTo>
                  <a:lnTo>
                    <a:pt x="22" y="70"/>
                  </a:lnTo>
                  <a:lnTo>
                    <a:pt x="36" y="82"/>
                  </a:lnTo>
                  <a:lnTo>
                    <a:pt x="52" y="92"/>
                  </a:lnTo>
                  <a:lnTo>
                    <a:pt x="68" y="100"/>
                  </a:lnTo>
                  <a:lnTo>
                    <a:pt x="86" y="108"/>
                  </a:lnTo>
                  <a:lnTo>
                    <a:pt x="104" y="112"/>
                  </a:lnTo>
                  <a:lnTo>
                    <a:pt x="124" y="114"/>
                  </a:lnTo>
                  <a:lnTo>
                    <a:pt x="124" y="32"/>
                  </a:lnTo>
                  <a:lnTo>
                    <a:pt x="108" y="28"/>
                  </a:lnTo>
                  <a:lnTo>
                    <a:pt x="94" y="22"/>
                  </a:lnTo>
                  <a:lnTo>
                    <a:pt x="82" y="1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76"/>
            <p:cNvSpPr>
              <a:spLocks/>
            </p:cNvSpPr>
            <p:nvPr/>
          </p:nvSpPr>
          <p:spPr bwMode="auto">
            <a:xfrm>
              <a:off x="5135" y="3685"/>
              <a:ext cx="94" cy="87"/>
            </a:xfrm>
            <a:custGeom>
              <a:avLst/>
              <a:gdLst>
                <a:gd name="T0" fmla="*/ 3 w 124"/>
                <a:gd name="T1" fmla="*/ 2 h 114"/>
                <a:gd name="T2" fmla="*/ 3 w 124"/>
                <a:gd name="T3" fmla="*/ 0 h 114"/>
                <a:gd name="T4" fmla="*/ 3 w 124"/>
                <a:gd name="T5" fmla="*/ 0 h 114"/>
                <a:gd name="T6" fmla="*/ 2 w 124"/>
                <a:gd name="T7" fmla="*/ 2 h 114"/>
                <a:gd name="T8" fmla="*/ 2 w 124"/>
                <a:gd name="T9" fmla="*/ 2 h 114"/>
                <a:gd name="T10" fmla="*/ 2 w 124"/>
                <a:gd name="T11" fmla="*/ 2 h 114"/>
                <a:gd name="T12" fmla="*/ 2 w 124"/>
                <a:gd name="T13" fmla="*/ 2 h 114"/>
                <a:gd name="T14" fmla="*/ 2 w 124"/>
                <a:gd name="T15" fmla="*/ 2 h 114"/>
                <a:gd name="T16" fmla="*/ 2 w 124"/>
                <a:gd name="T17" fmla="*/ 2 h 114"/>
                <a:gd name="T18" fmla="*/ 2 w 124"/>
                <a:gd name="T19" fmla="*/ 2 h 114"/>
                <a:gd name="T20" fmla="*/ 0 w 124"/>
                <a:gd name="T21" fmla="*/ 2 h 114"/>
                <a:gd name="T22" fmla="*/ 2 w 124"/>
                <a:gd name="T23" fmla="*/ 3 h 114"/>
                <a:gd name="T24" fmla="*/ 2 w 124"/>
                <a:gd name="T25" fmla="*/ 3 h 114"/>
                <a:gd name="T26" fmla="*/ 2 w 124"/>
                <a:gd name="T27" fmla="*/ 2 h 114"/>
                <a:gd name="T28" fmla="*/ 2 w 124"/>
                <a:gd name="T29" fmla="*/ 2 h 114"/>
                <a:gd name="T30" fmla="*/ 2 w 124"/>
                <a:gd name="T31" fmla="*/ 2 h 114"/>
                <a:gd name="T32" fmla="*/ 3 w 124"/>
                <a:gd name="T33" fmla="*/ 2 h 114"/>
                <a:gd name="T34" fmla="*/ 3 w 124"/>
                <a:gd name="T35" fmla="*/ 2 h 1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4"/>
                <a:gd name="T55" fmla="*/ 0 h 114"/>
                <a:gd name="T56" fmla="*/ 124 w 124"/>
                <a:gd name="T57" fmla="*/ 114 h 1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4" h="114">
                  <a:moveTo>
                    <a:pt x="124" y="82"/>
                  </a:moveTo>
                  <a:lnTo>
                    <a:pt x="124" y="0"/>
                  </a:lnTo>
                  <a:lnTo>
                    <a:pt x="104" y="2"/>
                  </a:lnTo>
                  <a:lnTo>
                    <a:pt x="86" y="8"/>
                  </a:lnTo>
                  <a:lnTo>
                    <a:pt x="68" y="14"/>
                  </a:lnTo>
                  <a:lnTo>
                    <a:pt x="52" y="22"/>
                  </a:lnTo>
                  <a:lnTo>
                    <a:pt x="36" y="32"/>
                  </a:lnTo>
                  <a:lnTo>
                    <a:pt x="22" y="44"/>
                  </a:lnTo>
                  <a:lnTo>
                    <a:pt x="10" y="58"/>
                  </a:lnTo>
                  <a:lnTo>
                    <a:pt x="0" y="72"/>
                  </a:lnTo>
                  <a:lnTo>
                    <a:pt x="70" y="114"/>
                  </a:lnTo>
                  <a:lnTo>
                    <a:pt x="82" y="102"/>
                  </a:lnTo>
                  <a:lnTo>
                    <a:pt x="94" y="92"/>
                  </a:lnTo>
                  <a:lnTo>
                    <a:pt x="108" y="86"/>
                  </a:lnTo>
                  <a:lnTo>
                    <a:pt x="124" y="82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77"/>
            <p:cNvSpPr>
              <a:spLocks/>
            </p:cNvSpPr>
            <p:nvPr/>
          </p:nvSpPr>
          <p:spPr bwMode="auto">
            <a:xfrm>
              <a:off x="5114" y="3754"/>
              <a:ext cx="67" cy="109"/>
            </a:xfrm>
            <a:custGeom>
              <a:avLst/>
              <a:gdLst>
                <a:gd name="T0" fmla="*/ 2 w 88"/>
                <a:gd name="T1" fmla="*/ 2 h 144"/>
                <a:gd name="T2" fmla="*/ 2 w 88"/>
                <a:gd name="T3" fmla="*/ 2 h 144"/>
                <a:gd name="T4" fmla="*/ 2 w 88"/>
                <a:gd name="T5" fmla="*/ 2 h 144"/>
                <a:gd name="T6" fmla="*/ 2 w 88"/>
                <a:gd name="T7" fmla="*/ 2 h 144"/>
                <a:gd name="T8" fmla="*/ 2 w 88"/>
                <a:gd name="T9" fmla="*/ 0 h 144"/>
                <a:gd name="T10" fmla="*/ 2 w 88"/>
                <a:gd name="T11" fmla="*/ 0 h 144"/>
                <a:gd name="T12" fmla="*/ 2 w 88"/>
                <a:gd name="T13" fmla="*/ 2 h 144"/>
                <a:gd name="T14" fmla="*/ 2 w 88"/>
                <a:gd name="T15" fmla="*/ 2 h 144"/>
                <a:gd name="T16" fmla="*/ 2 w 88"/>
                <a:gd name="T17" fmla="*/ 2 h 144"/>
                <a:gd name="T18" fmla="*/ 0 w 88"/>
                <a:gd name="T19" fmla="*/ 2 h 144"/>
                <a:gd name="T20" fmla="*/ 0 w 88"/>
                <a:gd name="T21" fmla="*/ 2 h 144"/>
                <a:gd name="T22" fmla="*/ 2 w 88"/>
                <a:gd name="T23" fmla="*/ 2 h 144"/>
                <a:gd name="T24" fmla="*/ 2 w 88"/>
                <a:gd name="T25" fmla="*/ 2 h 144"/>
                <a:gd name="T26" fmla="*/ 2 w 88"/>
                <a:gd name="T27" fmla="*/ 3 h 144"/>
                <a:gd name="T28" fmla="*/ 2 w 88"/>
                <a:gd name="T29" fmla="*/ 3 h 144"/>
                <a:gd name="T30" fmla="*/ 2 w 88"/>
                <a:gd name="T31" fmla="*/ 2 h 144"/>
                <a:gd name="T32" fmla="*/ 2 w 88"/>
                <a:gd name="T33" fmla="*/ 2 h 144"/>
                <a:gd name="T34" fmla="*/ 2 w 88"/>
                <a:gd name="T35" fmla="*/ 2 h 144"/>
                <a:gd name="T36" fmla="*/ 2 w 88"/>
                <a:gd name="T37" fmla="*/ 2 h 144"/>
                <a:gd name="T38" fmla="*/ 2 w 88"/>
                <a:gd name="T39" fmla="*/ 2 h 1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8"/>
                <a:gd name="T61" fmla="*/ 0 h 144"/>
                <a:gd name="T62" fmla="*/ 88 w 88"/>
                <a:gd name="T63" fmla="*/ 144 h 1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8" h="144">
                  <a:moveTo>
                    <a:pt x="82" y="72"/>
                  </a:moveTo>
                  <a:lnTo>
                    <a:pt x="82" y="72"/>
                  </a:lnTo>
                  <a:lnTo>
                    <a:pt x="84" y="56"/>
                  </a:lnTo>
                  <a:lnTo>
                    <a:pt x="88" y="42"/>
                  </a:lnTo>
                  <a:lnTo>
                    <a:pt x="18" y="0"/>
                  </a:lnTo>
                  <a:lnTo>
                    <a:pt x="10" y="16"/>
                  </a:lnTo>
                  <a:lnTo>
                    <a:pt x="4" y="34"/>
                  </a:lnTo>
                  <a:lnTo>
                    <a:pt x="2" y="54"/>
                  </a:lnTo>
                  <a:lnTo>
                    <a:pt x="0" y="72"/>
                  </a:lnTo>
                  <a:lnTo>
                    <a:pt x="2" y="92"/>
                  </a:lnTo>
                  <a:lnTo>
                    <a:pt x="4" y="110"/>
                  </a:lnTo>
                  <a:lnTo>
                    <a:pt x="10" y="128"/>
                  </a:lnTo>
                  <a:lnTo>
                    <a:pt x="18" y="144"/>
                  </a:lnTo>
                  <a:lnTo>
                    <a:pt x="88" y="104"/>
                  </a:lnTo>
                  <a:lnTo>
                    <a:pt x="84" y="88"/>
                  </a:lnTo>
                  <a:lnTo>
                    <a:pt x="82" y="72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78"/>
            <p:cNvSpPr>
              <a:spLocks/>
            </p:cNvSpPr>
            <p:nvPr/>
          </p:nvSpPr>
          <p:spPr bwMode="auto">
            <a:xfrm>
              <a:off x="5293" y="3754"/>
              <a:ext cx="67" cy="109"/>
            </a:xfrm>
            <a:custGeom>
              <a:avLst/>
              <a:gdLst>
                <a:gd name="T0" fmla="*/ 2 w 88"/>
                <a:gd name="T1" fmla="*/ 2 h 144"/>
                <a:gd name="T2" fmla="*/ 2 w 88"/>
                <a:gd name="T3" fmla="*/ 2 h 144"/>
                <a:gd name="T4" fmla="*/ 2 w 88"/>
                <a:gd name="T5" fmla="*/ 2 h 144"/>
                <a:gd name="T6" fmla="*/ 0 w 88"/>
                <a:gd name="T7" fmla="*/ 2 h 144"/>
                <a:gd name="T8" fmla="*/ 2 w 88"/>
                <a:gd name="T9" fmla="*/ 3 h 144"/>
                <a:gd name="T10" fmla="*/ 2 w 88"/>
                <a:gd name="T11" fmla="*/ 3 h 144"/>
                <a:gd name="T12" fmla="*/ 2 w 88"/>
                <a:gd name="T13" fmla="*/ 3 h 144"/>
                <a:gd name="T14" fmla="*/ 2 w 88"/>
                <a:gd name="T15" fmla="*/ 2 h 144"/>
                <a:gd name="T16" fmla="*/ 2 w 88"/>
                <a:gd name="T17" fmla="*/ 2 h 144"/>
                <a:gd name="T18" fmla="*/ 2 w 88"/>
                <a:gd name="T19" fmla="*/ 2 h 144"/>
                <a:gd name="T20" fmla="*/ 2 w 88"/>
                <a:gd name="T21" fmla="*/ 2 h 144"/>
                <a:gd name="T22" fmla="*/ 2 w 88"/>
                <a:gd name="T23" fmla="*/ 2 h 144"/>
                <a:gd name="T24" fmla="*/ 2 w 88"/>
                <a:gd name="T25" fmla="*/ 2 h 144"/>
                <a:gd name="T26" fmla="*/ 2 w 88"/>
                <a:gd name="T27" fmla="*/ 2 h 144"/>
                <a:gd name="T28" fmla="*/ 2 w 88"/>
                <a:gd name="T29" fmla="*/ 0 h 144"/>
                <a:gd name="T30" fmla="*/ 0 w 88"/>
                <a:gd name="T31" fmla="*/ 2 h 144"/>
                <a:gd name="T32" fmla="*/ 0 w 88"/>
                <a:gd name="T33" fmla="*/ 2 h 144"/>
                <a:gd name="T34" fmla="*/ 2 w 88"/>
                <a:gd name="T35" fmla="*/ 2 h 144"/>
                <a:gd name="T36" fmla="*/ 2 w 88"/>
                <a:gd name="T37" fmla="*/ 2 h 144"/>
                <a:gd name="T38" fmla="*/ 2 w 88"/>
                <a:gd name="T39" fmla="*/ 2 h 1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8"/>
                <a:gd name="T61" fmla="*/ 0 h 144"/>
                <a:gd name="T62" fmla="*/ 88 w 88"/>
                <a:gd name="T63" fmla="*/ 144 h 1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8" h="144">
                  <a:moveTo>
                    <a:pt x="6" y="72"/>
                  </a:moveTo>
                  <a:lnTo>
                    <a:pt x="6" y="72"/>
                  </a:lnTo>
                  <a:lnTo>
                    <a:pt x="6" y="88"/>
                  </a:lnTo>
                  <a:lnTo>
                    <a:pt x="0" y="104"/>
                  </a:lnTo>
                  <a:lnTo>
                    <a:pt x="72" y="144"/>
                  </a:lnTo>
                  <a:lnTo>
                    <a:pt x="78" y="128"/>
                  </a:lnTo>
                  <a:lnTo>
                    <a:pt x="84" y="110"/>
                  </a:lnTo>
                  <a:lnTo>
                    <a:pt x="88" y="92"/>
                  </a:lnTo>
                  <a:lnTo>
                    <a:pt x="88" y="72"/>
                  </a:lnTo>
                  <a:lnTo>
                    <a:pt x="88" y="54"/>
                  </a:lnTo>
                  <a:lnTo>
                    <a:pt x="84" y="34"/>
                  </a:lnTo>
                  <a:lnTo>
                    <a:pt x="78" y="16"/>
                  </a:lnTo>
                  <a:lnTo>
                    <a:pt x="72" y="0"/>
                  </a:lnTo>
                  <a:lnTo>
                    <a:pt x="0" y="42"/>
                  </a:lnTo>
                  <a:lnTo>
                    <a:pt x="6" y="56"/>
                  </a:lnTo>
                  <a:lnTo>
                    <a:pt x="6" y="72"/>
                  </a:lnTo>
                  <a:close/>
                </a:path>
              </a:pathLst>
            </a:cu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Freeform 79"/>
            <p:cNvSpPr>
              <a:spLocks/>
            </p:cNvSpPr>
            <p:nvPr/>
          </p:nvSpPr>
          <p:spPr bwMode="auto">
            <a:xfrm>
              <a:off x="5245" y="3845"/>
              <a:ext cx="95" cy="86"/>
            </a:xfrm>
            <a:custGeom>
              <a:avLst/>
              <a:gdLst>
                <a:gd name="T0" fmla="*/ 0 w 126"/>
                <a:gd name="T1" fmla="*/ 2 h 114"/>
                <a:gd name="T2" fmla="*/ 0 w 126"/>
                <a:gd name="T3" fmla="*/ 2 h 114"/>
                <a:gd name="T4" fmla="*/ 0 w 126"/>
                <a:gd name="T5" fmla="*/ 2 h 114"/>
                <a:gd name="T6" fmla="*/ 2 w 126"/>
                <a:gd name="T7" fmla="*/ 2 h 114"/>
                <a:gd name="T8" fmla="*/ 2 w 126"/>
                <a:gd name="T9" fmla="*/ 2 h 114"/>
                <a:gd name="T10" fmla="*/ 2 w 126"/>
                <a:gd name="T11" fmla="*/ 2 h 114"/>
                <a:gd name="T12" fmla="*/ 2 w 126"/>
                <a:gd name="T13" fmla="*/ 2 h 114"/>
                <a:gd name="T14" fmla="*/ 2 w 126"/>
                <a:gd name="T15" fmla="*/ 2 h 114"/>
                <a:gd name="T16" fmla="*/ 2 w 126"/>
                <a:gd name="T17" fmla="*/ 2 h 114"/>
                <a:gd name="T18" fmla="*/ 2 w 126"/>
                <a:gd name="T19" fmla="*/ 2 h 114"/>
                <a:gd name="T20" fmla="*/ 3 w 126"/>
                <a:gd name="T21" fmla="*/ 2 h 114"/>
                <a:gd name="T22" fmla="*/ 2 w 126"/>
                <a:gd name="T23" fmla="*/ 0 h 114"/>
                <a:gd name="T24" fmla="*/ 2 w 126"/>
                <a:gd name="T25" fmla="*/ 0 h 114"/>
                <a:gd name="T26" fmla="*/ 2 w 126"/>
                <a:gd name="T27" fmla="*/ 2 h 114"/>
                <a:gd name="T28" fmla="*/ 2 w 126"/>
                <a:gd name="T29" fmla="*/ 2 h 114"/>
                <a:gd name="T30" fmla="*/ 2 w 126"/>
                <a:gd name="T31" fmla="*/ 2 h 114"/>
                <a:gd name="T32" fmla="*/ 0 w 126"/>
                <a:gd name="T33" fmla="*/ 2 h 114"/>
                <a:gd name="T34" fmla="*/ 0 w 126"/>
                <a:gd name="T35" fmla="*/ 2 h 1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4"/>
                <a:gd name="T56" fmla="*/ 126 w 126"/>
                <a:gd name="T57" fmla="*/ 114 h 1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4">
                  <a:moveTo>
                    <a:pt x="0" y="32"/>
                  </a:moveTo>
                  <a:lnTo>
                    <a:pt x="0" y="114"/>
                  </a:lnTo>
                  <a:lnTo>
                    <a:pt x="20" y="112"/>
                  </a:lnTo>
                  <a:lnTo>
                    <a:pt x="38" y="108"/>
                  </a:lnTo>
                  <a:lnTo>
                    <a:pt x="56" y="100"/>
                  </a:lnTo>
                  <a:lnTo>
                    <a:pt x="72" y="92"/>
                  </a:lnTo>
                  <a:lnTo>
                    <a:pt x="88" y="82"/>
                  </a:lnTo>
                  <a:lnTo>
                    <a:pt x="102" y="70"/>
                  </a:lnTo>
                  <a:lnTo>
                    <a:pt x="114" y="56"/>
                  </a:lnTo>
                  <a:lnTo>
                    <a:pt x="126" y="42"/>
                  </a:lnTo>
                  <a:lnTo>
                    <a:pt x="54" y="0"/>
                  </a:lnTo>
                  <a:lnTo>
                    <a:pt x="44" y="1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Freeform 80"/>
            <p:cNvSpPr>
              <a:spLocks/>
            </p:cNvSpPr>
            <p:nvPr/>
          </p:nvSpPr>
          <p:spPr bwMode="auto">
            <a:xfrm>
              <a:off x="5245" y="3685"/>
              <a:ext cx="95" cy="87"/>
            </a:xfrm>
            <a:custGeom>
              <a:avLst/>
              <a:gdLst>
                <a:gd name="T0" fmla="*/ 2 w 126"/>
                <a:gd name="T1" fmla="*/ 3 h 114"/>
                <a:gd name="T2" fmla="*/ 3 w 126"/>
                <a:gd name="T3" fmla="*/ 2 h 114"/>
                <a:gd name="T4" fmla="*/ 3 w 126"/>
                <a:gd name="T5" fmla="*/ 2 h 114"/>
                <a:gd name="T6" fmla="*/ 2 w 126"/>
                <a:gd name="T7" fmla="*/ 2 h 114"/>
                <a:gd name="T8" fmla="*/ 2 w 126"/>
                <a:gd name="T9" fmla="*/ 2 h 114"/>
                <a:gd name="T10" fmla="*/ 2 w 126"/>
                <a:gd name="T11" fmla="*/ 2 h 114"/>
                <a:gd name="T12" fmla="*/ 2 w 126"/>
                <a:gd name="T13" fmla="*/ 2 h 114"/>
                <a:gd name="T14" fmla="*/ 2 w 126"/>
                <a:gd name="T15" fmla="*/ 2 h 114"/>
                <a:gd name="T16" fmla="*/ 2 w 126"/>
                <a:gd name="T17" fmla="*/ 2 h 114"/>
                <a:gd name="T18" fmla="*/ 2 w 126"/>
                <a:gd name="T19" fmla="*/ 2 h 114"/>
                <a:gd name="T20" fmla="*/ 0 w 126"/>
                <a:gd name="T21" fmla="*/ 0 h 114"/>
                <a:gd name="T22" fmla="*/ 0 w 126"/>
                <a:gd name="T23" fmla="*/ 2 h 114"/>
                <a:gd name="T24" fmla="*/ 0 w 126"/>
                <a:gd name="T25" fmla="*/ 2 h 114"/>
                <a:gd name="T26" fmla="*/ 2 w 126"/>
                <a:gd name="T27" fmla="*/ 2 h 114"/>
                <a:gd name="T28" fmla="*/ 2 w 126"/>
                <a:gd name="T29" fmla="*/ 2 h 114"/>
                <a:gd name="T30" fmla="*/ 2 w 126"/>
                <a:gd name="T31" fmla="*/ 2 h 114"/>
                <a:gd name="T32" fmla="*/ 2 w 126"/>
                <a:gd name="T33" fmla="*/ 3 h 114"/>
                <a:gd name="T34" fmla="*/ 2 w 126"/>
                <a:gd name="T35" fmla="*/ 3 h 1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4"/>
                <a:gd name="T56" fmla="*/ 126 w 126"/>
                <a:gd name="T57" fmla="*/ 114 h 1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4">
                  <a:moveTo>
                    <a:pt x="54" y="114"/>
                  </a:moveTo>
                  <a:lnTo>
                    <a:pt x="126" y="72"/>
                  </a:lnTo>
                  <a:lnTo>
                    <a:pt x="114" y="58"/>
                  </a:lnTo>
                  <a:lnTo>
                    <a:pt x="102" y="44"/>
                  </a:lnTo>
                  <a:lnTo>
                    <a:pt x="88" y="32"/>
                  </a:lnTo>
                  <a:lnTo>
                    <a:pt x="72" y="22"/>
                  </a:lnTo>
                  <a:lnTo>
                    <a:pt x="56" y="14"/>
                  </a:lnTo>
                  <a:lnTo>
                    <a:pt x="38" y="8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82"/>
                  </a:lnTo>
                  <a:lnTo>
                    <a:pt x="16" y="86"/>
                  </a:lnTo>
                  <a:lnTo>
                    <a:pt x="30" y="92"/>
                  </a:lnTo>
                  <a:lnTo>
                    <a:pt x="44" y="102"/>
                  </a:lnTo>
                  <a:lnTo>
                    <a:pt x="54" y="114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1302023" y="5630591"/>
            <a:ext cx="9587954" cy="923338"/>
            <a:chOff x="893470" y="5681501"/>
            <a:chExt cx="4502237" cy="954903"/>
          </a:xfrm>
        </p:grpSpPr>
        <p:sp>
          <p:nvSpPr>
            <p:cNvPr id="41" name="ZoneTexte 40"/>
            <p:cNvSpPr txBox="1"/>
            <p:nvPr/>
          </p:nvSpPr>
          <p:spPr>
            <a:xfrm>
              <a:off x="893470" y="5681509"/>
              <a:ext cx="1532664" cy="954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Pr. </a:t>
              </a:r>
              <a:r>
                <a:rPr lang="fr-CA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Idris BAKHDACH</a:t>
              </a:r>
            </a:p>
            <a:p>
              <a:r>
                <a:rPr lang="fr-MA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Pr. Soufiane BELHOUIDEG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Pr. Mohamed EL ALAOUI</a:t>
              </a:r>
              <a:endParaRPr lang="fr-MA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842564" y="5681501"/>
              <a:ext cx="1367208" cy="954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Président Rapporteur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Rapporteur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Encadrant Pédagogique</a:t>
              </a:r>
            </a:p>
          </p:txBody>
        </p:sp>
        <p:sp>
          <p:nvSpPr>
            <p:cNvPr id="53" name="ZoneTexte 41">
              <a:extLst>
                <a:ext uri="{FF2B5EF4-FFF2-40B4-BE49-F238E27FC236}">
                  <a16:creationId xmlns:a16="http://schemas.microsoft.com/office/drawing/2014/main" id="{3ADBF85D-40F2-4514-BB01-FCB00B5F1225}"/>
                </a:ext>
              </a:extLst>
            </p:cNvPr>
            <p:cNvSpPr txBox="1"/>
            <p:nvPr/>
          </p:nvSpPr>
          <p:spPr>
            <a:xfrm>
              <a:off x="4626202" y="5681506"/>
              <a:ext cx="769505" cy="954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ENSA-BM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ENSA-BM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ENSA-BM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A4717CE-1FB4-4C6F-AADE-322614587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3415"/>
            <a:ext cx="1262569" cy="757541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E872E042-8F74-4950-96D4-5E8E3BC1F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062" y="119533"/>
            <a:ext cx="64807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UNIVERSITE </a:t>
            </a:r>
            <a:r>
              <a:rPr lang="fr-CA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SULTAN  MOULAY SLIMAN </a:t>
            </a:r>
            <a:endParaRPr lang="es-ES" b="1" dirty="0">
              <a:solidFill>
                <a:schemeClr val="accent5">
                  <a:lumMod val="50000"/>
                </a:schemeClr>
              </a:solidFill>
              <a:latin typeface="Book Antiqua" pitchFamily="18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MA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É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cole Nationale Des </a:t>
            </a:r>
            <a:r>
              <a:rPr lang="fr-CA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Sciences Appliquées – Béni Mellal</a:t>
            </a:r>
            <a:endParaRPr lang="fr-FR" b="1" dirty="0">
              <a:solidFill>
                <a:schemeClr val="accent5">
                  <a:lumMod val="50000"/>
                </a:schemeClr>
              </a:solidFill>
              <a:latin typeface="Book Antiqua" pitchFamily="18" charset="0"/>
              <a:cs typeface="Arial" pitchFamily="34" charset="0"/>
            </a:endParaRPr>
          </a:p>
        </p:txBody>
      </p:sp>
      <p:sp>
        <p:nvSpPr>
          <p:cNvPr id="39" name="Google Shape;142;p26">
            <a:extLst>
              <a:ext uri="{FF2B5EF4-FFF2-40B4-BE49-F238E27FC236}">
                <a16:creationId xmlns:a16="http://schemas.microsoft.com/office/drawing/2014/main" id="{4B23A415-DE1B-4C42-AF7F-41B8A4FF8CAD}"/>
              </a:ext>
            </a:extLst>
          </p:cNvPr>
          <p:cNvSpPr/>
          <p:nvPr/>
        </p:nvSpPr>
        <p:spPr>
          <a:xfrm rot="16200000" flipH="1">
            <a:off x="-5955536" y="1277200"/>
            <a:ext cx="6854400" cy="43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0" name="Google Shape;141;p26">
            <a:extLst>
              <a:ext uri="{FF2B5EF4-FFF2-40B4-BE49-F238E27FC236}">
                <a16:creationId xmlns:a16="http://schemas.microsoft.com/office/drawing/2014/main" id="{8FE4C043-7FEF-436E-94AD-807A57E46E2B}"/>
              </a:ext>
            </a:extLst>
          </p:cNvPr>
          <p:cNvSpPr txBox="1">
            <a:spLocks/>
          </p:cNvSpPr>
          <p:nvPr/>
        </p:nvSpPr>
        <p:spPr>
          <a:xfrm rot="5400000">
            <a:off x="8897159" y="9428947"/>
            <a:ext cx="3884400" cy="65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200" dirty="0"/>
              <a:t>Table de matières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123BD51-B591-4625-A32B-E6CDE687C4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" y="-2769"/>
            <a:ext cx="642622" cy="8237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8817B8-4D8A-42AF-8BA1-D4353B7F66D8}"/>
              </a:ext>
            </a:extLst>
          </p:cNvPr>
          <p:cNvGrpSpPr/>
          <p:nvPr/>
        </p:nvGrpSpPr>
        <p:grpSpPr>
          <a:xfrm>
            <a:off x="255216" y="4337967"/>
            <a:ext cx="3441109" cy="690388"/>
            <a:chOff x="6990269" y="5383179"/>
            <a:chExt cx="4595354" cy="690388"/>
          </a:xfrm>
        </p:grpSpPr>
        <p:sp>
          <p:nvSpPr>
            <p:cNvPr id="45" name="Text Box 3">
              <a:extLst>
                <a:ext uri="{FF2B5EF4-FFF2-40B4-BE49-F238E27FC236}">
                  <a16:creationId xmlns:a16="http://schemas.microsoft.com/office/drawing/2014/main" id="{36374AB3-B9F9-4B38-A3D3-91212BDEE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269" y="5383179"/>
              <a:ext cx="2157133" cy="382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fr-CA" b="1" u="sng" dirty="0">
                  <a:latin typeface="Book Antiqua" pitchFamily="18" charset="0"/>
                </a:rPr>
                <a:t>Réalisé par :</a:t>
              </a:r>
              <a:endParaRPr lang="fr-FR" b="1" u="sng" dirty="0">
                <a:latin typeface="Book Antiqua" pitchFamily="18" charset="0"/>
              </a:endParaRPr>
            </a:p>
          </p:txBody>
        </p:sp>
        <p:sp>
          <p:nvSpPr>
            <p:cNvPr id="48" name="ZoneTexte 41">
              <a:extLst>
                <a:ext uri="{FF2B5EF4-FFF2-40B4-BE49-F238E27FC236}">
                  <a16:creationId xmlns:a16="http://schemas.microsoft.com/office/drawing/2014/main" id="{565E9AEB-420F-48EA-BBFB-6CFAEEBC0BA3}"/>
                </a:ext>
              </a:extLst>
            </p:cNvPr>
            <p:cNvSpPr txBox="1"/>
            <p:nvPr/>
          </p:nvSpPr>
          <p:spPr>
            <a:xfrm>
              <a:off x="8337207" y="5704235"/>
              <a:ext cx="3248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ESSAKINE Ibrahim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D916A1-5150-4009-9CFA-59EACA1625B3}"/>
              </a:ext>
            </a:extLst>
          </p:cNvPr>
          <p:cNvGrpSpPr/>
          <p:nvPr/>
        </p:nvGrpSpPr>
        <p:grpSpPr>
          <a:xfrm>
            <a:off x="3880473" y="4345908"/>
            <a:ext cx="3675726" cy="674507"/>
            <a:chOff x="6955658" y="5790768"/>
            <a:chExt cx="3675726" cy="674507"/>
          </a:xfrm>
        </p:grpSpPr>
        <p:sp>
          <p:nvSpPr>
            <p:cNvPr id="49" name="Text Box 3">
              <a:extLst>
                <a:ext uri="{FF2B5EF4-FFF2-40B4-BE49-F238E27FC236}">
                  <a16:creationId xmlns:a16="http://schemas.microsoft.com/office/drawing/2014/main" id="{36B8E728-9B69-4AF2-ACBF-2299E30C7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5658" y="5790768"/>
              <a:ext cx="2159591" cy="382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fr-CA" b="1" u="sng" dirty="0">
                  <a:latin typeface="Book Antiqua" pitchFamily="18" charset="0"/>
                </a:rPr>
                <a:t>Société d'accueil : </a:t>
              </a:r>
              <a:endParaRPr lang="fr-FR" b="1" u="sng" dirty="0">
                <a:latin typeface="Book Antiqua" pitchFamily="18" charset="0"/>
              </a:endParaRPr>
            </a:p>
          </p:txBody>
        </p:sp>
        <p:sp>
          <p:nvSpPr>
            <p:cNvPr id="50" name="ZoneTexte 41">
              <a:extLst>
                <a:ext uri="{FF2B5EF4-FFF2-40B4-BE49-F238E27FC236}">
                  <a16:creationId xmlns:a16="http://schemas.microsoft.com/office/drawing/2014/main" id="{2AD28A58-AFAB-4166-8088-EE509D903B86}"/>
                </a:ext>
              </a:extLst>
            </p:cNvPr>
            <p:cNvSpPr txBox="1"/>
            <p:nvPr/>
          </p:nvSpPr>
          <p:spPr>
            <a:xfrm>
              <a:off x="8548950" y="6095943"/>
              <a:ext cx="208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OCP Jorf Lasfar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9B8DA2-DAD1-4757-970B-8188E2DC3224}"/>
              </a:ext>
            </a:extLst>
          </p:cNvPr>
          <p:cNvGrpSpPr/>
          <p:nvPr/>
        </p:nvGrpSpPr>
        <p:grpSpPr>
          <a:xfrm>
            <a:off x="7740348" y="4339312"/>
            <a:ext cx="4196437" cy="687698"/>
            <a:chOff x="6866931" y="6099249"/>
            <a:chExt cx="4196437" cy="687698"/>
          </a:xfrm>
        </p:grpSpPr>
        <p:sp>
          <p:nvSpPr>
            <p:cNvPr id="51" name="Text Box 3">
              <a:extLst>
                <a:ext uri="{FF2B5EF4-FFF2-40B4-BE49-F238E27FC236}">
                  <a16:creationId xmlns:a16="http://schemas.microsoft.com/office/drawing/2014/main" id="{7303C3DF-A58B-40C1-9D65-63C28F66B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931" y="6099249"/>
              <a:ext cx="2157132" cy="382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fr-CA" b="1" u="sng" dirty="0">
                  <a:latin typeface="Book Antiqua" pitchFamily="18" charset="0"/>
                </a:rPr>
                <a:t>Encadré par :</a:t>
              </a:r>
              <a:endParaRPr lang="fr-FR" b="1" u="sng" dirty="0">
                <a:latin typeface="Book Antiqua" pitchFamily="18" charset="0"/>
              </a:endParaRPr>
            </a:p>
          </p:txBody>
        </p:sp>
        <p:sp>
          <p:nvSpPr>
            <p:cNvPr id="52" name="ZoneTexte 41">
              <a:extLst>
                <a:ext uri="{FF2B5EF4-FFF2-40B4-BE49-F238E27FC236}">
                  <a16:creationId xmlns:a16="http://schemas.microsoft.com/office/drawing/2014/main" id="{2B5526DB-7EB7-497E-A40C-B1CBB6FB7747}"/>
                </a:ext>
              </a:extLst>
            </p:cNvPr>
            <p:cNvSpPr txBox="1"/>
            <p:nvPr/>
          </p:nvSpPr>
          <p:spPr>
            <a:xfrm>
              <a:off x="7817691" y="6417615"/>
              <a:ext cx="3245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Mme Soumiya EL AZHARY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65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8DF6C1C7-6E12-42D9-B9EE-249CB70EED28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2400" dirty="0">
                <a:solidFill>
                  <a:schemeClr val="bg1"/>
                </a:solidFill>
                <a:latin typeface="Montserrat ExtraBold" pitchFamily="2" charset="0"/>
              </a:rPr>
              <a:t>Contexte Général du Projet</a:t>
            </a:r>
            <a:endParaRPr lang="fr-FR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38" name="Google Shape;142;p26">
            <a:extLst>
              <a:ext uri="{FF2B5EF4-FFF2-40B4-BE49-F238E27FC236}">
                <a16:creationId xmlns:a16="http://schemas.microsoft.com/office/drawing/2014/main" id="{3A4F5E1D-C6BB-4B80-8464-DDB2DD48474D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5</a:t>
            </a:r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9977719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11038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77032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83F479-6033-486B-A0C0-B913C34619C2}"/>
              </a:ext>
            </a:extLst>
          </p:cNvPr>
          <p:cNvGrpSpPr/>
          <p:nvPr/>
        </p:nvGrpSpPr>
        <p:grpSpPr>
          <a:xfrm>
            <a:off x="3903499" y="889200"/>
            <a:ext cx="2002357" cy="369375"/>
            <a:chOff x="7760530" y="899610"/>
            <a:chExt cx="2002357" cy="369375"/>
          </a:xfrm>
        </p:grpSpPr>
        <p:sp>
          <p:nvSpPr>
            <p:cNvPr id="42" name="Rectangle à coins arrondis 35">
              <a:extLst>
                <a:ext uri="{FF2B5EF4-FFF2-40B4-BE49-F238E27FC236}">
                  <a16:creationId xmlns:a16="http://schemas.microsoft.com/office/drawing/2014/main" id="{42C26526-6A15-4643-908C-7928B631059F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4E9B19"/>
                  </a:solidFill>
                  <a:latin typeface="Montserrat Medium" pitchFamily="2" charset="0"/>
                  <a:ea typeface="Century Gothic"/>
                  <a:cs typeface="Century Gothic"/>
                </a:rPr>
                <a:t>Problématique</a:t>
              </a:r>
            </a:p>
          </p:txBody>
        </p:sp>
        <p:cxnSp>
          <p:nvCxnSpPr>
            <p:cNvPr id="43" name="Connecteur droit 23">
              <a:extLst>
                <a:ext uri="{FF2B5EF4-FFF2-40B4-BE49-F238E27FC236}">
                  <a16:creationId xmlns:a16="http://schemas.microsoft.com/office/drawing/2014/main" id="{B0273E25-B90E-4733-8247-C5BEE4ABBBF4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8FEA21-227D-4C9B-8874-8AD10E06D4C3}"/>
              </a:ext>
            </a:extLst>
          </p:cNvPr>
          <p:cNvGrpSpPr/>
          <p:nvPr/>
        </p:nvGrpSpPr>
        <p:grpSpPr>
          <a:xfrm>
            <a:off x="1520855" y="889200"/>
            <a:ext cx="2002357" cy="369375"/>
            <a:chOff x="5304516" y="899610"/>
            <a:chExt cx="2002357" cy="369375"/>
          </a:xfrm>
        </p:grpSpPr>
        <p:sp>
          <p:nvSpPr>
            <p:cNvPr id="45" name="Rectangle à coins arrondis 33">
              <a:extLst>
                <a:ext uri="{FF2B5EF4-FFF2-40B4-BE49-F238E27FC236}">
                  <a16:creationId xmlns:a16="http://schemas.microsoft.com/office/drawing/2014/main" id="{B9666DC8-963D-46FC-8F80-715D2EEB437B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  <a:ea typeface="Century Gothic"/>
                  <a:cs typeface="Century Gothic"/>
                </a:rPr>
                <a:t>Processus</a:t>
              </a:r>
            </a:p>
          </p:txBody>
        </p:sp>
        <p:cxnSp>
          <p:nvCxnSpPr>
            <p:cNvPr id="46" name="Connecteur droit 29">
              <a:extLst>
                <a:ext uri="{FF2B5EF4-FFF2-40B4-BE49-F238E27FC236}">
                  <a16:creationId xmlns:a16="http://schemas.microsoft.com/office/drawing/2014/main" id="{FB3AB1D1-A2C0-4265-A7DC-122B48BE263B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454EF2-9966-41EC-A6BB-F69B597CCD6E}"/>
              </a:ext>
            </a:extLst>
          </p:cNvPr>
          <p:cNvGrpSpPr/>
          <p:nvPr/>
        </p:nvGrpSpPr>
        <p:grpSpPr>
          <a:xfrm>
            <a:off x="6286143" y="889200"/>
            <a:ext cx="2002357" cy="369375"/>
            <a:chOff x="10052814" y="891751"/>
            <a:chExt cx="2002357" cy="369375"/>
          </a:xfrm>
        </p:grpSpPr>
        <p:sp>
          <p:nvSpPr>
            <p:cNvPr id="48" name="Rectangle à coins arrondis 35">
              <a:extLst>
                <a:ext uri="{FF2B5EF4-FFF2-40B4-BE49-F238E27FC236}">
                  <a16:creationId xmlns:a16="http://schemas.microsoft.com/office/drawing/2014/main" id="{EE9B1AB3-0B60-44C1-BB90-A3F3ECF27920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  <a:ea typeface="Century Gothic"/>
                  <a:cs typeface="Century Gothic"/>
                  <a:sym typeface="Century Gothic"/>
                </a:rPr>
                <a:t>Les objectifs</a:t>
              </a:r>
            </a:p>
          </p:txBody>
        </p:sp>
        <p:cxnSp>
          <p:nvCxnSpPr>
            <p:cNvPr id="49" name="Connecteur droit 23">
              <a:extLst>
                <a:ext uri="{FF2B5EF4-FFF2-40B4-BE49-F238E27FC236}">
                  <a16:creationId xmlns:a16="http://schemas.microsoft.com/office/drawing/2014/main" id="{CF6E2DDB-F6F0-4424-84D7-4582A57925C5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45E80F-4C9D-422B-A535-091DB9EEDF4D}"/>
              </a:ext>
            </a:extLst>
          </p:cNvPr>
          <p:cNvGrpSpPr/>
          <p:nvPr/>
        </p:nvGrpSpPr>
        <p:grpSpPr>
          <a:xfrm>
            <a:off x="8668789" y="889200"/>
            <a:ext cx="2002357" cy="369375"/>
            <a:chOff x="10052814" y="891751"/>
            <a:chExt cx="2002357" cy="369375"/>
          </a:xfrm>
        </p:grpSpPr>
        <p:sp>
          <p:nvSpPr>
            <p:cNvPr id="51" name="Rectangle à coins arrondis 35">
              <a:extLst>
                <a:ext uri="{FF2B5EF4-FFF2-40B4-BE49-F238E27FC236}">
                  <a16:creationId xmlns:a16="http://schemas.microsoft.com/office/drawing/2014/main" id="{54481E5E-307B-41C2-951C-35FDBCA69F06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B6D79F"/>
                  </a:solidFill>
                  <a:latin typeface="Montserrat Medium" pitchFamily="2" charset="0"/>
                </a:rPr>
                <a:t>Démarche adoptée</a:t>
              </a:r>
            </a:p>
          </p:txBody>
        </p:sp>
        <p:cxnSp>
          <p:nvCxnSpPr>
            <p:cNvPr id="52" name="Connecteur droit 23">
              <a:extLst>
                <a:ext uri="{FF2B5EF4-FFF2-40B4-BE49-F238E27FC236}">
                  <a16:creationId xmlns:a16="http://schemas.microsoft.com/office/drawing/2014/main" id="{8AE4522A-94C0-477F-88F4-36470123C6CB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A870B39-A105-47AB-9182-477117B95505}"/>
              </a:ext>
            </a:extLst>
          </p:cNvPr>
          <p:cNvSpPr txBox="1"/>
          <p:nvPr/>
        </p:nvSpPr>
        <p:spPr>
          <a:xfrm>
            <a:off x="2109042" y="2560089"/>
            <a:ext cx="8027581" cy="212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latin typeface="Montserrat SemiBold" pitchFamily="2" charset="0"/>
              </a:rPr>
              <a:t>Pour répondre à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</a:rPr>
              <a:t>l'augmentation</a:t>
            </a:r>
            <a:r>
              <a:rPr lang="fr-FR" dirty="0">
                <a:latin typeface="Montserrat SemiBold" pitchFamily="2" charset="0"/>
              </a:rPr>
              <a:t> prévue de la demande en engrais cette année, l'OCP de Jorf Lasfar vise à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</a:rPr>
              <a:t>accroître</a:t>
            </a:r>
            <a:r>
              <a:rPr lang="fr-FR" dirty="0">
                <a:latin typeface="Montserrat SemiBold" pitchFamily="2" charset="0"/>
              </a:rPr>
              <a:t> la quantité chargée en éliminant les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</a:rPr>
              <a:t>anomalies</a:t>
            </a:r>
            <a:r>
              <a:rPr lang="fr-FR" dirty="0">
                <a:latin typeface="Montserrat SemiBold" pitchFamily="2" charset="0"/>
              </a:rPr>
              <a:t> de planification et de suivi, grâce à l'utilisation de nouvelles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itchFamily="2" charset="0"/>
              </a:rPr>
              <a:t>technologies</a:t>
            </a:r>
            <a:r>
              <a:rPr lang="fr-FR" dirty="0">
                <a:latin typeface="Montserrat SemiBold" pitchFamily="2" charset="0"/>
              </a:rPr>
              <a:t> et à l'amélioration de l'efficacité.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E62D8-CD49-466E-9BEF-9A305E5B1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34" y="4907348"/>
            <a:ext cx="1219209" cy="1219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470A3D-BBF9-469F-97E1-418AB6C033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500" y="4627900"/>
            <a:ext cx="1236396" cy="1236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A5D290-9D6F-4613-B304-1709C37CDB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87" y="4541093"/>
            <a:ext cx="1585110" cy="1585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FEBBFC-A330-49A0-914D-DF726E9A51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38" y="4843553"/>
            <a:ext cx="968007" cy="968007"/>
          </a:xfrm>
          <a:prstGeom prst="rect">
            <a:avLst/>
          </a:prstGeom>
        </p:spPr>
      </p:pic>
      <p:sp>
        <p:nvSpPr>
          <p:cNvPr id="39" name="Google Shape;167;p27">
            <a:extLst>
              <a:ext uri="{FF2B5EF4-FFF2-40B4-BE49-F238E27FC236}">
                <a16:creationId xmlns:a16="http://schemas.microsoft.com/office/drawing/2014/main" id="{26E27B42-AE9F-4565-8E08-B8D1B3C7168D}"/>
              </a:ext>
            </a:extLst>
          </p:cNvPr>
          <p:cNvSpPr/>
          <p:nvPr/>
        </p:nvSpPr>
        <p:spPr>
          <a:xfrm>
            <a:off x="12037626" y="318185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0" name="Google Shape;167;p27">
            <a:extLst>
              <a:ext uri="{FF2B5EF4-FFF2-40B4-BE49-F238E27FC236}">
                <a16:creationId xmlns:a16="http://schemas.microsoft.com/office/drawing/2014/main" id="{249B972C-2505-4EB3-9907-A2219BEC49DC}"/>
              </a:ext>
            </a:extLst>
          </p:cNvPr>
          <p:cNvSpPr/>
          <p:nvPr/>
        </p:nvSpPr>
        <p:spPr>
          <a:xfrm>
            <a:off x="-348352" y="826578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1151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2" name="Google Shape;142;p26">
            <a:extLst>
              <a:ext uri="{FF2B5EF4-FFF2-40B4-BE49-F238E27FC236}">
                <a16:creationId xmlns:a16="http://schemas.microsoft.com/office/drawing/2014/main" id="{0ECCB7EC-D504-4327-8BB2-573DFB508F9A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8DF6C1C7-6E12-42D9-B9EE-249CB70EED28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2400" dirty="0">
                <a:solidFill>
                  <a:schemeClr val="bg1"/>
                </a:solidFill>
                <a:latin typeface="Montserrat ExtraBold" pitchFamily="2" charset="0"/>
              </a:rPr>
              <a:t>Contexte Général du Projet</a:t>
            </a:r>
            <a:endParaRPr lang="fr-FR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6</a:t>
            </a:r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9977719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11038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77032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217873-BB96-44B0-8300-32C0C33718E3}"/>
              </a:ext>
            </a:extLst>
          </p:cNvPr>
          <p:cNvGrpSpPr/>
          <p:nvPr/>
        </p:nvGrpSpPr>
        <p:grpSpPr>
          <a:xfrm>
            <a:off x="3903499" y="889200"/>
            <a:ext cx="2002357" cy="369375"/>
            <a:chOff x="7760530" y="899610"/>
            <a:chExt cx="2002357" cy="369375"/>
          </a:xfrm>
        </p:grpSpPr>
        <p:sp>
          <p:nvSpPr>
            <p:cNvPr id="47" name="Rectangle à coins arrondis 35">
              <a:extLst>
                <a:ext uri="{FF2B5EF4-FFF2-40B4-BE49-F238E27FC236}">
                  <a16:creationId xmlns:a16="http://schemas.microsoft.com/office/drawing/2014/main" id="{B90E7929-2ADE-4ACF-921E-109CFB19DADC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B6D79F"/>
                  </a:solidFill>
                  <a:latin typeface="Montserrat Medium" pitchFamily="2" charset="0"/>
                  <a:ea typeface="Century Gothic"/>
                  <a:cs typeface="Century Gothic"/>
                </a:rPr>
                <a:t>Problématique</a:t>
              </a:r>
            </a:p>
          </p:txBody>
        </p:sp>
        <p:cxnSp>
          <p:nvCxnSpPr>
            <p:cNvPr id="48" name="Connecteur droit 23">
              <a:extLst>
                <a:ext uri="{FF2B5EF4-FFF2-40B4-BE49-F238E27FC236}">
                  <a16:creationId xmlns:a16="http://schemas.microsoft.com/office/drawing/2014/main" id="{8A293512-8702-49A1-B931-CDEC7EB8AADA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B083FC-CF52-4CCB-A074-0173DCC6B5AD}"/>
              </a:ext>
            </a:extLst>
          </p:cNvPr>
          <p:cNvGrpSpPr/>
          <p:nvPr/>
        </p:nvGrpSpPr>
        <p:grpSpPr>
          <a:xfrm>
            <a:off x="1520855" y="889200"/>
            <a:ext cx="2002357" cy="369375"/>
            <a:chOff x="5304516" y="899610"/>
            <a:chExt cx="2002357" cy="369375"/>
          </a:xfrm>
        </p:grpSpPr>
        <p:sp>
          <p:nvSpPr>
            <p:cNvPr id="50" name="Rectangle à coins arrondis 33">
              <a:extLst>
                <a:ext uri="{FF2B5EF4-FFF2-40B4-BE49-F238E27FC236}">
                  <a16:creationId xmlns:a16="http://schemas.microsoft.com/office/drawing/2014/main" id="{23F97830-F27B-4178-9B50-2ADDB7D908E8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  <a:ea typeface="Century Gothic"/>
                  <a:cs typeface="Century Gothic"/>
                </a:rPr>
                <a:t>Processus</a:t>
              </a:r>
            </a:p>
          </p:txBody>
        </p:sp>
        <p:cxnSp>
          <p:nvCxnSpPr>
            <p:cNvPr id="51" name="Connecteur droit 29">
              <a:extLst>
                <a:ext uri="{FF2B5EF4-FFF2-40B4-BE49-F238E27FC236}">
                  <a16:creationId xmlns:a16="http://schemas.microsoft.com/office/drawing/2014/main" id="{755D52FD-C0E3-491F-9AA9-D9E69B64C5AF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BC4BC8-8AD6-47E0-97E5-BC4A926D5561}"/>
              </a:ext>
            </a:extLst>
          </p:cNvPr>
          <p:cNvGrpSpPr/>
          <p:nvPr/>
        </p:nvGrpSpPr>
        <p:grpSpPr>
          <a:xfrm>
            <a:off x="6286143" y="889200"/>
            <a:ext cx="2002357" cy="369375"/>
            <a:chOff x="10052814" y="891751"/>
            <a:chExt cx="2002357" cy="369375"/>
          </a:xfrm>
        </p:grpSpPr>
        <p:sp>
          <p:nvSpPr>
            <p:cNvPr id="53" name="Rectangle à coins arrondis 35">
              <a:extLst>
                <a:ext uri="{FF2B5EF4-FFF2-40B4-BE49-F238E27FC236}">
                  <a16:creationId xmlns:a16="http://schemas.microsoft.com/office/drawing/2014/main" id="{0071C370-34E0-4B2F-BF29-933204CB512A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4E9B19"/>
                  </a:solidFill>
                  <a:latin typeface="Montserrat Medium" pitchFamily="2" charset="0"/>
                  <a:ea typeface="Century Gothic"/>
                  <a:cs typeface="Century Gothic"/>
                  <a:sym typeface="Century Gothic"/>
                </a:rPr>
                <a:t>Les objectifs</a:t>
              </a:r>
            </a:p>
          </p:txBody>
        </p:sp>
        <p:cxnSp>
          <p:nvCxnSpPr>
            <p:cNvPr id="54" name="Connecteur droit 23">
              <a:extLst>
                <a:ext uri="{FF2B5EF4-FFF2-40B4-BE49-F238E27FC236}">
                  <a16:creationId xmlns:a16="http://schemas.microsoft.com/office/drawing/2014/main" id="{2431BAE2-6658-4972-B1C4-A1F15978C197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D851C3-F4CD-4613-927B-9728709EABDD}"/>
              </a:ext>
            </a:extLst>
          </p:cNvPr>
          <p:cNvGrpSpPr/>
          <p:nvPr/>
        </p:nvGrpSpPr>
        <p:grpSpPr>
          <a:xfrm>
            <a:off x="8668789" y="889200"/>
            <a:ext cx="2002357" cy="369375"/>
            <a:chOff x="10052814" y="891751"/>
            <a:chExt cx="2002357" cy="369375"/>
          </a:xfrm>
        </p:grpSpPr>
        <p:sp>
          <p:nvSpPr>
            <p:cNvPr id="56" name="Rectangle à coins arrondis 35">
              <a:extLst>
                <a:ext uri="{FF2B5EF4-FFF2-40B4-BE49-F238E27FC236}">
                  <a16:creationId xmlns:a16="http://schemas.microsoft.com/office/drawing/2014/main" id="{6085027B-1B42-45CE-8D17-A2BB7B0A70EC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B6D79F"/>
                  </a:solidFill>
                  <a:latin typeface="Montserrat Medium" pitchFamily="2" charset="0"/>
                </a:rPr>
                <a:t>Démarche adoptée</a:t>
              </a:r>
            </a:p>
          </p:txBody>
        </p:sp>
        <p:cxnSp>
          <p:nvCxnSpPr>
            <p:cNvPr id="57" name="Connecteur droit 23">
              <a:extLst>
                <a:ext uri="{FF2B5EF4-FFF2-40B4-BE49-F238E27FC236}">
                  <a16:creationId xmlns:a16="http://schemas.microsoft.com/office/drawing/2014/main" id="{BBB2E4B0-664E-4D7B-8B95-9D07B4C3ECD2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9102416-C8FB-4CB2-9FE0-BB2E4417D1DB}"/>
              </a:ext>
            </a:extLst>
          </p:cNvPr>
          <p:cNvSpPr txBox="1"/>
          <p:nvPr/>
        </p:nvSpPr>
        <p:spPr>
          <a:xfrm>
            <a:off x="2597582" y="2306419"/>
            <a:ext cx="6996835" cy="2780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lnSpc>
                <a:spcPct val="200000"/>
              </a:lnSpc>
              <a:buFont typeface="Symbol" panose="05050102010706020507" pitchFamily="18" charset="2"/>
              <a:buBlip>
                <a:blip r:embed="rId6"/>
              </a:buBlip>
            </a:pPr>
            <a:r>
              <a:rPr lang="fr-CA" b="1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Identifier</a:t>
            </a:r>
            <a:r>
              <a:rPr lang="fr-CA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b="1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les problèmes</a:t>
            </a:r>
            <a:r>
              <a:rPr lang="fr-CA" b="1" kern="100" dirty="0">
                <a:solidFill>
                  <a:srgbClr val="538135"/>
                </a:solidFill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fr-CA" kern="100" dirty="0">
              <a:effectLst/>
              <a:latin typeface="Montserrat Semi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 rtl="0">
              <a:lnSpc>
                <a:spcPct val="200000"/>
              </a:lnSpc>
              <a:buFont typeface="Symbol" panose="05050102010706020507" pitchFamily="18" charset="2"/>
              <a:buBlip>
                <a:blip r:embed="rId6"/>
              </a:buBlip>
            </a:pPr>
            <a:r>
              <a:rPr lang="fr-CA" b="1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Proposer</a:t>
            </a:r>
            <a:r>
              <a:rPr lang="fr-CA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b="1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des solutions.</a:t>
            </a:r>
            <a:endParaRPr lang="fr-CH" kern="100" dirty="0">
              <a:effectLst/>
              <a:latin typeface="Montserrat Semi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Blip>
                <a:blip r:embed="rId6"/>
              </a:buBlip>
            </a:pPr>
            <a:r>
              <a:rPr lang="fr-CA" b="1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Concevoir</a:t>
            </a:r>
            <a:r>
              <a:rPr lang="fr-CA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b="1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des solutions</a:t>
            </a:r>
            <a:r>
              <a:rPr lang="fr-CA" kern="100" dirty="0"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CA" b="1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innovantes.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Blip>
                <a:blip r:embed="rId6"/>
              </a:buBlip>
            </a:pPr>
            <a:r>
              <a:rPr lang="fr-CA" b="1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Normaliser les données </a:t>
            </a:r>
            <a:r>
              <a:rPr lang="fr-CA" b="1" u="sng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actuelles</a:t>
            </a:r>
            <a:r>
              <a:rPr lang="fr-CA" b="1" kern="100" dirty="0">
                <a:solidFill>
                  <a:srgbClr val="538135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fr-CA" b="1" u="sng" kern="100" dirty="0">
                <a:solidFill>
                  <a:srgbClr val="404040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futures</a:t>
            </a:r>
            <a:r>
              <a:rPr lang="fr-CA" b="1" u="sng" kern="100" dirty="0">
                <a:solidFill>
                  <a:srgbClr val="404040"/>
                </a:solidFill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fr-CA" kern="100" dirty="0">
              <a:solidFill>
                <a:srgbClr val="404040"/>
              </a:solidFill>
              <a:effectLst/>
              <a:latin typeface="Montserrat Semi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Blip>
                <a:blip r:embed="rId6"/>
              </a:buBlip>
            </a:pPr>
            <a:r>
              <a:rPr lang="fr-FR" b="1" kern="100" dirty="0">
                <a:solidFill>
                  <a:srgbClr val="538135"/>
                </a:solidFill>
                <a:latin typeface="Montserrat SemiBold" pitchFamily="2" charset="0"/>
                <a:cs typeface="Arial" panose="020B0604020202020204" pitchFamily="34" charset="0"/>
              </a:rPr>
              <a:t>Réduire</a:t>
            </a:r>
            <a:r>
              <a:rPr lang="fr-FR" kern="100" dirty="0"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les tâches </a:t>
            </a:r>
            <a:r>
              <a:rPr lang="fr-FR" b="1" kern="100" dirty="0">
                <a:solidFill>
                  <a:srgbClr val="538135"/>
                </a:solidFill>
                <a:latin typeface="Montserrat SemiBold" pitchFamily="2" charset="0"/>
                <a:cs typeface="Arial" panose="020B0604020202020204" pitchFamily="34" charset="0"/>
              </a:rPr>
              <a:t>répétitives</a:t>
            </a:r>
            <a:r>
              <a:rPr lang="fr-FR" kern="100" dirty="0"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b="1" kern="100" dirty="0"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sans</a:t>
            </a:r>
            <a:r>
              <a:rPr lang="fr-FR" kern="100" dirty="0"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b="1" kern="100" dirty="0"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valeur</a:t>
            </a:r>
            <a:r>
              <a:rPr lang="fr-FR" kern="100" dirty="0"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ajoutée.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01DDB-F465-4D88-9263-E741F12EBE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37" y="4558166"/>
            <a:ext cx="658865" cy="658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78874-9F50-453D-B600-FDCA1594FA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82" y="3854793"/>
            <a:ext cx="658865" cy="65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C8FAB-B48A-492E-83A5-5650F2B100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44" y="3358818"/>
            <a:ext cx="676090" cy="676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0EE37-FAB5-4817-8458-6EC0A0DDBAC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25" y="2393684"/>
            <a:ext cx="982174" cy="982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337F5-B74D-40FA-8BA3-0B4E196B2E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58" y="2225906"/>
            <a:ext cx="658865" cy="658865"/>
          </a:xfrm>
          <a:prstGeom prst="rect">
            <a:avLst/>
          </a:prstGeom>
        </p:spPr>
      </p:pic>
      <p:sp>
        <p:nvSpPr>
          <p:cNvPr id="38" name="Google Shape;167;p27">
            <a:extLst>
              <a:ext uri="{FF2B5EF4-FFF2-40B4-BE49-F238E27FC236}">
                <a16:creationId xmlns:a16="http://schemas.microsoft.com/office/drawing/2014/main" id="{61350383-35FA-4091-A612-302DA07FF421}"/>
              </a:ext>
            </a:extLst>
          </p:cNvPr>
          <p:cNvSpPr/>
          <p:nvPr/>
        </p:nvSpPr>
        <p:spPr>
          <a:xfrm>
            <a:off x="12037626" y="318185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9" name="Google Shape;167;p27">
            <a:extLst>
              <a:ext uri="{FF2B5EF4-FFF2-40B4-BE49-F238E27FC236}">
                <a16:creationId xmlns:a16="http://schemas.microsoft.com/office/drawing/2014/main" id="{52DC12D2-3A5D-4A3F-8504-252F24D2338F}"/>
              </a:ext>
            </a:extLst>
          </p:cNvPr>
          <p:cNvSpPr/>
          <p:nvPr/>
        </p:nvSpPr>
        <p:spPr>
          <a:xfrm>
            <a:off x="-348352" y="826578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435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2" name="Google Shape;142;p26">
            <a:extLst>
              <a:ext uri="{FF2B5EF4-FFF2-40B4-BE49-F238E27FC236}">
                <a16:creationId xmlns:a16="http://schemas.microsoft.com/office/drawing/2014/main" id="{0ECCB7EC-D504-4327-8BB2-573DFB508F9A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8DF6C1C7-6E12-42D9-B9EE-249CB70EED28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2400" dirty="0">
                <a:solidFill>
                  <a:schemeClr val="bg1"/>
                </a:solidFill>
                <a:latin typeface="Montserrat ExtraBold" pitchFamily="2" charset="0"/>
              </a:rPr>
              <a:t>Contexte Général du Projet</a:t>
            </a:r>
            <a:endParaRPr lang="fr-FR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7</a:t>
            </a:r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9977719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11038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77032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217873-BB96-44B0-8300-32C0C33718E3}"/>
              </a:ext>
            </a:extLst>
          </p:cNvPr>
          <p:cNvGrpSpPr/>
          <p:nvPr/>
        </p:nvGrpSpPr>
        <p:grpSpPr>
          <a:xfrm>
            <a:off x="3903499" y="889200"/>
            <a:ext cx="2002357" cy="369375"/>
            <a:chOff x="7760530" y="899610"/>
            <a:chExt cx="2002357" cy="369375"/>
          </a:xfrm>
        </p:grpSpPr>
        <p:sp>
          <p:nvSpPr>
            <p:cNvPr id="47" name="Rectangle à coins arrondis 35">
              <a:extLst>
                <a:ext uri="{FF2B5EF4-FFF2-40B4-BE49-F238E27FC236}">
                  <a16:creationId xmlns:a16="http://schemas.microsoft.com/office/drawing/2014/main" id="{B90E7929-2ADE-4ACF-921E-109CFB19DADC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B6D79F"/>
                  </a:solidFill>
                  <a:latin typeface="Montserrat Medium" pitchFamily="2" charset="0"/>
                  <a:ea typeface="Century Gothic"/>
                  <a:cs typeface="Century Gothic"/>
                </a:rPr>
                <a:t>Problématique</a:t>
              </a:r>
            </a:p>
          </p:txBody>
        </p:sp>
        <p:cxnSp>
          <p:nvCxnSpPr>
            <p:cNvPr id="48" name="Connecteur droit 23">
              <a:extLst>
                <a:ext uri="{FF2B5EF4-FFF2-40B4-BE49-F238E27FC236}">
                  <a16:creationId xmlns:a16="http://schemas.microsoft.com/office/drawing/2014/main" id="{8A293512-8702-49A1-B931-CDEC7EB8AADA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B083FC-CF52-4CCB-A074-0173DCC6B5AD}"/>
              </a:ext>
            </a:extLst>
          </p:cNvPr>
          <p:cNvGrpSpPr/>
          <p:nvPr/>
        </p:nvGrpSpPr>
        <p:grpSpPr>
          <a:xfrm>
            <a:off x="1520855" y="889200"/>
            <a:ext cx="2002357" cy="369375"/>
            <a:chOff x="5304516" y="899610"/>
            <a:chExt cx="2002357" cy="369375"/>
          </a:xfrm>
        </p:grpSpPr>
        <p:sp>
          <p:nvSpPr>
            <p:cNvPr id="50" name="Rectangle à coins arrondis 33">
              <a:extLst>
                <a:ext uri="{FF2B5EF4-FFF2-40B4-BE49-F238E27FC236}">
                  <a16:creationId xmlns:a16="http://schemas.microsoft.com/office/drawing/2014/main" id="{23F97830-F27B-4178-9B50-2ADDB7D908E8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  <a:ea typeface="Century Gothic"/>
                  <a:cs typeface="Century Gothic"/>
                </a:rPr>
                <a:t>Processus</a:t>
              </a:r>
            </a:p>
          </p:txBody>
        </p:sp>
        <p:cxnSp>
          <p:nvCxnSpPr>
            <p:cNvPr id="51" name="Connecteur droit 29">
              <a:extLst>
                <a:ext uri="{FF2B5EF4-FFF2-40B4-BE49-F238E27FC236}">
                  <a16:creationId xmlns:a16="http://schemas.microsoft.com/office/drawing/2014/main" id="{755D52FD-C0E3-491F-9AA9-D9E69B64C5AF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BC4BC8-8AD6-47E0-97E5-BC4A926D5561}"/>
              </a:ext>
            </a:extLst>
          </p:cNvPr>
          <p:cNvGrpSpPr/>
          <p:nvPr/>
        </p:nvGrpSpPr>
        <p:grpSpPr>
          <a:xfrm>
            <a:off x="6286143" y="889200"/>
            <a:ext cx="2002357" cy="369375"/>
            <a:chOff x="10052814" y="891751"/>
            <a:chExt cx="2002357" cy="369375"/>
          </a:xfrm>
        </p:grpSpPr>
        <p:sp>
          <p:nvSpPr>
            <p:cNvPr id="53" name="Rectangle à coins arrondis 35">
              <a:extLst>
                <a:ext uri="{FF2B5EF4-FFF2-40B4-BE49-F238E27FC236}">
                  <a16:creationId xmlns:a16="http://schemas.microsoft.com/office/drawing/2014/main" id="{0071C370-34E0-4B2F-BF29-933204CB512A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  <a:ea typeface="Century Gothic"/>
                  <a:cs typeface="Century Gothic"/>
                  <a:sym typeface="Century Gothic"/>
                </a:rPr>
                <a:t>Les objectifs</a:t>
              </a:r>
            </a:p>
          </p:txBody>
        </p:sp>
        <p:cxnSp>
          <p:nvCxnSpPr>
            <p:cNvPr id="54" name="Connecteur droit 23">
              <a:extLst>
                <a:ext uri="{FF2B5EF4-FFF2-40B4-BE49-F238E27FC236}">
                  <a16:creationId xmlns:a16="http://schemas.microsoft.com/office/drawing/2014/main" id="{2431BAE2-6658-4972-B1C4-A1F15978C197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2D851C3-F4CD-4613-927B-9728709EABDD}"/>
              </a:ext>
            </a:extLst>
          </p:cNvPr>
          <p:cNvGrpSpPr/>
          <p:nvPr/>
        </p:nvGrpSpPr>
        <p:grpSpPr>
          <a:xfrm>
            <a:off x="8668789" y="889200"/>
            <a:ext cx="2002357" cy="369375"/>
            <a:chOff x="10052814" y="891751"/>
            <a:chExt cx="2002357" cy="369375"/>
          </a:xfrm>
        </p:grpSpPr>
        <p:sp>
          <p:nvSpPr>
            <p:cNvPr id="56" name="Rectangle à coins arrondis 35">
              <a:extLst>
                <a:ext uri="{FF2B5EF4-FFF2-40B4-BE49-F238E27FC236}">
                  <a16:creationId xmlns:a16="http://schemas.microsoft.com/office/drawing/2014/main" id="{6085027B-1B42-45CE-8D17-A2BB7B0A70EC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Démarche adoptée</a:t>
              </a:r>
            </a:p>
          </p:txBody>
        </p:sp>
        <p:cxnSp>
          <p:nvCxnSpPr>
            <p:cNvPr id="57" name="Connecteur droit 23">
              <a:extLst>
                <a:ext uri="{FF2B5EF4-FFF2-40B4-BE49-F238E27FC236}">
                  <a16:creationId xmlns:a16="http://schemas.microsoft.com/office/drawing/2014/main" id="{BBB2E4B0-664E-4D7B-8B95-9D07B4C3ECD2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195">
            <a:extLst>
              <a:ext uri="{FF2B5EF4-FFF2-40B4-BE49-F238E27FC236}">
                <a16:creationId xmlns:a16="http://schemas.microsoft.com/office/drawing/2014/main" id="{DF966401-D4F6-4942-94F4-598AB6BC58E7}"/>
              </a:ext>
            </a:extLst>
          </p:cNvPr>
          <p:cNvGrpSpPr/>
          <p:nvPr/>
        </p:nvGrpSpPr>
        <p:grpSpPr>
          <a:xfrm>
            <a:off x="6097568" y="4289704"/>
            <a:ext cx="1822088" cy="1680710"/>
            <a:chOff x="4647197" y="3805830"/>
            <a:chExt cx="1822088" cy="1680710"/>
          </a:xfrm>
        </p:grpSpPr>
        <p:sp>
          <p:nvSpPr>
            <p:cNvPr id="100" name="Forme libre 163">
              <a:extLst>
                <a:ext uri="{FF2B5EF4-FFF2-40B4-BE49-F238E27FC236}">
                  <a16:creationId xmlns:a16="http://schemas.microsoft.com/office/drawing/2014/main" id="{6611874C-70B9-4B87-ADF6-3C2FECF250E5}"/>
                </a:ext>
              </a:extLst>
            </p:cNvPr>
            <p:cNvSpPr/>
            <p:nvPr/>
          </p:nvSpPr>
          <p:spPr>
            <a:xfrm>
              <a:off x="4647197" y="3805830"/>
              <a:ext cx="1822088" cy="1680710"/>
            </a:xfrm>
            <a:custGeom>
              <a:avLst/>
              <a:gdLst/>
              <a:ahLst/>
              <a:cxnLst/>
              <a:rect l="l" t="t" r="r" b="b"/>
              <a:pathLst>
                <a:path w="1822088" h="1680710">
                  <a:moveTo>
                    <a:pt x="1822088" y="0"/>
                  </a:moveTo>
                  <a:cubicBezTo>
                    <a:pt x="1749456" y="698991"/>
                    <a:pt x="1267161" y="1275547"/>
                    <a:pt x="619324" y="1485515"/>
                  </a:cubicBezTo>
                  <a:lnTo>
                    <a:pt x="682744" y="1680710"/>
                  </a:lnTo>
                  <a:lnTo>
                    <a:pt x="0" y="1261455"/>
                  </a:lnTo>
                  <a:lnTo>
                    <a:pt x="365622" y="704701"/>
                  </a:lnTo>
                  <a:lnTo>
                    <a:pt x="429050" y="899907"/>
                  </a:lnTo>
                  <a:cubicBezTo>
                    <a:pt x="815643" y="774539"/>
                    <a:pt x="1111212" y="448338"/>
                    <a:pt x="1192973" y="44346"/>
                  </a:cubicBezTo>
                  <a:lnTo>
                    <a:pt x="1427198" y="336633"/>
                  </a:lnTo>
                  <a:lnTo>
                    <a:pt x="1822088" y="0"/>
                  </a:lnTo>
                  <a:close/>
                </a:path>
              </a:pathLst>
            </a:custGeom>
            <a:solidFill>
              <a:srgbClr val="59ABCE"/>
            </a:solidFill>
            <a:ln w="7600" cap="flat">
              <a:solidFill>
                <a:srgbClr val="59ABCE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1" name="Text 196">
              <a:extLst>
                <a:ext uri="{FF2B5EF4-FFF2-40B4-BE49-F238E27FC236}">
                  <a16:creationId xmlns:a16="http://schemas.microsoft.com/office/drawing/2014/main" id="{77818C28-6E24-4881-9EB3-EFA32B86C8BF}"/>
                </a:ext>
              </a:extLst>
            </p:cNvPr>
            <p:cNvSpPr txBox="1"/>
            <p:nvPr/>
          </p:nvSpPr>
          <p:spPr>
            <a:xfrm rot="8117951">
              <a:off x="5784648" y="4608475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A</a:t>
              </a:r>
            </a:p>
          </p:txBody>
        </p:sp>
        <p:sp>
          <p:nvSpPr>
            <p:cNvPr id="102" name="Text 197">
              <a:extLst>
                <a:ext uri="{FF2B5EF4-FFF2-40B4-BE49-F238E27FC236}">
                  <a16:creationId xmlns:a16="http://schemas.microsoft.com/office/drawing/2014/main" id="{7F0A323C-245E-463B-82A3-0E90E02C84F0}"/>
                </a:ext>
              </a:extLst>
            </p:cNvPr>
            <p:cNvSpPr txBox="1"/>
            <p:nvPr/>
          </p:nvSpPr>
          <p:spPr>
            <a:xfrm rot="8387439">
              <a:off x="5697972" y="4693830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n</a:t>
              </a:r>
            </a:p>
          </p:txBody>
        </p:sp>
        <p:sp>
          <p:nvSpPr>
            <p:cNvPr id="103" name="Text 198">
              <a:extLst>
                <a:ext uri="{FF2B5EF4-FFF2-40B4-BE49-F238E27FC236}">
                  <a16:creationId xmlns:a16="http://schemas.microsoft.com/office/drawing/2014/main" id="{271748A4-76B9-4D7F-B26A-A8A65810ECD6}"/>
                </a:ext>
              </a:extLst>
            </p:cNvPr>
            <p:cNvSpPr txBox="1"/>
            <p:nvPr/>
          </p:nvSpPr>
          <p:spPr>
            <a:xfrm rot="8630344">
              <a:off x="5616600" y="4762441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a</a:t>
              </a:r>
            </a:p>
          </p:txBody>
        </p:sp>
        <p:sp>
          <p:nvSpPr>
            <p:cNvPr id="104" name="Text 199">
              <a:extLst>
                <a:ext uri="{FF2B5EF4-FFF2-40B4-BE49-F238E27FC236}">
                  <a16:creationId xmlns:a16="http://schemas.microsoft.com/office/drawing/2014/main" id="{DC23BEBD-66D5-464C-92CF-8BCC50C3ED1E}"/>
                </a:ext>
              </a:extLst>
            </p:cNvPr>
            <p:cNvSpPr txBox="1"/>
            <p:nvPr/>
          </p:nvSpPr>
          <p:spPr>
            <a:xfrm rot="8801622">
              <a:off x="5536443" y="4820203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l</a:t>
              </a:r>
            </a:p>
          </p:txBody>
        </p:sp>
        <p:sp>
          <p:nvSpPr>
            <p:cNvPr id="105" name="Text 200">
              <a:extLst>
                <a:ext uri="{FF2B5EF4-FFF2-40B4-BE49-F238E27FC236}">
                  <a16:creationId xmlns:a16="http://schemas.microsoft.com/office/drawing/2014/main" id="{03C9691A-A3CD-4A4C-92B4-F8264066B6D4}"/>
                </a:ext>
              </a:extLst>
            </p:cNvPr>
            <p:cNvSpPr txBox="1"/>
            <p:nvPr/>
          </p:nvSpPr>
          <p:spPr>
            <a:xfrm rot="8964208">
              <a:off x="5498607" y="4845708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y</a:t>
              </a:r>
            </a:p>
          </p:txBody>
        </p:sp>
        <p:sp>
          <p:nvSpPr>
            <p:cNvPr id="106" name="Text 201">
              <a:extLst>
                <a:ext uri="{FF2B5EF4-FFF2-40B4-BE49-F238E27FC236}">
                  <a16:creationId xmlns:a16="http://schemas.microsoft.com/office/drawing/2014/main" id="{42F5B433-C8CF-4354-BE46-BA596E82A277}"/>
                </a:ext>
              </a:extLst>
            </p:cNvPr>
            <p:cNvSpPr txBox="1"/>
            <p:nvPr/>
          </p:nvSpPr>
          <p:spPr>
            <a:xfrm rot="9172451">
              <a:off x="5420027" y="4892041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s</a:t>
              </a:r>
            </a:p>
          </p:txBody>
        </p:sp>
        <p:sp>
          <p:nvSpPr>
            <p:cNvPr id="107" name="Text 202">
              <a:extLst>
                <a:ext uri="{FF2B5EF4-FFF2-40B4-BE49-F238E27FC236}">
                  <a16:creationId xmlns:a16="http://schemas.microsoft.com/office/drawing/2014/main" id="{139AFFBF-F1BB-4365-B267-E9C84ED06186}"/>
                </a:ext>
              </a:extLst>
            </p:cNvPr>
            <p:cNvSpPr txBox="1"/>
            <p:nvPr/>
          </p:nvSpPr>
          <p:spPr>
            <a:xfrm rot="9390312">
              <a:off x="5345698" y="4930389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e</a:t>
              </a:r>
            </a:p>
          </p:txBody>
        </p:sp>
        <p:sp>
          <p:nvSpPr>
            <p:cNvPr id="108" name="Text 203">
              <a:extLst>
                <a:ext uri="{FF2B5EF4-FFF2-40B4-BE49-F238E27FC236}">
                  <a16:creationId xmlns:a16="http://schemas.microsoft.com/office/drawing/2014/main" id="{47BCE502-3394-4B7A-AA04-5A09E551F51D}"/>
                </a:ext>
              </a:extLst>
            </p:cNvPr>
            <p:cNvSpPr txBox="1"/>
            <p:nvPr/>
          </p:nvSpPr>
          <p:spPr>
            <a:xfrm rot="9590423">
              <a:off x="5254903" y="4969376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r</a:t>
              </a:r>
            </a:p>
          </p:txBody>
        </p:sp>
      </p:grpSp>
      <p:grpSp>
        <p:nvGrpSpPr>
          <p:cNvPr id="60" name="Group 204">
            <a:extLst>
              <a:ext uri="{FF2B5EF4-FFF2-40B4-BE49-F238E27FC236}">
                <a16:creationId xmlns:a16="http://schemas.microsoft.com/office/drawing/2014/main" id="{C3A1DC87-3210-4961-944D-918073C7682D}"/>
              </a:ext>
            </a:extLst>
          </p:cNvPr>
          <p:cNvGrpSpPr/>
          <p:nvPr/>
        </p:nvGrpSpPr>
        <p:grpSpPr>
          <a:xfrm>
            <a:off x="4589221" y="4479595"/>
            <a:ext cx="1950533" cy="1381496"/>
            <a:chOff x="3138850" y="3995721"/>
            <a:chExt cx="1950533" cy="1381496"/>
          </a:xfrm>
        </p:grpSpPr>
        <p:sp>
          <p:nvSpPr>
            <p:cNvPr id="90" name="Forme libre 153">
              <a:extLst>
                <a:ext uri="{FF2B5EF4-FFF2-40B4-BE49-F238E27FC236}">
                  <a16:creationId xmlns:a16="http://schemas.microsoft.com/office/drawing/2014/main" id="{00B34895-50A2-438D-9DE2-CB2996A622B3}"/>
                </a:ext>
              </a:extLst>
            </p:cNvPr>
            <p:cNvSpPr/>
            <p:nvPr/>
          </p:nvSpPr>
          <p:spPr>
            <a:xfrm>
              <a:off x="3138850" y="3995721"/>
              <a:ext cx="1950533" cy="1381496"/>
            </a:xfrm>
            <a:custGeom>
              <a:avLst/>
              <a:gdLst/>
              <a:ahLst/>
              <a:cxnLst/>
              <a:rect l="l" t="t" r="r" b="b"/>
              <a:pathLst>
                <a:path w="1950533" h="1381496">
                  <a:moveTo>
                    <a:pt x="1950533" y="1343102"/>
                  </a:moveTo>
                  <a:cubicBezTo>
                    <a:pt x="1833025" y="1368361"/>
                    <a:pt x="1710793" y="1381496"/>
                    <a:pt x="1585492" y="1381496"/>
                  </a:cubicBezTo>
                  <a:cubicBezTo>
                    <a:pt x="1001946" y="1381496"/>
                    <a:pt x="484937" y="1096613"/>
                    <a:pt x="166050" y="658254"/>
                  </a:cubicBezTo>
                  <a:lnTo>
                    <a:pt x="0" y="778890"/>
                  </a:lnTo>
                  <a:lnTo>
                    <a:pt x="187761" y="0"/>
                  </a:lnTo>
                  <a:lnTo>
                    <a:pt x="830250" y="175685"/>
                  </a:lnTo>
                  <a:lnTo>
                    <a:pt x="664201" y="296329"/>
                  </a:lnTo>
                  <a:cubicBezTo>
                    <a:pt x="871189" y="580854"/>
                    <a:pt x="1206748" y="765750"/>
                    <a:pt x="1585492" y="765750"/>
                  </a:cubicBezTo>
                  <a:cubicBezTo>
                    <a:pt x="1629080" y="765750"/>
                    <a:pt x="1672097" y="763301"/>
                    <a:pt x="1713950" y="758481"/>
                  </a:cubicBezTo>
                  <a:lnTo>
                    <a:pt x="1508348" y="1071564"/>
                  </a:lnTo>
                  <a:lnTo>
                    <a:pt x="1950533" y="1343102"/>
                  </a:lnTo>
                  <a:close/>
                </a:path>
              </a:pathLst>
            </a:custGeom>
            <a:solidFill>
              <a:srgbClr val="4872A5"/>
            </a:solidFill>
            <a:ln w="7600" cap="flat">
              <a:solidFill>
                <a:srgbClr val="4872A5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1" name="Text 205">
              <a:extLst>
                <a:ext uri="{FF2B5EF4-FFF2-40B4-BE49-F238E27FC236}">
                  <a16:creationId xmlns:a16="http://schemas.microsoft.com/office/drawing/2014/main" id="{B49696D6-EAD3-44CF-ABB8-666D1BCB9D2C}"/>
                </a:ext>
              </a:extLst>
            </p:cNvPr>
            <p:cNvSpPr txBox="1"/>
            <p:nvPr/>
          </p:nvSpPr>
          <p:spPr>
            <a:xfrm rot="-9285100">
              <a:off x="4163046" y="4957742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A</a:t>
              </a:r>
            </a:p>
          </p:txBody>
        </p:sp>
        <p:sp>
          <p:nvSpPr>
            <p:cNvPr id="92" name="Text 206">
              <a:extLst>
                <a:ext uri="{FF2B5EF4-FFF2-40B4-BE49-F238E27FC236}">
                  <a16:creationId xmlns:a16="http://schemas.microsoft.com/office/drawing/2014/main" id="{A13D3ECA-042D-46E3-AED8-EB198B54056F}"/>
                </a:ext>
              </a:extLst>
            </p:cNvPr>
            <p:cNvSpPr txBox="1"/>
            <p:nvPr/>
          </p:nvSpPr>
          <p:spPr>
            <a:xfrm rot="-8940976">
              <a:off x="4052422" y="4906819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m</a:t>
              </a:r>
            </a:p>
          </p:txBody>
        </p:sp>
        <p:sp>
          <p:nvSpPr>
            <p:cNvPr id="93" name="Text 207">
              <a:extLst>
                <a:ext uri="{FF2B5EF4-FFF2-40B4-BE49-F238E27FC236}">
                  <a16:creationId xmlns:a16="http://schemas.microsoft.com/office/drawing/2014/main" id="{9DB0EDE1-9C62-4A41-8669-462EDAA28F24}"/>
                </a:ext>
              </a:extLst>
            </p:cNvPr>
            <p:cNvSpPr txBox="1"/>
            <p:nvPr/>
          </p:nvSpPr>
          <p:spPr>
            <a:xfrm rot="-8625273">
              <a:off x="3909872" y="4819384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é</a:t>
              </a:r>
            </a:p>
          </p:txBody>
        </p:sp>
        <p:sp>
          <p:nvSpPr>
            <p:cNvPr id="94" name="Text 208">
              <a:extLst>
                <a:ext uri="{FF2B5EF4-FFF2-40B4-BE49-F238E27FC236}">
                  <a16:creationId xmlns:a16="http://schemas.microsoft.com/office/drawing/2014/main" id="{5DD7F668-9270-45D3-AE5A-12B5918BC443}"/>
                </a:ext>
              </a:extLst>
            </p:cNvPr>
            <p:cNvSpPr txBox="1"/>
            <p:nvPr/>
          </p:nvSpPr>
          <p:spPr>
            <a:xfrm rot="-8454311">
              <a:off x="3830583" y="4760436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l</a:t>
              </a:r>
            </a:p>
          </p:txBody>
        </p:sp>
        <p:sp>
          <p:nvSpPr>
            <p:cNvPr id="95" name="Text 209">
              <a:extLst>
                <a:ext uri="{FF2B5EF4-FFF2-40B4-BE49-F238E27FC236}">
                  <a16:creationId xmlns:a16="http://schemas.microsoft.com/office/drawing/2014/main" id="{F111FE51-BA58-40FB-B3DC-0FDCA5CE9F05}"/>
                </a:ext>
              </a:extLst>
            </p:cNvPr>
            <p:cNvSpPr txBox="1"/>
            <p:nvPr/>
          </p:nvSpPr>
          <p:spPr>
            <a:xfrm rot="-8346444">
              <a:off x="3795190" y="4731678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i</a:t>
              </a:r>
            </a:p>
          </p:txBody>
        </p:sp>
        <p:sp>
          <p:nvSpPr>
            <p:cNvPr id="96" name="Text 210">
              <a:extLst>
                <a:ext uri="{FF2B5EF4-FFF2-40B4-BE49-F238E27FC236}">
                  <a16:creationId xmlns:a16="http://schemas.microsoft.com/office/drawing/2014/main" id="{0E9502F8-C3B7-4EC8-94DB-4165246E94C0}"/>
                </a:ext>
              </a:extLst>
            </p:cNvPr>
            <p:cNvSpPr txBox="1"/>
            <p:nvPr/>
          </p:nvSpPr>
          <p:spPr>
            <a:xfrm rot="-8166779">
              <a:off x="3760171" y="4702401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o</a:t>
              </a:r>
            </a:p>
          </p:txBody>
        </p:sp>
        <p:sp>
          <p:nvSpPr>
            <p:cNvPr id="97" name="Text 211">
              <a:extLst>
                <a:ext uri="{FF2B5EF4-FFF2-40B4-BE49-F238E27FC236}">
                  <a16:creationId xmlns:a16="http://schemas.microsoft.com/office/drawing/2014/main" id="{DD982590-B06E-4A85-B891-E88E392D1075}"/>
                </a:ext>
              </a:extLst>
            </p:cNvPr>
            <p:cNvSpPr txBox="1"/>
            <p:nvPr/>
          </p:nvSpPr>
          <p:spPr>
            <a:xfrm rot="-7960205">
              <a:off x="3683877" y="4628222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r</a:t>
              </a:r>
            </a:p>
          </p:txBody>
        </p:sp>
        <p:sp>
          <p:nvSpPr>
            <p:cNvPr id="98" name="Text 212">
              <a:extLst>
                <a:ext uri="{FF2B5EF4-FFF2-40B4-BE49-F238E27FC236}">
                  <a16:creationId xmlns:a16="http://schemas.microsoft.com/office/drawing/2014/main" id="{E359DBB8-DA86-4D4B-ACCD-8E3240AAD375}"/>
                </a:ext>
              </a:extLst>
            </p:cNvPr>
            <p:cNvSpPr txBox="1"/>
            <p:nvPr/>
          </p:nvSpPr>
          <p:spPr>
            <a:xfrm rot="-7762493">
              <a:off x="3637172" y="4578199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e</a:t>
              </a:r>
            </a:p>
          </p:txBody>
        </p:sp>
        <p:sp>
          <p:nvSpPr>
            <p:cNvPr id="99" name="Text 213">
              <a:extLst>
                <a:ext uri="{FF2B5EF4-FFF2-40B4-BE49-F238E27FC236}">
                  <a16:creationId xmlns:a16="http://schemas.microsoft.com/office/drawing/2014/main" id="{19A5EAA1-25F2-4932-85CB-702A59E4571D}"/>
                </a:ext>
              </a:extLst>
            </p:cNvPr>
            <p:cNvSpPr txBox="1"/>
            <p:nvPr/>
          </p:nvSpPr>
          <p:spPr>
            <a:xfrm rot="-7564512">
              <a:off x="3574826" y="4501540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r</a:t>
              </a:r>
            </a:p>
          </p:txBody>
        </p:sp>
      </p:grpSp>
      <p:grpSp>
        <p:nvGrpSpPr>
          <p:cNvPr id="61" name="Group 214">
            <a:extLst>
              <a:ext uri="{FF2B5EF4-FFF2-40B4-BE49-F238E27FC236}">
                <a16:creationId xmlns:a16="http://schemas.microsoft.com/office/drawing/2014/main" id="{87BEA4FD-2291-4922-9CC6-CEB8A679D4A3}"/>
              </a:ext>
            </a:extLst>
          </p:cNvPr>
          <p:cNvGrpSpPr/>
          <p:nvPr/>
        </p:nvGrpSpPr>
        <p:grpSpPr>
          <a:xfrm>
            <a:off x="4420186" y="2892516"/>
            <a:ext cx="999285" cy="2091537"/>
            <a:chOff x="2969815" y="2408642"/>
            <a:chExt cx="999285" cy="2091537"/>
          </a:xfrm>
        </p:grpSpPr>
        <p:sp>
          <p:nvSpPr>
            <p:cNvPr id="80" name="Forme libre 143">
              <a:extLst>
                <a:ext uri="{FF2B5EF4-FFF2-40B4-BE49-F238E27FC236}">
                  <a16:creationId xmlns:a16="http://schemas.microsoft.com/office/drawing/2014/main" id="{50058FE4-DCC1-45D5-B82F-6ECEC1986CB6}"/>
                </a:ext>
              </a:extLst>
            </p:cNvPr>
            <p:cNvSpPr/>
            <p:nvPr/>
          </p:nvSpPr>
          <p:spPr>
            <a:xfrm>
              <a:off x="2969815" y="2408642"/>
              <a:ext cx="999285" cy="2091537"/>
            </a:xfrm>
            <a:custGeom>
              <a:avLst/>
              <a:gdLst/>
              <a:ahLst/>
              <a:cxnLst/>
              <a:rect l="l" t="t" r="r" b="b"/>
              <a:pathLst>
                <a:path w="999285" h="2091537">
                  <a:moveTo>
                    <a:pt x="235192" y="2091537"/>
                  </a:moveTo>
                  <a:cubicBezTo>
                    <a:pt x="85537" y="1833583"/>
                    <a:pt x="0" y="1533805"/>
                    <a:pt x="0" y="1214049"/>
                  </a:cubicBezTo>
                  <a:cubicBezTo>
                    <a:pt x="0" y="828583"/>
                    <a:pt x="124304" y="472151"/>
                    <a:pt x="335085" y="182764"/>
                  </a:cubicBezTo>
                  <a:lnTo>
                    <a:pt x="169035" y="62120"/>
                  </a:lnTo>
                  <a:lnTo>
                    <a:pt x="967831" y="0"/>
                  </a:lnTo>
                  <a:lnTo>
                    <a:pt x="999285" y="665333"/>
                  </a:lnTo>
                  <a:lnTo>
                    <a:pt x="833236" y="544692"/>
                  </a:lnTo>
                  <a:cubicBezTo>
                    <a:pt x="696421" y="732534"/>
                    <a:pt x="615746" y="963870"/>
                    <a:pt x="615746" y="1214049"/>
                  </a:cubicBezTo>
                  <a:cubicBezTo>
                    <a:pt x="615746" y="1382483"/>
                    <a:pt x="652314" y="1542376"/>
                    <a:pt x="718091" y="1685876"/>
                  </a:cubicBezTo>
                  <a:lnTo>
                    <a:pt x="356796" y="1587080"/>
                  </a:lnTo>
                  <a:lnTo>
                    <a:pt x="235192" y="2091537"/>
                  </a:lnTo>
                  <a:close/>
                </a:path>
              </a:pathLst>
            </a:custGeom>
            <a:solidFill>
              <a:srgbClr val="F2C94C"/>
            </a:solidFill>
            <a:ln w="7600" cap="flat">
              <a:solidFill>
                <a:srgbClr val="F2C94C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1" name="Text 215">
              <a:extLst>
                <a:ext uri="{FF2B5EF4-FFF2-40B4-BE49-F238E27FC236}">
                  <a16:creationId xmlns:a16="http://schemas.microsoft.com/office/drawing/2014/main" id="{4DBC5762-0BEB-446F-85F8-A3E4EF0DF888}"/>
                </a:ext>
              </a:extLst>
            </p:cNvPr>
            <p:cNvSpPr txBox="1"/>
            <p:nvPr/>
          </p:nvSpPr>
          <p:spPr>
            <a:xfrm rot="-4923747">
              <a:off x="3284276" y="3473788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C</a:t>
              </a:r>
            </a:p>
          </p:txBody>
        </p:sp>
        <p:sp>
          <p:nvSpPr>
            <p:cNvPr id="82" name="Text 216">
              <a:extLst>
                <a:ext uri="{FF2B5EF4-FFF2-40B4-BE49-F238E27FC236}">
                  <a16:creationId xmlns:a16="http://schemas.microsoft.com/office/drawing/2014/main" id="{60362DF4-C868-4FAA-ADA4-60614A43D3F7}"/>
                </a:ext>
              </a:extLst>
            </p:cNvPr>
            <p:cNvSpPr txBox="1"/>
            <p:nvPr/>
          </p:nvSpPr>
          <p:spPr>
            <a:xfrm rot="-4669962">
              <a:off x="3298974" y="3368359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o</a:t>
              </a:r>
            </a:p>
          </p:txBody>
        </p:sp>
        <p:sp>
          <p:nvSpPr>
            <p:cNvPr id="83" name="Text 217">
              <a:extLst>
                <a:ext uri="{FF2B5EF4-FFF2-40B4-BE49-F238E27FC236}">
                  <a16:creationId xmlns:a16="http://schemas.microsoft.com/office/drawing/2014/main" id="{0D11A8D2-2176-4FF4-8E57-A09CCD4B55EE}"/>
                </a:ext>
              </a:extLst>
            </p:cNvPr>
            <p:cNvSpPr txBox="1"/>
            <p:nvPr/>
          </p:nvSpPr>
          <p:spPr>
            <a:xfrm rot="-4415249">
              <a:off x="3321410" y="3264302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n</a:t>
              </a:r>
            </a:p>
          </p:txBody>
        </p:sp>
        <p:sp>
          <p:nvSpPr>
            <p:cNvPr id="84" name="Text 218">
              <a:extLst>
                <a:ext uri="{FF2B5EF4-FFF2-40B4-BE49-F238E27FC236}">
                  <a16:creationId xmlns:a16="http://schemas.microsoft.com/office/drawing/2014/main" id="{A6B4C9C2-149B-4407-9AE7-2F6DC69A3EE3}"/>
                </a:ext>
              </a:extLst>
            </p:cNvPr>
            <p:cNvSpPr txBox="1"/>
            <p:nvPr/>
          </p:nvSpPr>
          <p:spPr>
            <a:xfrm rot="-4205869">
              <a:off x="3352032" y="3162392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t</a:t>
              </a:r>
            </a:p>
          </p:txBody>
        </p:sp>
        <p:sp>
          <p:nvSpPr>
            <p:cNvPr id="85" name="Text 219">
              <a:extLst>
                <a:ext uri="{FF2B5EF4-FFF2-40B4-BE49-F238E27FC236}">
                  <a16:creationId xmlns:a16="http://schemas.microsoft.com/office/drawing/2014/main" id="{CA4901E3-45DA-45A1-A97E-F80399EDC026}"/>
                </a:ext>
              </a:extLst>
            </p:cNvPr>
            <p:cNvSpPr txBox="1"/>
            <p:nvPr/>
          </p:nvSpPr>
          <p:spPr>
            <a:xfrm rot="-4042138">
              <a:off x="3375321" y="3098065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r</a:t>
              </a:r>
            </a:p>
          </p:txBody>
        </p:sp>
        <p:sp>
          <p:nvSpPr>
            <p:cNvPr id="86" name="Text 220">
              <a:extLst>
                <a:ext uri="{FF2B5EF4-FFF2-40B4-BE49-F238E27FC236}">
                  <a16:creationId xmlns:a16="http://schemas.microsoft.com/office/drawing/2014/main" id="{0D45EAE2-2229-4B38-98E8-374CA22C1EFF}"/>
                </a:ext>
              </a:extLst>
            </p:cNvPr>
            <p:cNvSpPr txBox="1"/>
            <p:nvPr/>
          </p:nvSpPr>
          <p:spPr>
            <a:xfrm rot="-3833276">
              <a:off x="3401127" y="3034670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ô</a:t>
              </a:r>
            </a:p>
          </p:txBody>
        </p:sp>
        <p:sp>
          <p:nvSpPr>
            <p:cNvPr id="87" name="Text 221">
              <a:extLst>
                <a:ext uri="{FF2B5EF4-FFF2-40B4-BE49-F238E27FC236}">
                  <a16:creationId xmlns:a16="http://schemas.microsoft.com/office/drawing/2014/main" id="{FD352B89-3026-4B6C-B8F1-7EA8CF3543A4}"/>
                </a:ext>
              </a:extLst>
            </p:cNvPr>
            <p:cNvSpPr txBox="1"/>
            <p:nvPr/>
          </p:nvSpPr>
          <p:spPr>
            <a:xfrm rot="-3652070">
              <a:off x="3448676" y="2939486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l</a:t>
              </a:r>
            </a:p>
          </p:txBody>
        </p:sp>
        <p:sp>
          <p:nvSpPr>
            <p:cNvPr id="88" name="Text 222">
              <a:extLst>
                <a:ext uri="{FF2B5EF4-FFF2-40B4-BE49-F238E27FC236}">
                  <a16:creationId xmlns:a16="http://schemas.microsoft.com/office/drawing/2014/main" id="{95318FAB-6BD0-41B4-8BE4-99BE2983EF2E}"/>
                </a:ext>
              </a:extLst>
            </p:cNvPr>
            <p:cNvSpPr txBox="1"/>
            <p:nvPr/>
          </p:nvSpPr>
          <p:spPr>
            <a:xfrm rot="-3480311">
              <a:off x="3470311" y="2899304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e</a:t>
              </a:r>
            </a:p>
          </p:txBody>
        </p:sp>
        <p:sp>
          <p:nvSpPr>
            <p:cNvPr id="89" name="Text 223">
              <a:extLst>
                <a:ext uri="{FF2B5EF4-FFF2-40B4-BE49-F238E27FC236}">
                  <a16:creationId xmlns:a16="http://schemas.microsoft.com/office/drawing/2014/main" id="{835CCF69-4307-41D9-A671-B5014D99B88D}"/>
                </a:ext>
              </a:extLst>
            </p:cNvPr>
            <p:cNvSpPr txBox="1"/>
            <p:nvPr/>
          </p:nvSpPr>
          <p:spPr>
            <a:xfrm rot="-3281887">
              <a:off x="3523038" y="2815736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r</a:t>
              </a:r>
            </a:p>
          </p:txBody>
        </p:sp>
      </p:grpSp>
      <p:grpSp>
        <p:nvGrpSpPr>
          <p:cNvPr id="62" name="Group 224">
            <a:extLst>
              <a:ext uri="{FF2B5EF4-FFF2-40B4-BE49-F238E27FC236}">
                <a16:creationId xmlns:a16="http://schemas.microsoft.com/office/drawing/2014/main" id="{0612C88C-C10D-4097-AAD7-E5974BBCD832}"/>
              </a:ext>
            </a:extLst>
          </p:cNvPr>
          <p:cNvGrpSpPr/>
          <p:nvPr/>
        </p:nvGrpSpPr>
        <p:grpSpPr>
          <a:xfrm>
            <a:off x="4870671" y="2242707"/>
            <a:ext cx="2215568" cy="1023950"/>
            <a:chOff x="3420300" y="1758833"/>
            <a:chExt cx="2215568" cy="1023950"/>
          </a:xfrm>
        </p:grpSpPr>
        <p:sp>
          <p:nvSpPr>
            <p:cNvPr id="72" name="Forme libre 135">
              <a:extLst>
                <a:ext uri="{FF2B5EF4-FFF2-40B4-BE49-F238E27FC236}">
                  <a16:creationId xmlns:a16="http://schemas.microsoft.com/office/drawing/2014/main" id="{035BA361-AE98-48AF-A747-8074B92DFC32}"/>
                </a:ext>
              </a:extLst>
            </p:cNvPr>
            <p:cNvSpPr/>
            <p:nvPr/>
          </p:nvSpPr>
          <p:spPr>
            <a:xfrm>
              <a:off x="3420300" y="1758833"/>
              <a:ext cx="2215568" cy="1023950"/>
            </a:xfrm>
            <a:custGeom>
              <a:avLst/>
              <a:gdLst/>
              <a:ahLst/>
              <a:cxnLst/>
              <a:rect l="l" t="t" r="r" b="b"/>
              <a:pathLst>
                <a:path w="2215568" h="1023950">
                  <a:moveTo>
                    <a:pt x="0" y="690042"/>
                  </a:moveTo>
                  <a:cubicBezTo>
                    <a:pt x="321136" y="333489"/>
                    <a:pt x="786411" y="109330"/>
                    <a:pt x="1304041" y="109330"/>
                  </a:cubicBezTo>
                  <a:cubicBezTo>
                    <a:pt x="1493546" y="109330"/>
                    <a:pt x="1676034" y="139374"/>
                    <a:pt x="1846220" y="195203"/>
                  </a:cubicBezTo>
                  <a:lnTo>
                    <a:pt x="1909641" y="0"/>
                  </a:lnTo>
                  <a:lnTo>
                    <a:pt x="2215568" y="740503"/>
                  </a:lnTo>
                  <a:lnTo>
                    <a:pt x="1592518" y="976016"/>
                  </a:lnTo>
                  <a:lnTo>
                    <a:pt x="1655946" y="780814"/>
                  </a:lnTo>
                  <a:cubicBezTo>
                    <a:pt x="1545316" y="744549"/>
                    <a:pt x="1426953" y="725077"/>
                    <a:pt x="1304041" y="725077"/>
                  </a:cubicBezTo>
                  <a:cubicBezTo>
                    <a:pt x="1007611" y="725077"/>
                    <a:pt x="737634" y="838338"/>
                    <a:pt x="535031" y="1023950"/>
                  </a:cubicBezTo>
                  <a:lnTo>
                    <a:pt x="517345" y="649808"/>
                  </a:lnTo>
                  <a:lnTo>
                    <a:pt x="0" y="690042"/>
                  </a:lnTo>
                  <a:close/>
                </a:path>
              </a:pathLst>
            </a:custGeom>
            <a:solidFill>
              <a:srgbClr val="EF733F"/>
            </a:solidFill>
            <a:ln w="7600" cap="flat">
              <a:solidFill>
                <a:srgbClr val="EF733F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Text 225">
              <a:extLst>
                <a:ext uri="{FF2B5EF4-FFF2-40B4-BE49-F238E27FC236}">
                  <a16:creationId xmlns:a16="http://schemas.microsoft.com/office/drawing/2014/main" id="{72033CCC-85FB-4770-8C0D-3658329CE4C1}"/>
                </a:ext>
              </a:extLst>
            </p:cNvPr>
            <p:cNvSpPr txBox="1"/>
            <p:nvPr/>
          </p:nvSpPr>
          <p:spPr>
            <a:xfrm rot="-318254">
              <a:off x="4524606" y="2188263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D</a:t>
              </a:r>
            </a:p>
          </p:txBody>
        </p:sp>
        <p:sp>
          <p:nvSpPr>
            <p:cNvPr id="74" name="Text 226">
              <a:extLst>
                <a:ext uri="{FF2B5EF4-FFF2-40B4-BE49-F238E27FC236}">
                  <a16:creationId xmlns:a16="http://schemas.microsoft.com/office/drawing/2014/main" id="{1CE59315-B448-4675-AA82-2B704C949A79}"/>
                </a:ext>
              </a:extLst>
            </p:cNvPr>
            <p:cNvSpPr txBox="1"/>
            <p:nvPr/>
          </p:nvSpPr>
          <p:spPr>
            <a:xfrm rot="-50322">
              <a:off x="4653343" y="2176918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é</a:t>
              </a:r>
            </a:p>
          </p:txBody>
        </p:sp>
        <p:sp>
          <p:nvSpPr>
            <p:cNvPr id="75" name="Text 227">
              <a:extLst>
                <a:ext uri="{FF2B5EF4-FFF2-40B4-BE49-F238E27FC236}">
                  <a16:creationId xmlns:a16="http://schemas.microsoft.com/office/drawing/2014/main" id="{FEBBB405-5890-4CD4-A3FE-2416AAD22FAA}"/>
                </a:ext>
              </a:extLst>
            </p:cNvPr>
            <p:cNvSpPr txBox="1"/>
            <p:nvPr/>
          </p:nvSpPr>
          <p:spPr>
            <a:xfrm rot="144111">
              <a:off x="4755647" y="2176053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f</a:t>
              </a:r>
            </a:p>
          </p:txBody>
        </p:sp>
        <p:sp>
          <p:nvSpPr>
            <p:cNvPr id="76" name="Text 228">
              <a:extLst>
                <a:ext uri="{FF2B5EF4-FFF2-40B4-BE49-F238E27FC236}">
                  <a16:creationId xmlns:a16="http://schemas.microsoft.com/office/drawing/2014/main" id="{185783E5-9809-4862-91B7-48F401787263}"/>
                </a:ext>
              </a:extLst>
            </p:cNvPr>
            <p:cNvSpPr txBox="1"/>
            <p:nvPr/>
          </p:nvSpPr>
          <p:spPr>
            <a:xfrm rot="269294">
              <a:off x="4816391" y="2178739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i</a:t>
              </a:r>
            </a:p>
          </p:txBody>
        </p:sp>
        <p:sp>
          <p:nvSpPr>
            <p:cNvPr id="77" name="Text 229">
              <a:extLst>
                <a:ext uri="{FF2B5EF4-FFF2-40B4-BE49-F238E27FC236}">
                  <a16:creationId xmlns:a16="http://schemas.microsoft.com/office/drawing/2014/main" id="{BDB0AF43-C7F8-43B7-BDFD-0DEBDB160032}"/>
                </a:ext>
              </a:extLst>
            </p:cNvPr>
            <p:cNvSpPr txBox="1"/>
            <p:nvPr/>
          </p:nvSpPr>
          <p:spPr>
            <a:xfrm rot="449297">
              <a:off x="4861952" y="2181516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n</a:t>
              </a:r>
            </a:p>
          </p:txBody>
        </p:sp>
        <p:sp>
          <p:nvSpPr>
            <p:cNvPr id="78" name="Text 230">
              <a:extLst>
                <a:ext uri="{FF2B5EF4-FFF2-40B4-BE49-F238E27FC236}">
                  <a16:creationId xmlns:a16="http://schemas.microsoft.com/office/drawing/2014/main" id="{DBC0BFCE-7A3E-44A8-920D-0ED105A7E4CC}"/>
                </a:ext>
              </a:extLst>
            </p:cNvPr>
            <p:cNvSpPr txBox="1"/>
            <p:nvPr/>
          </p:nvSpPr>
          <p:spPr>
            <a:xfrm rot="630316">
              <a:off x="4967337" y="2196174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i</a:t>
              </a:r>
            </a:p>
          </p:txBody>
        </p:sp>
        <p:sp>
          <p:nvSpPr>
            <p:cNvPr id="79" name="Text 231">
              <a:extLst>
                <a:ext uri="{FF2B5EF4-FFF2-40B4-BE49-F238E27FC236}">
                  <a16:creationId xmlns:a16="http://schemas.microsoft.com/office/drawing/2014/main" id="{4260813C-D6C4-491C-8D86-75263396E395}"/>
                </a:ext>
              </a:extLst>
            </p:cNvPr>
            <p:cNvSpPr txBox="1"/>
            <p:nvPr/>
          </p:nvSpPr>
          <p:spPr>
            <a:xfrm rot="766525">
              <a:off x="5012225" y="2204268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r</a:t>
              </a:r>
            </a:p>
          </p:txBody>
        </p:sp>
      </p:grpSp>
      <p:grpSp>
        <p:nvGrpSpPr>
          <p:cNvPr id="63" name="Group 232">
            <a:extLst>
              <a:ext uri="{FF2B5EF4-FFF2-40B4-BE49-F238E27FC236}">
                <a16:creationId xmlns:a16="http://schemas.microsoft.com/office/drawing/2014/main" id="{E1D6B9F9-9040-47C2-94EA-5D8F66536ABB}"/>
              </a:ext>
            </a:extLst>
          </p:cNvPr>
          <p:cNvGrpSpPr/>
          <p:nvPr/>
        </p:nvGrpSpPr>
        <p:grpSpPr>
          <a:xfrm>
            <a:off x="6735875" y="2503618"/>
            <a:ext cx="1398607" cy="2122723"/>
            <a:chOff x="5285504" y="2019744"/>
            <a:chExt cx="1398607" cy="2122723"/>
          </a:xfrm>
        </p:grpSpPr>
        <p:sp>
          <p:nvSpPr>
            <p:cNvPr id="64" name="Forme libre 127">
              <a:extLst>
                <a:ext uri="{FF2B5EF4-FFF2-40B4-BE49-F238E27FC236}">
                  <a16:creationId xmlns:a16="http://schemas.microsoft.com/office/drawing/2014/main" id="{462C1C8C-D483-4E43-8EED-71151414B86B}"/>
                </a:ext>
              </a:extLst>
            </p:cNvPr>
            <p:cNvSpPr/>
            <p:nvPr/>
          </p:nvSpPr>
          <p:spPr>
            <a:xfrm>
              <a:off x="5285504" y="2019744"/>
              <a:ext cx="1398607" cy="2122723"/>
            </a:xfrm>
            <a:custGeom>
              <a:avLst/>
              <a:gdLst/>
              <a:ahLst/>
              <a:cxnLst/>
              <a:rect l="l" t="t" r="r" b="b"/>
              <a:pathLst>
                <a:path w="1398607" h="2122723">
                  <a:moveTo>
                    <a:pt x="152232" y="0"/>
                  </a:moveTo>
                  <a:cubicBezTo>
                    <a:pt x="765963" y="273249"/>
                    <a:pt x="1193365" y="888185"/>
                    <a:pt x="1193365" y="1602946"/>
                  </a:cubicBezTo>
                  <a:lnTo>
                    <a:pt x="1398607" y="1602942"/>
                  </a:lnTo>
                  <a:lnTo>
                    <a:pt x="788889" y="2122723"/>
                  </a:lnTo>
                  <a:lnTo>
                    <a:pt x="372370" y="1602946"/>
                  </a:lnTo>
                  <a:lnTo>
                    <a:pt x="577621" y="1602948"/>
                  </a:lnTo>
                  <a:cubicBezTo>
                    <a:pt x="577619" y="1178108"/>
                    <a:pt x="344980" y="807606"/>
                    <a:pt x="0" y="612028"/>
                  </a:cubicBezTo>
                  <a:lnTo>
                    <a:pt x="350365" y="479591"/>
                  </a:lnTo>
                  <a:lnTo>
                    <a:pt x="152232" y="0"/>
                  </a:lnTo>
                  <a:close/>
                </a:path>
              </a:pathLst>
            </a:custGeom>
            <a:solidFill>
              <a:srgbClr val="289A70"/>
            </a:solidFill>
            <a:ln w="7600" cap="flat">
              <a:solidFill>
                <a:srgbClr val="289A70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Text 233">
              <a:extLst>
                <a:ext uri="{FF2B5EF4-FFF2-40B4-BE49-F238E27FC236}">
                  <a16:creationId xmlns:a16="http://schemas.microsoft.com/office/drawing/2014/main" id="{00699A3F-0D98-4CD0-BF93-5202A05EA9DE}"/>
                </a:ext>
              </a:extLst>
            </p:cNvPr>
            <p:cNvSpPr txBox="1"/>
            <p:nvPr/>
          </p:nvSpPr>
          <p:spPr>
            <a:xfrm rot="3878035">
              <a:off x="5994823" y="2924757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M</a:t>
              </a:r>
            </a:p>
          </p:txBody>
        </p:sp>
        <p:sp>
          <p:nvSpPr>
            <p:cNvPr id="66" name="Text 234">
              <a:extLst>
                <a:ext uri="{FF2B5EF4-FFF2-40B4-BE49-F238E27FC236}">
                  <a16:creationId xmlns:a16="http://schemas.microsoft.com/office/drawing/2014/main" id="{7819A4B2-6A6C-4402-95B9-6AF47D4277AE}"/>
                </a:ext>
              </a:extLst>
            </p:cNvPr>
            <p:cNvSpPr txBox="1"/>
            <p:nvPr/>
          </p:nvSpPr>
          <p:spPr>
            <a:xfrm rot="4205202">
              <a:off x="6068081" y="3083494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e</a:t>
              </a:r>
            </a:p>
          </p:txBody>
        </p:sp>
        <p:sp>
          <p:nvSpPr>
            <p:cNvPr id="67" name="Text 235">
              <a:extLst>
                <a:ext uri="{FF2B5EF4-FFF2-40B4-BE49-F238E27FC236}">
                  <a16:creationId xmlns:a16="http://schemas.microsoft.com/office/drawing/2014/main" id="{92F7BE9B-A12D-49B3-BDFC-540587AE7DD3}"/>
                </a:ext>
              </a:extLst>
            </p:cNvPr>
            <p:cNvSpPr txBox="1"/>
            <p:nvPr/>
          </p:nvSpPr>
          <p:spPr>
            <a:xfrm rot="4423655">
              <a:off x="6101513" y="3176491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s</a:t>
              </a:r>
            </a:p>
          </p:txBody>
        </p:sp>
        <p:sp>
          <p:nvSpPr>
            <p:cNvPr id="68" name="Text 236">
              <a:extLst>
                <a:ext uri="{FF2B5EF4-FFF2-40B4-BE49-F238E27FC236}">
                  <a16:creationId xmlns:a16="http://schemas.microsoft.com/office/drawing/2014/main" id="{C02469E3-DE3F-47B1-85FE-43170DAB4DEE}"/>
                </a:ext>
              </a:extLst>
            </p:cNvPr>
            <p:cNvSpPr txBox="1"/>
            <p:nvPr/>
          </p:nvSpPr>
          <p:spPr>
            <a:xfrm rot="4651070">
              <a:off x="6125311" y="3256682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u</a:t>
              </a:r>
            </a:p>
          </p:txBody>
        </p:sp>
        <p:sp>
          <p:nvSpPr>
            <p:cNvPr id="69" name="Text 237">
              <a:extLst>
                <a:ext uri="{FF2B5EF4-FFF2-40B4-BE49-F238E27FC236}">
                  <a16:creationId xmlns:a16="http://schemas.microsoft.com/office/drawing/2014/main" id="{C9134209-AA1F-4320-AD84-CED6442B8B6B}"/>
                </a:ext>
              </a:extLst>
            </p:cNvPr>
            <p:cNvSpPr txBox="1"/>
            <p:nvPr/>
          </p:nvSpPr>
          <p:spPr>
            <a:xfrm rot="4859707">
              <a:off x="6147744" y="3360701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r</a:t>
              </a:r>
            </a:p>
          </p:txBody>
        </p:sp>
        <p:sp>
          <p:nvSpPr>
            <p:cNvPr id="70" name="Text 238">
              <a:extLst>
                <a:ext uri="{FF2B5EF4-FFF2-40B4-BE49-F238E27FC236}">
                  <a16:creationId xmlns:a16="http://schemas.microsoft.com/office/drawing/2014/main" id="{35AC31E1-4BC7-4046-8D16-DBA85D738BD4}"/>
                </a:ext>
              </a:extLst>
            </p:cNvPr>
            <p:cNvSpPr txBox="1"/>
            <p:nvPr/>
          </p:nvSpPr>
          <p:spPr>
            <a:xfrm rot="5058261">
              <a:off x="6158886" y="3428226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e</a:t>
              </a:r>
            </a:p>
          </p:txBody>
        </p:sp>
        <p:sp>
          <p:nvSpPr>
            <p:cNvPr id="71" name="Text 239">
              <a:extLst>
                <a:ext uri="{FF2B5EF4-FFF2-40B4-BE49-F238E27FC236}">
                  <a16:creationId xmlns:a16="http://schemas.microsoft.com/office/drawing/2014/main" id="{CF254E09-DDE4-4A09-B5E2-8CF559B587A0}"/>
                </a:ext>
              </a:extLst>
            </p:cNvPr>
            <p:cNvSpPr txBox="1"/>
            <p:nvPr/>
          </p:nvSpPr>
          <p:spPr>
            <a:xfrm rot="5255301">
              <a:off x="6168255" y="3526592"/>
              <a:ext cx="0" cy="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sz="1520" dirty="0">
                  <a:solidFill>
                    <a:srgbClr val="FFFFFF"/>
                  </a:solidFill>
                  <a:latin typeface="Calibri"/>
                </a:rPr>
                <a:t>r</a:t>
              </a:r>
            </a:p>
          </p:txBody>
        </p:sp>
      </p:grpSp>
      <p:grpSp>
        <p:nvGrpSpPr>
          <p:cNvPr id="109" name="Groupe 39">
            <a:extLst>
              <a:ext uri="{FF2B5EF4-FFF2-40B4-BE49-F238E27FC236}">
                <a16:creationId xmlns:a16="http://schemas.microsoft.com/office/drawing/2014/main" id="{D73D53F1-3244-43E7-998D-FF31D295EBEF}"/>
              </a:ext>
            </a:extLst>
          </p:cNvPr>
          <p:cNvGrpSpPr/>
          <p:nvPr/>
        </p:nvGrpSpPr>
        <p:grpSpPr>
          <a:xfrm>
            <a:off x="5597907" y="3475555"/>
            <a:ext cx="1200207" cy="1216000"/>
            <a:chOff x="4147536" y="2991681"/>
            <a:chExt cx="1200207" cy="1216000"/>
          </a:xfrm>
        </p:grpSpPr>
        <p:sp>
          <p:nvSpPr>
            <p:cNvPr id="110" name="Forme libre 110">
              <a:extLst>
                <a:ext uri="{FF2B5EF4-FFF2-40B4-BE49-F238E27FC236}">
                  <a16:creationId xmlns:a16="http://schemas.microsoft.com/office/drawing/2014/main" id="{A2723FD9-81D4-4C4C-94FD-92F1BC3AE418}"/>
                </a:ext>
              </a:extLst>
            </p:cNvPr>
            <p:cNvSpPr/>
            <p:nvPr/>
          </p:nvSpPr>
          <p:spPr>
            <a:xfrm>
              <a:off x="4147536" y="2991681"/>
              <a:ext cx="1200207" cy="1216000"/>
            </a:xfrm>
            <a:custGeom>
              <a:avLst/>
              <a:gdLst/>
              <a:ahLst/>
              <a:cxnLst/>
              <a:rect l="l" t="t" r="r" b="b"/>
              <a:pathLst>
                <a:path w="1200207" h="1216000">
                  <a:moveTo>
                    <a:pt x="618696" y="1035738"/>
                  </a:moveTo>
                  <a:lnTo>
                    <a:pt x="310992" y="1216000"/>
                  </a:lnTo>
                  <a:lnTo>
                    <a:pt x="1645" y="1038598"/>
                  </a:lnTo>
                  <a:lnTo>
                    <a:pt x="0" y="680932"/>
                  </a:lnTo>
                  <a:lnTo>
                    <a:pt x="307703" y="500670"/>
                  </a:lnTo>
                  <a:lnTo>
                    <a:pt x="617053" y="678072"/>
                  </a:lnTo>
                  <a:lnTo>
                    <a:pt x="618696" y="1035738"/>
                  </a:lnTo>
                  <a:close/>
                  <a:moveTo>
                    <a:pt x="579269" y="700208"/>
                  </a:moveTo>
                  <a:lnTo>
                    <a:pt x="307906" y="544589"/>
                  </a:lnTo>
                  <a:lnTo>
                    <a:pt x="37986" y="702715"/>
                  </a:lnTo>
                  <a:lnTo>
                    <a:pt x="39429" y="1016462"/>
                  </a:lnTo>
                  <a:lnTo>
                    <a:pt x="310792" y="1172082"/>
                  </a:lnTo>
                  <a:lnTo>
                    <a:pt x="580709" y="1013953"/>
                  </a:lnTo>
                  <a:lnTo>
                    <a:pt x="579269" y="700208"/>
                  </a:lnTo>
                  <a:close/>
                  <a:moveTo>
                    <a:pt x="911622" y="535068"/>
                  </a:moveTo>
                  <a:lnTo>
                    <a:pt x="603918" y="715330"/>
                  </a:lnTo>
                  <a:lnTo>
                    <a:pt x="294570" y="537928"/>
                  </a:lnTo>
                  <a:lnTo>
                    <a:pt x="292926" y="180262"/>
                  </a:lnTo>
                  <a:lnTo>
                    <a:pt x="600104" y="0"/>
                  </a:lnTo>
                  <a:lnTo>
                    <a:pt x="909977" y="177403"/>
                  </a:lnTo>
                  <a:lnTo>
                    <a:pt x="911622" y="535068"/>
                  </a:lnTo>
                  <a:close/>
                  <a:moveTo>
                    <a:pt x="872192" y="199538"/>
                  </a:moveTo>
                  <a:lnTo>
                    <a:pt x="600104" y="43919"/>
                  </a:lnTo>
                  <a:lnTo>
                    <a:pt x="330912" y="202047"/>
                  </a:lnTo>
                  <a:lnTo>
                    <a:pt x="332354" y="515792"/>
                  </a:lnTo>
                  <a:lnTo>
                    <a:pt x="603715" y="671413"/>
                  </a:lnTo>
                  <a:lnTo>
                    <a:pt x="873636" y="513283"/>
                  </a:lnTo>
                  <a:lnTo>
                    <a:pt x="872192" y="199538"/>
                  </a:lnTo>
                  <a:close/>
                  <a:moveTo>
                    <a:pt x="1200207" y="1035738"/>
                  </a:moveTo>
                  <a:lnTo>
                    <a:pt x="892503" y="1216000"/>
                  </a:lnTo>
                  <a:lnTo>
                    <a:pt x="583155" y="1038598"/>
                  </a:lnTo>
                  <a:lnTo>
                    <a:pt x="581511" y="680932"/>
                  </a:lnTo>
                  <a:lnTo>
                    <a:pt x="889214" y="500670"/>
                  </a:lnTo>
                  <a:lnTo>
                    <a:pt x="1198562" y="678072"/>
                  </a:lnTo>
                  <a:lnTo>
                    <a:pt x="1200207" y="1035738"/>
                  </a:lnTo>
                  <a:close/>
                  <a:moveTo>
                    <a:pt x="1160777" y="700208"/>
                  </a:moveTo>
                  <a:lnTo>
                    <a:pt x="889417" y="544589"/>
                  </a:lnTo>
                  <a:lnTo>
                    <a:pt x="619497" y="702715"/>
                  </a:lnTo>
                  <a:lnTo>
                    <a:pt x="620939" y="1016462"/>
                  </a:lnTo>
                  <a:lnTo>
                    <a:pt x="892300" y="1172082"/>
                  </a:lnTo>
                  <a:lnTo>
                    <a:pt x="1162221" y="1013953"/>
                  </a:lnTo>
                  <a:lnTo>
                    <a:pt x="1160777" y="700208"/>
                  </a:lnTo>
                  <a:close/>
                </a:path>
              </a:pathLst>
            </a:custGeom>
            <a:solidFill>
              <a:srgbClr val="4B576E"/>
            </a:solidFill>
            <a:ln w="7600" cap="flat">
              <a:solidFill>
                <a:srgbClr val="4B576E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111" name="Groupe 111">
              <a:extLst>
                <a:ext uri="{FF2B5EF4-FFF2-40B4-BE49-F238E27FC236}">
                  <a16:creationId xmlns:a16="http://schemas.microsoft.com/office/drawing/2014/main" id="{DCA25C9E-4377-41D8-B708-037A535980D2}"/>
                </a:ext>
              </a:extLst>
            </p:cNvPr>
            <p:cNvGrpSpPr/>
            <p:nvPr/>
          </p:nvGrpSpPr>
          <p:grpSpPr>
            <a:xfrm>
              <a:off x="4588595" y="3092702"/>
              <a:ext cx="315668" cy="455031"/>
              <a:chOff x="4588595" y="3092702"/>
              <a:chExt cx="315668" cy="455031"/>
            </a:xfrm>
          </p:grpSpPr>
          <p:sp>
            <p:nvSpPr>
              <p:cNvPr id="120" name="Forme libre 120">
                <a:extLst>
                  <a:ext uri="{FF2B5EF4-FFF2-40B4-BE49-F238E27FC236}">
                    <a16:creationId xmlns:a16="http://schemas.microsoft.com/office/drawing/2014/main" id="{4E1820D5-687F-4F22-A12C-D2199BC3CAAF}"/>
                  </a:ext>
                </a:extLst>
              </p:cNvPr>
              <p:cNvSpPr/>
              <p:nvPr/>
            </p:nvSpPr>
            <p:spPr>
              <a:xfrm>
                <a:off x="4588595" y="3092701"/>
                <a:ext cx="315668" cy="455031"/>
              </a:xfrm>
              <a:custGeom>
                <a:avLst/>
                <a:gdLst/>
                <a:ahLst/>
                <a:cxnLst/>
                <a:rect l="l" t="t" r="r" b="b"/>
                <a:pathLst>
                  <a:path w="315668" h="455031">
                    <a:moveTo>
                      <a:pt x="64980" y="94413"/>
                    </a:moveTo>
                    <a:cubicBezTo>
                      <a:pt x="64980" y="42270"/>
                      <a:pt x="107115" y="0"/>
                      <a:pt x="159090" y="0"/>
                    </a:cubicBezTo>
                    <a:cubicBezTo>
                      <a:pt x="211065" y="0"/>
                      <a:pt x="253200" y="42270"/>
                      <a:pt x="253200" y="94413"/>
                    </a:cubicBezTo>
                    <a:cubicBezTo>
                      <a:pt x="253200" y="146556"/>
                      <a:pt x="211065" y="188826"/>
                      <a:pt x="159090" y="188826"/>
                    </a:cubicBezTo>
                    <a:cubicBezTo>
                      <a:pt x="107115" y="188826"/>
                      <a:pt x="64980" y="146556"/>
                      <a:pt x="64980" y="94413"/>
                    </a:cubicBezTo>
                    <a:close/>
                    <a:moveTo>
                      <a:pt x="58850" y="455031"/>
                    </a:moveTo>
                    <a:lnTo>
                      <a:pt x="58850" y="336030"/>
                    </a:lnTo>
                    <a:lnTo>
                      <a:pt x="0" y="336030"/>
                    </a:lnTo>
                    <a:lnTo>
                      <a:pt x="0" y="455031"/>
                    </a:lnTo>
                    <a:lnTo>
                      <a:pt x="58850" y="455031"/>
                    </a:lnTo>
                    <a:close/>
                    <a:moveTo>
                      <a:pt x="315668" y="454510"/>
                    </a:moveTo>
                    <a:lnTo>
                      <a:pt x="315668" y="336030"/>
                    </a:lnTo>
                    <a:lnTo>
                      <a:pt x="256818" y="336030"/>
                    </a:lnTo>
                    <a:lnTo>
                      <a:pt x="256818" y="454510"/>
                    </a:lnTo>
                    <a:lnTo>
                      <a:pt x="315668" y="454510"/>
                    </a:lnTo>
                    <a:close/>
                  </a:path>
                </a:pathLst>
              </a:custGeom>
              <a:solidFill>
                <a:srgbClr val="FFDAA8"/>
              </a:solidFill>
              <a:ln w="7600" cap="flat">
                <a:solidFill>
                  <a:srgbClr val="FFDAA8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21" name="Forme libre 121">
                <a:extLst>
                  <a:ext uri="{FF2B5EF4-FFF2-40B4-BE49-F238E27FC236}">
                    <a16:creationId xmlns:a16="http://schemas.microsoft.com/office/drawing/2014/main" id="{1EFA77A4-5D84-461E-8CF3-05BE46017EC6}"/>
                  </a:ext>
                </a:extLst>
              </p:cNvPr>
              <p:cNvSpPr/>
              <p:nvPr/>
            </p:nvSpPr>
            <p:spPr>
              <a:xfrm>
                <a:off x="4588760" y="3295332"/>
                <a:ext cx="315339" cy="251091"/>
              </a:xfrm>
              <a:custGeom>
                <a:avLst/>
                <a:gdLst/>
                <a:ahLst/>
                <a:cxnLst/>
                <a:rect l="l" t="t" r="r" b="b"/>
                <a:pathLst>
                  <a:path w="315339" h="251091">
                    <a:moveTo>
                      <a:pt x="78835" y="0"/>
                    </a:moveTo>
                    <a:lnTo>
                      <a:pt x="107215" y="0"/>
                    </a:lnTo>
                    <a:cubicBezTo>
                      <a:pt x="108872" y="0"/>
                      <a:pt x="100534" y="4479"/>
                      <a:pt x="104062" y="11499"/>
                    </a:cubicBezTo>
                    <a:cubicBezTo>
                      <a:pt x="107590" y="18520"/>
                      <a:pt x="114315" y="15752"/>
                      <a:pt x="119828" y="21720"/>
                    </a:cubicBezTo>
                    <a:cubicBezTo>
                      <a:pt x="125343" y="27689"/>
                      <a:pt x="122316" y="35544"/>
                      <a:pt x="129289" y="38330"/>
                    </a:cubicBezTo>
                    <a:cubicBezTo>
                      <a:pt x="136262" y="41117"/>
                      <a:pt x="145786" y="36241"/>
                      <a:pt x="157670" y="35775"/>
                    </a:cubicBezTo>
                    <a:cubicBezTo>
                      <a:pt x="172240" y="36241"/>
                      <a:pt x="174730" y="41865"/>
                      <a:pt x="186050" y="38330"/>
                    </a:cubicBezTo>
                    <a:cubicBezTo>
                      <a:pt x="190699" y="35716"/>
                      <a:pt x="191469" y="27177"/>
                      <a:pt x="195510" y="21720"/>
                    </a:cubicBezTo>
                    <a:cubicBezTo>
                      <a:pt x="199552" y="16264"/>
                      <a:pt x="207435" y="17495"/>
                      <a:pt x="211277" y="11499"/>
                    </a:cubicBezTo>
                    <a:cubicBezTo>
                      <a:pt x="215120" y="5503"/>
                      <a:pt x="210379" y="0"/>
                      <a:pt x="208124" y="0"/>
                    </a:cubicBezTo>
                    <a:lnTo>
                      <a:pt x="239658" y="0"/>
                    </a:lnTo>
                    <a:cubicBezTo>
                      <a:pt x="289424" y="0"/>
                      <a:pt x="313581" y="30025"/>
                      <a:pt x="315339" y="76660"/>
                    </a:cubicBezTo>
                    <a:lnTo>
                      <a:pt x="315339" y="133517"/>
                    </a:lnTo>
                    <a:lnTo>
                      <a:pt x="252271" y="133517"/>
                    </a:lnTo>
                    <a:lnTo>
                      <a:pt x="237079" y="251091"/>
                    </a:lnTo>
                    <a:lnTo>
                      <a:pt x="78261" y="251091"/>
                    </a:lnTo>
                    <a:lnTo>
                      <a:pt x="63068" y="133517"/>
                    </a:lnTo>
                    <a:lnTo>
                      <a:pt x="0" y="133517"/>
                    </a:lnTo>
                    <a:lnTo>
                      <a:pt x="0" y="76660"/>
                    </a:lnTo>
                    <a:cubicBezTo>
                      <a:pt x="1040" y="15298"/>
                      <a:pt x="23504" y="0"/>
                      <a:pt x="78835" y="0"/>
                    </a:cubicBezTo>
                    <a:close/>
                  </a:path>
                </a:pathLst>
              </a:custGeom>
              <a:solidFill>
                <a:srgbClr val="EB6D71"/>
              </a:solidFill>
              <a:ln w="7600" cap="flat">
                <a:solidFill>
                  <a:srgbClr val="EB6D71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12" name="Groupe 112">
              <a:extLst>
                <a:ext uri="{FF2B5EF4-FFF2-40B4-BE49-F238E27FC236}">
                  <a16:creationId xmlns:a16="http://schemas.microsoft.com/office/drawing/2014/main" id="{0FC7778F-56E3-4254-9F47-0BBD794570B6}"/>
                </a:ext>
              </a:extLst>
            </p:cNvPr>
            <p:cNvGrpSpPr/>
            <p:nvPr/>
          </p:nvGrpSpPr>
          <p:grpSpPr>
            <a:xfrm>
              <a:off x="4871801" y="3610249"/>
              <a:ext cx="350100" cy="403764"/>
              <a:chOff x="4871801" y="3610249"/>
              <a:chExt cx="350100" cy="403764"/>
            </a:xfrm>
          </p:grpSpPr>
          <p:sp>
            <p:nvSpPr>
              <p:cNvPr id="117" name="Forme libre 117">
                <a:extLst>
                  <a:ext uri="{FF2B5EF4-FFF2-40B4-BE49-F238E27FC236}">
                    <a16:creationId xmlns:a16="http://schemas.microsoft.com/office/drawing/2014/main" id="{69E4FCAE-0511-4A47-B1DA-F6A85E073C85}"/>
                  </a:ext>
                </a:extLst>
              </p:cNvPr>
              <p:cNvSpPr/>
              <p:nvPr/>
            </p:nvSpPr>
            <p:spPr>
              <a:xfrm>
                <a:off x="4871848" y="3610248"/>
                <a:ext cx="349007" cy="403764"/>
              </a:xfrm>
              <a:custGeom>
                <a:avLst/>
                <a:gdLst/>
                <a:ahLst/>
                <a:cxnLst/>
                <a:rect l="l" t="t" r="r" b="b"/>
                <a:pathLst>
                  <a:path w="349007" h="403764">
                    <a:moveTo>
                      <a:pt x="82138" y="93237"/>
                    </a:moveTo>
                    <a:cubicBezTo>
                      <a:pt x="82138" y="41744"/>
                      <a:pt x="123717" y="0"/>
                      <a:pt x="175008" y="0"/>
                    </a:cubicBezTo>
                    <a:cubicBezTo>
                      <a:pt x="226298" y="0"/>
                      <a:pt x="267877" y="41744"/>
                      <a:pt x="267877" y="93237"/>
                    </a:cubicBezTo>
                    <a:cubicBezTo>
                      <a:pt x="267877" y="144731"/>
                      <a:pt x="226298" y="186475"/>
                      <a:pt x="175008" y="186475"/>
                    </a:cubicBezTo>
                    <a:cubicBezTo>
                      <a:pt x="123717" y="186475"/>
                      <a:pt x="82138" y="144731"/>
                      <a:pt x="82138" y="93237"/>
                    </a:cubicBezTo>
                    <a:close/>
                    <a:moveTo>
                      <a:pt x="349007" y="403764"/>
                    </a:moveTo>
                    <a:cubicBezTo>
                      <a:pt x="349007" y="388210"/>
                      <a:pt x="349007" y="374483"/>
                      <a:pt x="349007" y="363634"/>
                    </a:cubicBezTo>
                    <a:lnTo>
                      <a:pt x="349007" y="331960"/>
                    </a:lnTo>
                    <a:lnTo>
                      <a:pt x="290933" y="331960"/>
                    </a:lnTo>
                    <a:lnTo>
                      <a:pt x="291475" y="403764"/>
                    </a:lnTo>
                    <a:lnTo>
                      <a:pt x="349007" y="403764"/>
                    </a:lnTo>
                    <a:close/>
                    <a:moveTo>
                      <a:pt x="57993" y="403764"/>
                    </a:moveTo>
                    <a:cubicBezTo>
                      <a:pt x="57980" y="388106"/>
                      <a:pt x="57964" y="374289"/>
                      <a:pt x="57945" y="363381"/>
                    </a:cubicBezTo>
                    <a:lnTo>
                      <a:pt x="57945" y="331960"/>
                    </a:lnTo>
                    <a:lnTo>
                      <a:pt x="0" y="331960"/>
                    </a:lnTo>
                    <a:lnTo>
                      <a:pt x="0" y="403764"/>
                    </a:lnTo>
                    <a:lnTo>
                      <a:pt x="57993" y="403764"/>
                    </a:lnTo>
                    <a:close/>
                  </a:path>
                </a:pathLst>
              </a:custGeom>
              <a:solidFill>
                <a:srgbClr val="FFDAA8"/>
              </a:solidFill>
              <a:ln w="7600" cap="flat">
                <a:solidFill>
                  <a:srgbClr val="FFDAA8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18" name="Forme libre 118">
                <a:extLst>
                  <a:ext uri="{FF2B5EF4-FFF2-40B4-BE49-F238E27FC236}">
                    <a16:creationId xmlns:a16="http://schemas.microsoft.com/office/drawing/2014/main" id="{B13D1F44-59D7-4ED5-819A-BB6722166D8F}"/>
                  </a:ext>
                </a:extLst>
              </p:cNvPr>
              <p:cNvSpPr/>
              <p:nvPr/>
            </p:nvSpPr>
            <p:spPr>
              <a:xfrm>
                <a:off x="4871803" y="3810367"/>
                <a:ext cx="350100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350100" h="203300">
                    <a:moveTo>
                      <a:pt x="74941" y="0"/>
                    </a:moveTo>
                    <a:lnTo>
                      <a:pt x="280069" y="0"/>
                    </a:lnTo>
                    <a:cubicBezTo>
                      <a:pt x="326256" y="0"/>
                      <a:pt x="350463" y="29240"/>
                      <a:pt x="350100" y="68297"/>
                    </a:cubicBezTo>
                    <a:lnTo>
                      <a:pt x="349481" y="131873"/>
                    </a:lnTo>
                    <a:lnTo>
                      <a:pt x="279748" y="131873"/>
                    </a:lnTo>
                    <a:lnTo>
                      <a:pt x="279713" y="203300"/>
                    </a:lnTo>
                    <a:lnTo>
                      <a:pt x="71770" y="203300"/>
                    </a:lnTo>
                    <a:lnTo>
                      <a:pt x="71805" y="131739"/>
                    </a:lnTo>
                    <a:lnTo>
                      <a:pt x="61639" y="131781"/>
                    </a:lnTo>
                    <a:lnTo>
                      <a:pt x="0" y="131839"/>
                    </a:lnTo>
                    <a:lnTo>
                      <a:pt x="0" y="80590"/>
                    </a:lnTo>
                    <a:cubicBezTo>
                      <a:pt x="0" y="14697"/>
                      <a:pt x="22108" y="0"/>
                      <a:pt x="74941" y="0"/>
                    </a:cubicBezTo>
                    <a:close/>
                  </a:path>
                </a:pathLst>
              </a:custGeom>
              <a:solidFill>
                <a:srgbClr val="4872A5"/>
              </a:solidFill>
              <a:ln w="7600" cap="flat">
                <a:solidFill>
                  <a:srgbClr val="4872A5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19" name="Forme libre 119">
                <a:extLst>
                  <a:ext uri="{FF2B5EF4-FFF2-40B4-BE49-F238E27FC236}">
                    <a16:creationId xmlns:a16="http://schemas.microsoft.com/office/drawing/2014/main" id="{DC0B579E-6F32-4EBC-A2A7-05A439AA830E}"/>
                  </a:ext>
                </a:extLst>
              </p:cNvPr>
              <p:cNvSpPr/>
              <p:nvPr/>
            </p:nvSpPr>
            <p:spPr>
              <a:xfrm>
                <a:off x="4993926" y="3809721"/>
                <a:ext cx="104942" cy="203945"/>
              </a:xfrm>
              <a:custGeom>
                <a:avLst/>
                <a:gdLst/>
                <a:ahLst/>
                <a:cxnLst/>
                <a:rect l="l" t="t" r="r" b="b"/>
                <a:pathLst>
                  <a:path w="104942" h="203945">
                    <a:moveTo>
                      <a:pt x="87530" y="50832"/>
                    </a:moveTo>
                    <a:lnTo>
                      <a:pt x="70576" y="0"/>
                    </a:lnTo>
                    <a:lnTo>
                      <a:pt x="104942" y="0"/>
                    </a:lnTo>
                    <a:lnTo>
                      <a:pt x="87530" y="50832"/>
                    </a:lnTo>
                    <a:close/>
                    <a:moveTo>
                      <a:pt x="34366" y="0"/>
                    </a:moveTo>
                    <a:lnTo>
                      <a:pt x="0" y="0"/>
                    </a:lnTo>
                    <a:lnTo>
                      <a:pt x="16954" y="50883"/>
                    </a:lnTo>
                    <a:lnTo>
                      <a:pt x="34366" y="0"/>
                    </a:lnTo>
                    <a:close/>
                    <a:moveTo>
                      <a:pt x="45382" y="23077"/>
                    </a:moveTo>
                    <a:lnTo>
                      <a:pt x="33176" y="203945"/>
                    </a:lnTo>
                    <a:lnTo>
                      <a:pt x="66907" y="203945"/>
                    </a:lnTo>
                    <a:lnTo>
                      <a:pt x="57614" y="23356"/>
                    </a:lnTo>
                    <a:cubicBezTo>
                      <a:pt x="55949" y="24575"/>
                      <a:pt x="53898" y="25295"/>
                      <a:pt x="51680" y="25295"/>
                    </a:cubicBezTo>
                    <a:cubicBezTo>
                      <a:pt x="49297" y="25295"/>
                      <a:pt x="47107" y="24465"/>
                      <a:pt x="45382" y="23077"/>
                    </a:cubicBezTo>
                    <a:close/>
                    <a:moveTo>
                      <a:pt x="57614" y="23356"/>
                    </a:moveTo>
                    <a:cubicBezTo>
                      <a:pt x="60127" y="21516"/>
                      <a:pt x="61761" y="18536"/>
                      <a:pt x="61761" y="15174"/>
                    </a:cubicBezTo>
                    <a:cubicBezTo>
                      <a:pt x="61761" y="9584"/>
                      <a:pt x="57247" y="5053"/>
                      <a:pt x="51680" y="5053"/>
                    </a:cubicBezTo>
                    <a:cubicBezTo>
                      <a:pt x="46112" y="5053"/>
                      <a:pt x="41599" y="9584"/>
                      <a:pt x="41599" y="15174"/>
                    </a:cubicBezTo>
                    <a:cubicBezTo>
                      <a:pt x="41599" y="18371"/>
                      <a:pt x="43076" y="21222"/>
                      <a:pt x="45382" y="23077"/>
                    </a:cubicBezTo>
                    <a:lnTo>
                      <a:pt x="57614" y="23356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13" name="Groupe 113">
              <a:extLst>
                <a:ext uri="{FF2B5EF4-FFF2-40B4-BE49-F238E27FC236}">
                  <a16:creationId xmlns:a16="http://schemas.microsoft.com/office/drawing/2014/main" id="{45532C91-B61E-4216-8F81-3AAFBEC68F1B}"/>
                </a:ext>
              </a:extLst>
            </p:cNvPr>
            <p:cNvGrpSpPr/>
            <p:nvPr/>
          </p:nvGrpSpPr>
          <p:grpSpPr>
            <a:xfrm>
              <a:off x="4281833" y="3622494"/>
              <a:ext cx="350099" cy="403763"/>
              <a:chOff x="4281833" y="3622494"/>
              <a:chExt cx="350099" cy="403763"/>
            </a:xfrm>
          </p:grpSpPr>
          <p:sp>
            <p:nvSpPr>
              <p:cNvPr id="114" name="Forme libre 114">
                <a:extLst>
                  <a:ext uri="{FF2B5EF4-FFF2-40B4-BE49-F238E27FC236}">
                    <a16:creationId xmlns:a16="http://schemas.microsoft.com/office/drawing/2014/main" id="{17DC7A78-AC32-4C71-9384-9BC86329B7A9}"/>
                  </a:ext>
                </a:extLst>
              </p:cNvPr>
              <p:cNvSpPr/>
              <p:nvPr/>
            </p:nvSpPr>
            <p:spPr>
              <a:xfrm>
                <a:off x="4281880" y="3622494"/>
                <a:ext cx="349007" cy="403763"/>
              </a:xfrm>
              <a:custGeom>
                <a:avLst/>
                <a:gdLst/>
                <a:ahLst/>
                <a:cxnLst/>
                <a:rect l="l" t="t" r="r" b="b"/>
                <a:pathLst>
                  <a:path w="349007" h="403763">
                    <a:moveTo>
                      <a:pt x="82138" y="93237"/>
                    </a:moveTo>
                    <a:cubicBezTo>
                      <a:pt x="82138" y="41744"/>
                      <a:pt x="123717" y="0"/>
                      <a:pt x="175008" y="0"/>
                    </a:cubicBezTo>
                    <a:cubicBezTo>
                      <a:pt x="226298" y="0"/>
                      <a:pt x="267877" y="41744"/>
                      <a:pt x="267877" y="93237"/>
                    </a:cubicBezTo>
                    <a:cubicBezTo>
                      <a:pt x="267877" y="144730"/>
                      <a:pt x="226298" y="186474"/>
                      <a:pt x="175008" y="186474"/>
                    </a:cubicBezTo>
                    <a:cubicBezTo>
                      <a:pt x="123717" y="186474"/>
                      <a:pt x="82138" y="144730"/>
                      <a:pt x="82138" y="93237"/>
                    </a:cubicBezTo>
                    <a:close/>
                    <a:moveTo>
                      <a:pt x="349007" y="403763"/>
                    </a:moveTo>
                    <a:cubicBezTo>
                      <a:pt x="349007" y="388208"/>
                      <a:pt x="349007" y="374482"/>
                      <a:pt x="349007" y="363633"/>
                    </a:cubicBezTo>
                    <a:lnTo>
                      <a:pt x="349007" y="331959"/>
                    </a:lnTo>
                    <a:lnTo>
                      <a:pt x="290933" y="331959"/>
                    </a:lnTo>
                    <a:lnTo>
                      <a:pt x="291475" y="403763"/>
                    </a:lnTo>
                    <a:lnTo>
                      <a:pt x="349007" y="403763"/>
                    </a:lnTo>
                    <a:close/>
                    <a:moveTo>
                      <a:pt x="57993" y="403763"/>
                    </a:moveTo>
                    <a:cubicBezTo>
                      <a:pt x="57980" y="388104"/>
                      <a:pt x="57964" y="374287"/>
                      <a:pt x="57945" y="363380"/>
                    </a:cubicBezTo>
                    <a:lnTo>
                      <a:pt x="57945" y="331959"/>
                    </a:lnTo>
                    <a:lnTo>
                      <a:pt x="0" y="331959"/>
                    </a:lnTo>
                    <a:lnTo>
                      <a:pt x="0" y="403763"/>
                    </a:lnTo>
                    <a:lnTo>
                      <a:pt x="57993" y="403763"/>
                    </a:lnTo>
                    <a:close/>
                  </a:path>
                </a:pathLst>
              </a:custGeom>
              <a:solidFill>
                <a:srgbClr val="FFDAA8"/>
              </a:solidFill>
              <a:ln w="7600" cap="flat">
                <a:solidFill>
                  <a:srgbClr val="FFDAA8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15" name="Forme libre 115">
                <a:extLst>
                  <a:ext uri="{FF2B5EF4-FFF2-40B4-BE49-F238E27FC236}">
                    <a16:creationId xmlns:a16="http://schemas.microsoft.com/office/drawing/2014/main" id="{DBFC669A-D7D2-431F-98C0-C4609D29D143}"/>
                  </a:ext>
                </a:extLst>
              </p:cNvPr>
              <p:cNvSpPr/>
              <p:nvPr/>
            </p:nvSpPr>
            <p:spPr>
              <a:xfrm>
                <a:off x="4281834" y="3822611"/>
                <a:ext cx="350099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350099" h="203300">
                    <a:moveTo>
                      <a:pt x="74941" y="0"/>
                    </a:moveTo>
                    <a:lnTo>
                      <a:pt x="280069" y="0"/>
                    </a:lnTo>
                    <a:cubicBezTo>
                      <a:pt x="326256" y="0"/>
                      <a:pt x="350462" y="29240"/>
                      <a:pt x="350099" y="68297"/>
                    </a:cubicBezTo>
                    <a:lnTo>
                      <a:pt x="349480" y="131873"/>
                    </a:lnTo>
                    <a:lnTo>
                      <a:pt x="279747" y="131873"/>
                    </a:lnTo>
                    <a:lnTo>
                      <a:pt x="279712" y="203300"/>
                    </a:lnTo>
                    <a:lnTo>
                      <a:pt x="71769" y="203300"/>
                    </a:lnTo>
                    <a:lnTo>
                      <a:pt x="71805" y="131739"/>
                    </a:lnTo>
                    <a:lnTo>
                      <a:pt x="61639" y="131781"/>
                    </a:lnTo>
                    <a:lnTo>
                      <a:pt x="0" y="131839"/>
                    </a:lnTo>
                    <a:lnTo>
                      <a:pt x="0" y="80590"/>
                    </a:lnTo>
                    <a:cubicBezTo>
                      <a:pt x="0" y="14697"/>
                      <a:pt x="22108" y="0"/>
                      <a:pt x="74941" y="0"/>
                    </a:cubicBezTo>
                    <a:close/>
                  </a:path>
                </a:pathLst>
              </a:custGeom>
              <a:solidFill>
                <a:srgbClr val="4872A5"/>
              </a:solidFill>
              <a:ln w="7600" cap="flat">
                <a:solidFill>
                  <a:srgbClr val="4872A5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16" name="Forme libre 116">
                <a:extLst>
                  <a:ext uri="{FF2B5EF4-FFF2-40B4-BE49-F238E27FC236}">
                    <a16:creationId xmlns:a16="http://schemas.microsoft.com/office/drawing/2014/main" id="{FFFDAC48-4DAC-4148-810C-A1D319A1F492}"/>
                  </a:ext>
                </a:extLst>
              </p:cNvPr>
              <p:cNvSpPr/>
              <p:nvPr/>
            </p:nvSpPr>
            <p:spPr>
              <a:xfrm>
                <a:off x="4403958" y="3821965"/>
                <a:ext cx="104942" cy="203944"/>
              </a:xfrm>
              <a:custGeom>
                <a:avLst/>
                <a:gdLst/>
                <a:ahLst/>
                <a:cxnLst/>
                <a:rect l="l" t="t" r="r" b="b"/>
                <a:pathLst>
                  <a:path w="104942" h="203944">
                    <a:moveTo>
                      <a:pt x="87530" y="50832"/>
                    </a:moveTo>
                    <a:lnTo>
                      <a:pt x="70576" y="0"/>
                    </a:lnTo>
                    <a:lnTo>
                      <a:pt x="104942" y="0"/>
                    </a:lnTo>
                    <a:lnTo>
                      <a:pt x="87530" y="50832"/>
                    </a:lnTo>
                    <a:close/>
                    <a:moveTo>
                      <a:pt x="34366" y="0"/>
                    </a:moveTo>
                    <a:lnTo>
                      <a:pt x="0" y="0"/>
                    </a:lnTo>
                    <a:lnTo>
                      <a:pt x="16954" y="50883"/>
                    </a:lnTo>
                    <a:lnTo>
                      <a:pt x="34366" y="0"/>
                    </a:lnTo>
                    <a:close/>
                    <a:moveTo>
                      <a:pt x="45382" y="23077"/>
                    </a:moveTo>
                    <a:lnTo>
                      <a:pt x="33176" y="203944"/>
                    </a:lnTo>
                    <a:lnTo>
                      <a:pt x="66907" y="203944"/>
                    </a:lnTo>
                    <a:lnTo>
                      <a:pt x="57614" y="23356"/>
                    </a:lnTo>
                    <a:cubicBezTo>
                      <a:pt x="55949" y="24575"/>
                      <a:pt x="53898" y="25294"/>
                      <a:pt x="51680" y="25294"/>
                    </a:cubicBezTo>
                    <a:cubicBezTo>
                      <a:pt x="49297" y="25294"/>
                      <a:pt x="47107" y="24465"/>
                      <a:pt x="45382" y="23077"/>
                    </a:cubicBezTo>
                    <a:close/>
                    <a:moveTo>
                      <a:pt x="57614" y="23356"/>
                    </a:moveTo>
                    <a:cubicBezTo>
                      <a:pt x="60127" y="21516"/>
                      <a:pt x="61761" y="18536"/>
                      <a:pt x="61761" y="15174"/>
                    </a:cubicBezTo>
                    <a:cubicBezTo>
                      <a:pt x="61761" y="9584"/>
                      <a:pt x="57247" y="5053"/>
                      <a:pt x="51680" y="5053"/>
                    </a:cubicBezTo>
                    <a:cubicBezTo>
                      <a:pt x="46112" y="5053"/>
                      <a:pt x="41599" y="9584"/>
                      <a:pt x="41599" y="15174"/>
                    </a:cubicBezTo>
                    <a:cubicBezTo>
                      <a:pt x="41599" y="18371"/>
                      <a:pt x="43076" y="21222"/>
                      <a:pt x="45382" y="23077"/>
                    </a:cubicBezTo>
                    <a:lnTo>
                      <a:pt x="57614" y="23356"/>
                    </a:lnTo>
                    <a:close/>
                  </a:path>
                </a:pathLst>
              </a:custGeom>
              <a:solidFill>
                <a:srgbClr val="FFFFFF"/>
              </a:solidFill>
              <a:ln w="7600" cap="flat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</p:grpSp>
      <p:sp>
        <p:nvSpPr>
          <p:cNvPr id="122" name="Rounded Rectangle">
            <a:extLst>
              <a:ext uri="{FF2B5EF4-FFF2-40B4-BE49-F238E27FC236}">
                <a16:creationId xmlns:a16="http://schemas.microsoft.com/office/drawing/2014/main" id="{616C4325-B807-4DA2-979B-06DAE0890FD4}"/>
              </a:ext>
            </a:extLst>
          </p:cNvPr>
          <p:cNvSpPr/>
          <p:nvPr/>
        </p:nvSpPr>
        <p:spPr>
          <a:xfrm>
            <a:off x="2777950" y="2138197"/>
            <a:ext cx="1676788" cy="729600"/>
          </a:xfrm>
          <a:custGeom>
            <a:avLst/>
            <a:gdLst/>
            <a:ahLst/>
            <a:cxnLst/>
            <a:rect l="l" t="t" r="r" b="b"/>
            <a:pathLst>
              <a:path w="1676788" h="729600">
                <a:moveTo>
                  <a:pt x="1676788" y="646000"/>
                </a:moveTo>
                <a:lnTo>
                  <a:pt x="1676788" y="83600"/>
                </a:lnTo>
                <a:cubicBezTo>
                  <a:pt x="1676788" y="37453"/>
                  <a:pt x="1639335" y="0"/>
                  <a:pt x="1593188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646000"/>
                </a:lnTo>
                <a:cubicBezTo>
                  <a:pt x="0" y="692147"/>
                  <a:pt x="37453" y="729600"/>
                  <a:pt x="83600" y="729600"/>
                </a:cubicBezTo>
                <a:lnTo>
                  <a:pt x="1593188" y="729600"/>
                </a:lnTo>
                <a:cubicBezTo>
                  <a:pt x="1639335" y="729600"/>
                  <a:pt x="1676788" y="692147"/>
                  <a:pt x="1676788" y="646000"/>
                </a:cubicBezTo>
                <a:close/>
              </a:path>
            </a:pathLst>
          </a:custGeom>
          <a:solidFill>
            <a:srgbClr val="FFFFFF"/>
          </a:solidFill>
          <a:ln w="20267" cap="flat">
            <a:solidFill>
              <a:srgbClr val="EF733F"/>
            </a:solidFill>
            <a:round/>
          </a:ln>
        </p:spPr>
        <p:txBody>
          <a:bodyPr wrap="square" lIns="0" tIns="0" rIns="0" bIns="0" rtlCol="0" anchor="ctr"/>
          <a:lstStyle/>
          <a:p>
            <a:pPr algn="ctr"/>
            <a:r>
              <a:rPr sz="1216" dirty="0">
                <a:solidFill>
                  <a:srgbClr val="333435"/>
                </a:solidFill>
                <a:latin typeface="Montserrat SemiBold" pitchFamily="2" charset="0"/>
              </a:rPr>
              <a:t>Poser le</a:t>
            </a:r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s</a:t>
            </a:r>
            <a:r>
              <a:rPr sz="1216" dirty="0">
                <a:solidFill>
                  <a:srgbClr val="333435"/>
                </a:solidFill>
                <a:latin typeface="Montserrat SemiBold" pitchFamily="2" charset="0"/>
              </a:rPr>
              <a:t> </a:t>
            </a:r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problèmes </a:t>
            </a:r>
            <a:endParaRPr sz="1216" dirty="0">
              <a:solidFill>
                <a:srgbClr val="333435"/>
              </a:solidFill>
              <a:latin typeface="Montserrat SemiBold" pitchFamily="2" charset="0"/>
            </a:endParaRPr>
          </a:p>
        </p:txBody>
      </p:sp>
      <p:grpSp>
        <p:nvGrpSpPr>
          <p:cNvPr id="123" name="Point connector">
            <a:extLst>
              <a:ext uri="{FF2B5EF4-FFF2-40B4-BE49-F238E27FC236}">
                <a16:creationId xmlns:a16="http://schemas.microsoft.com/office/drawing/2014/main" id="{44AFC69C-5C72-41E8-88D2-C617DDFBFCAC}"/>
              </a:ext>
            </a:extLst>
          </p:cNvPr>
          <p:cNvGrpSpPr/>
          <p:nvPr/>
        </p:nvGrpSpPr>
        <p:grpSpPr>
          <a:xfrm>
            <a:off x="4341394" y="2416824"/>
            <a:ext cx="1235929" cy="385132"/>
            <a:chOff x="2891023" y="1932950"/>
            <a:chExt cx="1235929" cy="385132"/>
          </a:xfrm>
        </p:grpSpPr>
        <p:sp>
          <p:nvSpPr>
            <p:cNvPr id="124" name="Forme libre 102">
              <a:extLst>
                <a:ext uri="{FF2B5EF4-FFF2-40B4-BE49-F238E27FC236}">
                  <a16:creationId xmlns:a16="http://schemas.microsoft.com/office/drawing/2014/main" id="{912FD8CD-DB3D-4FA5-AC94-E35A5D5F0513}"/>
                </a:ext>
              </a:extLst>
            </p:cNvPr>
            <p:cNvSpPr/>
            <p:nvPr/>
          </p:nvSpPr>
          <p:spPr>
            <a:xfrm>
              <a:off x="2977196" y="2019123"/>
              <a:ext cx="1063583" cy="212786"/>
            </a:xfrm>
            <a:custGeom>
              <a:avLst/>
              <a:gdLst/>
              <a:ahLst/>
              <a:cxnLst/>
              <a:rect l="l" t="t" r="r" b="b"/>
              <a:pathLst>
                <a:path w="1063583" h="212786" fill="none">
                  <a:moveTo>
                    <a:pt x="0" y="0"/>
                  </a:moveTo>
                  <a:lnTo>
                    <a:pt x="722000" y="0"/>
                  </a:lnTo>
                  <a:lnTo>
                    <a:pt x="1063583" y="212786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4B576E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125" name="Groupe 103">
              <a:extLst>
                <a:ext uri="{FF2B5EF4-FFF2-40B4-BE49-F238E27FC236}">
                  <a16:creationId xmlns:a16="http://schemas.microsoft.com/office/drawing/2014/main" id="{C23A8404-103B-4ED6-8B0C-D68134DFB9AD}"/>
                </a:ext>
              </a:extLst>
            </p:cNvPr>
            <p:cNvGrpSpPr/>
            <p:nvPr/>
          </p:nvGrpSpPr>
          <p:grpSpPr>
            <a:xfrm>
              <a:off x="3954606" y="2145736"/>
              <a:ext cx="172346" cy="172346"/>
              <a:chOff x="3954606" y="2145736"/>
              <a:chExt cx="172346" cy="172346"/>
            </a:xfrm>
          </p:grpSpPr>
          <p:sp>
            <p:nvSpPr>
              <p:cNvPr id="130" name="Forme libre 108">
                <a:extLst>
                  <a:ext uri="{FF2B5EF4-FFF2-40B4-BE49-F238E27FC236}">
                    <a16:creationId xmlns:a16="http://schemas.microsoft.com/office/drawing/2014/main" id="{2EC49AA6-D9BE-4CC1-8110-1F9C78EAFDA1}"/>
                  </a:ext>
                </a:extLst>
              </p:cNvPr>
              <p:cNvSpPr/>
              <p:nvPr/>
            </p:nvSpPr>
            <p:spPr>
              <a:xfrm>
                <a:off x="3954606" y="2145736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1" name="Forme libre 109">
                <a:extLst>
                  <a:ext uri="{FF2B5EF4-FFF2-40B4-BE49-F238E27FC236}">
                    <a16:creationId xmlns:a16="http://schemas.microsoft.com/office/drawing/2014/main" id="{98A9CC70-209B-456F-9E45-5F7F77E6C092}"/>
                  </a:ext>
                </a:extLst>
              </p:cNvPr>
              <p:cNvSpPr/>
              <p:nvPr/>
            </p:nvSpPr>
            <p:spPr>
              <a:xfrm>
                <a:off x="3989075" y="2180205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26" name="Groupe 104">
              <a:extLst>
                <a:ext uri="{FF2B5EF4-FFF2-40B4-BE49-F238E27FC236}">
                  <a16:creationId xmlns:a16="http://schemas.microsoft.com/office/drawing/2014/main" id="{FB113E74-D226-4B40-BAA1-B897F9D60318}"/>
                </a:ext>
              </a:extLst>
            </p:cNvPr>
            <p:cNvGrpSpPr/>
            <p:nvPr/>
          </p:nvGrpSpPr>
          <p:grpSpPr>
            <a:xfrm>
              <a:off x="2891023" y="1932950"/>
              <a:ext cx="172346" cy="172346"/>
              <a:chOff x="2891023" y="1932950"/>
              <a:chExt cx="172346" cy="172346"/>
            </a:xfrm>
          </p:grpSpPr>
          <p:sp>
            <p:nvSpPr>
              <p:cNvPr id="128" name="Forme libre 106">
                <a:extLst>
                  <a:ext uri="{FF2B5EF4-FFF2-40B4-BE49-F238E27FC236}">
                    <a16:creationId xmlns:a16="http://schemas.microsoft.com/office/drawing/2014/main" id="{E66E643A-F21E-4AD7-87BC-181E0793BDFE}"/>
                  </a:ext>
                </a:extLst>
              </p:cNvPr>
              <p:cNvSpPr/>
              <p:nvPr/>
            </p:nvSpPr>
            <p:spPr>
              <a:xfrm>
                <a:off x="2891023" y="1932950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29" name="Forme libre 107">
                <a:extLst>
                  <a:ext uri="{FF2B5EF4-FFF2-40B4-BE49-F238E27FC236}">
                    <a16:creationId xmlns:a16="http://schemas.microsoft.com/office/drawing/2014/main" id="{CE3661D0-C767-492D-B9FF-BD87C2EBADD9}"/>
                  </a:ext>
                </a:extLst>
              </p:cNvPr>
              <p:cNvSpPr/>
              <p:nvPr/>
            </p:nvSpPr>
            <p:spPr>
              <a:xfrm>
                <a:off x="2925492" y="1967420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sp>
          <p:nvSpPr>
            <p:cNvPr id="127" name="Text 240">
              <a:extLst>
                <a:ext uri="{FF2B5EF4-FFF2-40B4-BE49-F238E27FC236}">
                  <a16:creationId xmlns:a16="http://schemas.microsoft.com/office/drawing/2014/main" id="{3AD05C3F-47DB-44A3-B181-B9EFC538F8DC}"/>
                </a:ext>
              </a:extLst>
            </p:cNvPr>
            <p:cNvSpPr txBox="1"/>
            <p:nvPr/>
          </p:nvSpPr>
          <p:spPr>
            <a:xfrm>
              <a:off x="2977196" y="2019123"/>
              <a:ext cx="722000" cy="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/>
              <a:endParaRPr dirty="0"/>
            </a:p>
            <a:p>
              <a:pPr algn="l"/>
              <a:endParaRPr dirty="0"/>
            </a:p>
          </p:txBody>
        </p:sp>
      </p:grpSp>
      <p:sp>
        <p:nvSpPr>
          <p:cNvPr id="132" name="Rounded Rectangle">
            <a:extLst>
              <a:ext uri="{FF2B5EF4-FFF2-40B4-BE49-F238E27FC236}">
                <a16:creationId xmlns:a16="http://schemas.microsoft.com/office/drawing/2014/main" id="{68F1B47F-9E47-4169-9DE9-1FC4371E2B63}"/>
              </a:ext>
            </a:extLst>
          </p:cNvPr>
          <p:cNvSpPr/>
          <p:nvPr/>
        </p:nvSpPr>
        <p:spPr>
          <a:xfrm>
            <a:off x="2330581" y="3657955"/>
            <a:ext cx="1688892" cy="729600"/>
          </a:xfrm>
          <a:custGeom>
            <a:avLst/>
            <a:gdLst/>
            <a:ahLst/>
            <a:cxnLst/>
            <a:rect l="l" t="t" r="r" b="b"/>
            <a:pathLst>
              <a:path w="1368000" h="729600">
                <a:moveTo>
                  <a:pt x="1368000" y="646000"/>
                </a:moveTo>
                <a:lnTo>
                  <a:pt x="1368000" y="83600"/>
                </a:lnTo>
                <a:cubicBezTo>
                  <a:pt x="1368000" y="37453"/>
                  <a:pt x="1330547" y="0"/>
                  <a:pt x="12844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646000"/>
                </a:lnTo>
                <a:cubicBezTo>
                  <a:pt x="0" y="692147"/>
                  <a:pt x="37453" y="729600"/>
                  <a:pt x="83600" y="729600"/>
                </a:cubicBezTo>
                <a:lnTo>
                  <a:pt x="1284400" y="729600"/>
                </a:lnTo>
                <a:cubicBezTo>
                  <a:pt x="1330547" y="729600"/>
                  <a:pt x="1368000" y="692147"/>
                  <a:pt x="1368000" y="646000"/>
                </a:cubicBezTo>
                <a:close/>
              </a:path>
            </a:pathLst>
          </a:custGeom>
          <a:solidFill>
            <a:srgbClr val="FFFFFF"/>
          </a:solidFill>
          <a:ln w="20267" cap="flat">
            <a:solidFill>
              <a:srgbClr val="F2C94C"/>
            </a:solidFill>
            <a:round/>
          </a:ln>
        </p:spPr>
        <p:txBody>
          <a:bodyPr wrap="square" lIns="0" tIns="0" rIns="0" bIns="0" rtlCol="0" anchor="ctr"/>
          <a:lstStyle/>
          <a:p>
            <a:pPr algn="ctr"/>
            <a:r>
              <a:rPr sz="1216" dirty="0">
                <a:solidFill>
                  <a:srgbClr val="333435"/>
                </a:solidFill>
                <a:latin typeface="Montserrat SemiBold" pitchFamily="2" charset="0"/>
              </a:rPr>
              <a:t>Vérifier et maintenir l'amélioration dans le temps</a:t>
            </a:r>
          </a:p>
        </p:txBody>
      </p:sp>
      <p:grpSp>
        <p:nvGrpSpPr>
          <p:cNvPr id="133" name="Point connector">
            <a:extLst>
              <a:ext uri="{FF2B5EF4-FFF2-40B4-BE49-F238E27FC236}">
                <a16:creationId xmlns:a16="http://schemas.microsoft.com/office/drawing/2014/main" id="{C8C9EF00-A836-4F4B-AB4B-E200FB080840}"/>
              </a:ext>
            </a:extLst>
          </p:cNvPr>
          <p:cNvGrpSpPr/>
          <p:nvPr/>
        </p:nvGrpSpPr>
        <p:grpSpPr>
          <a:xfrm>
            <a:off x="3877377" y="3936582"/>
            <a:ext cx="891111" cy="385132"/>
            <a:chOff x="2427006" y="3452708"/>
            <a:chExt cx="891111" cy="385132"/>
          </a:xfrm>
        </p:grpSpPr>
        <p:sp>
          <p:nvSpPr>
            <p:cNvPr id="134" name="Forme libre 94">
              <a:extLst>
                <a:ext uri="{FF2B5EF4-FFF2-40B4-BE49-F238E27FC236}">
                  <a16:creationId xmlns:a16="http://schemas.microsoft.com/office/drawing/2014/main" id="{B25E677E-7C4E-4592-8315-CD6F6721E2B1}"/>
                </a:ext>
              </a:extLst>
            </p:cNvPr>
            <p:cNvSpPr/>
            <p:nvPr/>
          </p:nvSpPr>
          <p:spPr>
            <a:xfrm>
              <a:off x="2513179" y="3538881"/>
              <a:ext cx="718765" cy="212786"/>
            </a:xfrm>
            <a:custGeom>
              <a:avLst/>
              <a:gdLst/>
              <a:ahLst/>
              <a:cxnLst/>
              <a:rect l="l" t="t" r="r" b="b"/>
              <a:pathLst>
                <a:path w="718765" h="212786" fill="none">
                  <a:moveTo>
                    <a:pt x="0" y="0"/>
                  </a:moveTo>
                  <a:lnTo>
                    <a:pt x="487925" y="0"/>
                  </a:lnTo>
                  <a:lnTo>
                    <a:pt x="718765" y="212786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4B576E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135" name="Groupe 95">
              <a:extLst>
                <a:ext uri="{FF2B5EF4-FFF2-40B4-BE49-F238E27FC236}">
                  <a16:creationId xmlns:a16="http://schemas.microsoft.com/office/drawing/2014/main" id="{0C85C0A4-230D-4A87-B8E1-1EFC3A609C76}"/>
                </a:ext>
              </a:extLst>
            </p:cNvPr>
            <p:cNvGrpSpPr/>
            <p:nvPr/>
          </p:nvGrpSpPr>
          <p:grpSpPr>
            <a:xfrm>
              <a:off x="3145771" y="3665493"/>
              <a:ext cx="172346" cy="172346"/>
              <a:chOff x="3145771" y="3665493"/>
              <a:chExt cx="172346" cy="172346"/>
            </a:xfrm>
          </p:grpSpPr>
          <p:sp>
            <p:nvSpPr>
              <p:cNvPr id="140" name="Forme libre 100">
                <a:extLst>
                  <a:ext uri="{FF2B5EF4-FFF2-40B4-BE49-F238E27FC236}">
                    <a16:creationId xmlns:a16="http://schemas.microsoft.com/office/drawing/2014/main" id="{B7374438-572E-4E5E-83D8-C29E4C6D7EE9}"/>
                  </a:ext>
                </a:extLst>
              </p:cNvPr>
              <p:cNvSpPr/>
              <p:nvPr/>
            </p:nvSpPr>
            <p:spPr>
              <a:xfrm>
                <a:off x="3145771" y="3665493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1" name="Forme libre 101">
                <a:extLst>
                  <a:ext uri="{FF2B5EF4-FFF2-40B4-BE49-F238E27FC236}">
                    <a16:creationId xmlns:a16="http://schemas.microsoft.com/office/drawing/2014/main" id="{9A8638B6-849F-498B-9D0D-3CE7E28DF4D1}"/>
                  </a:ext>
                </a:extLst>
              </p:cNvPr>
              <p:cNvSpPr/>
              <p:nvPr/>
            </p:nvSpPr>
            <p:spPr>
              <a:xfrm>
                <a:off x="3180240" y="3699963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36" name="Groupe 96">
              <a:extLst>
                <a:ext uri="{FF2B5EF4-FFF2-40B4-BE49-F238E27FC236}">
                  <a16:creationId xmlns:a16="http://schemas.microsoft.com/office/drawing/2014/main" id="{BF28DD83-EA35-4908-94E0-8AAF6372B47F}"/>
                </a:ext>
              </a:extLst>
            </p:cNvPr>
            <p:cNvGrpSpPr/>
            <p:nvPr/>
          </p:nvGrpSpPr>
          <p:grpSpPr>
            <a:xfrm>
              <a:off x="2427006" y="3452708"/>
              <a:ext cx="172346" cy="172346"/>
              <a:chOff x="2427006" y="3452708"/>
              <a:chExt cx="172346" cy="172346"/>
            </a:xfrm>
          </p:grpSpPr>
          <p:sp>
            <p:nvSpPr>
              <p:cNvPr id="138" name="Forme libre 98">
                <a:extLst>
                  <a:ext uri="{FF2B5EF4-FFF2-40B4-BE49-F238E27FC236}">
                    <a16:creationId xmlns:a16="http://schemas.microsoft.com/office/drawing/2014/main" id="{4D61893C-CA5A-484B-8F4E-5B79A9765485}"/>
                  </a:ext>
                </a:extLst>
              </p:cNvPr>
              <p:cNvSpPr/>
              <p:nvPr/>
            </p:nvSpPr>
            <p:spPr>
              <a:xfrm>
                <a:off x="2427006" y="3452708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9" name="Forme libre 99">
                <a:extLst>
                  <a:ext uri="{FF2B5EF4-FFF2-40B4-BE49-F238E27FC236}">
                    <a16:creationId xmlns:a16="http://schemas.microsoft.com/office/drawing/2014/main" id="{A54BE07D-FEDC-4C37-B54F-2D1822C8A623}"/>
                  </a:ext>
                </a:extLst>
              </p:cNvPr>
              <p:cNvSpPr/>
              <p:nvPr/>
            </p:nvSpPr>
            <p:spPr>
              <a:xfrm>
                <a:off x="2461475" y="3487177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sp>
          <p:nvSpPr>
            <p:cNvPr id="137" name="Text 241">
              <a:extLst>
                <a:ext uri="{FF2B5EF4-FFF2-40B4-BE49-F238E27FC236}">
                  <a16:creationId xmlns:a16="http://schemas.microsoft.com/office/drawing/2014/main" id="{8B00D97B-2294-45F7-AE2E-CB429238F260}"/>
                </a:ext>
              </a:extLst>
            </p:cNvPr>
            <p:cNvSpPr txBox="1"/>
            <p:nvPr/>
          </p:nvSpPr>
          <p:spPr>
            <a:xfrm>
              <a:off x="2513179" y="3538881"/>
              <a:ext cx="487925" cy="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/>
              <a:endParaRPr dirty="0"/>
            </a:p>
            <a:p>
              <a:pPr algn="l"/>
              <a:endParaRPr dirty="0"/>
            </a:p>
          </p:txBody>
        </p:sp>
      </p:grpSp>
      <p:sp>
        <p:nvSpPr>
          <p:cNvPr id="142" name="Rounded Rectangle">
            <a:extLst>
              <a:ext uri="{FF2B5EF4-FFF2-40B4-BE49-F238E27FC236}">
                <a16:creationId xmlns:a16="http://schemas.microsoft.com/office/drawing/2014/main" id="{CF525538-4EDA-4F7E-AAF0-D507E94C0587}"/>
              </a:ext>
            </a:extLst>
          </p:cNvPr>
          <p:cNvSpPr/>
          <p:nvPr/>
        </p:nvSpPr>
        <p:spPr>
          <a:xfrm>
            <a:off x="3033862" y="5428983"/>
            <a:ext cx="1559024" cy="729600"/>
          </a:xfrm>
          <a:custGeom>
            <a:avLst/>
            <a:gdLst/>
            <a:ahLst/>
            <a:cxnLst/>
            <a:rect l="l" t="t" r="r" b="b"/>
            <a:pathLst>
              <a:path w="1368000" h="729600">
                <a:moveTo>
                  <a:pt x="1368000" y="646000"/>
                </a:moveTo>
                <a:lnTo>
                  <a:pt x="1368000" y="83600"/>
                </a:lnTo>
                <a:cubicBezTo>
                  <a:pt x="1368000" y="37453"/>
                  <a:pt x="1330547" y="0"/>
                  <a:pt x="12844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646000"/>
                </a:lnTo>
                <a:cubicBezTo>
                  <a:pt x="0" y="692147"/>
                  <a:pt x="37453" y="729600"/>
                  <a:pt x="83600" y="729600"/>
                </a:cubicBezTo>
                <a:lnTo>
                  <a:pt x="1284400" y="729600"/>
                </a:lnTo>
                <a:cubicBezTo>
                  <a:pt x="1330547" y="729600"/>
                  <a:pt x="1368000" y="692147"/>
                  <a:pt x="1368000" y="646000"/>
                </a:cubicBezTo>
                <a:close/>
              </a:path>
            </a:pathLst>
          </a:custGeom>
          <a:solidFill>
            <a:srgbClr val="FFFFFF"/>
          </a:solidFill>
          <a:ln w="20267" cap="flat">
            <a:solidFill>
              <a:srgbClr val="4872A5"/>
            </a:solidFill>
            <a:round/>
          </a:ln>
        </p:spPr>
        <p:txBody>
          <a:bodyPr wrap="square" lIns="0" tIns="0" rIns="0" bIns="0" rtlCol="0" anchor="ctr"/>
          <a:lstStyle/>
          <a:p>
            <a:pPr algn="ctr"/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Proposé </a:t>
            </a:r>
            <a:r>
              <a:rPr sz="1216" dirty="0">
                <a:solidFill>
                  <a:srgbClr val="333435"/>
                </a:solidFill>
                <a:latin typeface="Montserrat SemiBold" pitchFamily="2" charset="0"/>
              </a:rPr>
              <a:t>l</a:t>
            </a:r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es</a:t>
            </a:r>
            <a:r>
              <a:rPr sz="1216" dirty="0">
                <a:solidFill>
                  <a:srgbClr val="333435"/>
                </a:solidFill>
                <a:latin typeface="Montserrat SemiBold" pitchFamily="2" charset="0"/>
              </a:rPr>
              <a:t> solution</a:t>
            </a:r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s</a:t>
            </a:r>
            <a:r>
              <a:rPr sz="1216" dirty="0">
                <a:solidFill>
                  <a:srgbClr val="333435"/>
                </a:solidFill>
                <a:latin typeface="Montserrat SemiBold" pitchFamily="2" charset="0"/>
              </a:rPr>
              <a:t> d</a:t>
            </a:r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es</a:t>
            </a:r>
            <a:r>
              <a:rPr sz="1216" dirty="0">
                <a:solidFill>
                  <a:srgbClr val="333435"/>
                </a:solidFill>
                <a:latin typeface="Montserrat SemiBold" pitchFamily="2" charset="0"/>
              </a:rPr>
              <a:t> </a:t>
            </a:r>
            <a:r>
              <a:rPr lang="fr-FR" sz="1216" dirty="0">
                <a:solidFill>
                  <a:srgbClr val="333435"/>
                </a:solidFill>
                <a:latin typeface="Montserrat SemiBold" pitchFamily="2" charset="0"/>
              </a:rPr>
              <a:t>problème</a:t>
            </a:r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s</a:t>
            </a:r>
            <a:endParaRPr sz="1216" dirty="0">
              <a:solidFill>
                <a:srgbClr val="333435"/>
              </a:solidFill>
              <a:latin typeface="Montserrat SemiBold" pitchFamily="2" charset="0"/>
            </a:endParaRPr>
          </a:p>
        </p:txBody>
      </p:sp>
      <p:grpSp>
        <p:nvGrpSpPr>
          <p:cNvPr id="143" name="Point connector">
            <a:extLst>
              <a:ext uri="{FF2B5EF4-FFF2-40B4-BE49-F238E27FC236}">
                <a16:creationId xmlns:a16="http://schemas.microsoft.com/office/drawing/2014/main" id="{EAC56B7C-A4AB-4D6D-A633-C7ACA963B8A2}"/>
              </a:ext>
            </a:extLst>
          </p:cNvPr>
          <p:cNvGrpSpPr/>
          <p:nvPr/>
        </p:nvGrpSpPr>
        <p:grpSpPr>
          <a:xfrm>
            <a:off x="4479542" y="5430286"/>
            <a:ext cx="1294621" cy="449670"/>
            <a:chOff x="3029171" y="4946412"/>
            <a:chExt cx="1294621" cy="449670"/>
          </a:xfrm>
        </p:grpSpPr>
        <p:sp>
          <p:nvSpPr>
            <p:cNvPr id="144" name="Forme libre 86">
              <a:extLst>
                <a:ext uri="{FF2B5EF4-FFF2-40B4-BE49-F238E27FC236}">
                  <a16:creationId xmlns:a16="http://schemas.microsoft.com/office/drawing/2014/main" id="{9EAB3238-A6C9-4167-B811-45759D42DAA4}"/>
                </a:ext>
              </a:extLst>
            </p:cNvPr>
            <p:cNvSpPr/>
            <p:nvPr/>
          </p:nvSpPr>
          <p:spPr>
            <a:xfrm>
              <a:off x="3115344" y="5032585"/>
              <a:ext cx="1122275" cy="277324"/>
            </a:xfrm>
            <a:custGeom>
              <a:avLst/>
              <a:gdLst/>
              <a:ahLst/>
              <a:cxnLst/>
              <a:rect l="l" t="t" r="r" b="b"/>
              <a:pathLst>
                <a:path w="1122275" h="277324" fill="none">
                  <a:moveTo>
                    <a:pt x="0" y="277324"/>
                  </a:moveTo>
                  <a:lnTo>
                    <a:pt x="585200" y="277324"/>
                  </a:lnTo>
                  <a:lnTo>
                    <a:pt x="1122275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4B576E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145" name="Groupe 87">
              <a:extLst>
                <a:ext uri="{FF2B5EF4-FFF2-40B4-BE49-F238E27FC236}">
                  <a16:creationId xmlns:a16="http://schemas.microsoft.com/office/drawing/2014/main" id="{747AD776-9101-4F9D-AC87-211FA4E068B1}"/>
                </a:ext>
              </a:extLst>
            </p:cNvPr>
            <p:cNvGrpSpPr/>
            <p:nvPr/>
          </p:nvGrpSpPr>
          <p:grpSpPr>
            <a:xfrm>
              <a:off x="4151446" y="4946412"/>
              <a:ext cx="172346" cy="172346"/>
              <a:chOff x="4151446" y="4946412"/>
              <a:chExt cx="172346" cy="172346"/>
            </a:xfrm>
          </p:grpSpPr>
          <p:sp>
            <p:nvSpPr>
              <p:cNvPr id="150" name="Forme libre 92">
                <a:extLst>
                  <a:ext uri="{FF2B5EF4-FFF2-40B4-BE49-F238E27FC236}">
                    <a16:creationId xmlns:a16="http://schemas.microsoft.com/office/drawing/2014/main" id="{50586465-9617-4844-B940-12F2935CE583}"/>
                  </a:ext>
                </a:extLst>
              </p:cNvPr>
              <p:cNvSpPr/>
              <p:nvPr/>
            </p:nvSpPr>
            <p:spPr>
              <a:xfrm>
                <a:off x="4151446" y="4946412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1" name="Forme libre 93">
                <a:extLst>
                  <a:ext uri="{FF2B5EF4-FFF2-40B4-BE49-F238E27FC236}">
                    <a16:creationId xmlns:a16="http://schemas.microsoft.com/office/drawing/2014/main" id="{C389671E-F9C9-4E06-9EA0-7D31AD92FB38}"/>
                  </a:ext>
                </a:extLst>
              </p:cNvPr>
              <p:cNvSpPr/>
              <p:nvPr/>
            </p:nvSpPr>
            <p:spPr>
              <a:xfrm>
                <a:off x="4185915" y="4980881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46" name="Groupe 88">
              <a:extLst>
                <a:ext uri="{FF2B5EF4-FFF2-40B4-BE49-F238E27FC236}">
                  <a16:creationId xmlns:a16="http://schemas.microsoft.com/office/drawing/2014/main" id="{515297E6-C9F7-4936-94CB-152147E6CCDA}"/>
                </a:ext>
              </a:extLst>
            </p:cNvPr>
            <p:cNvGrpSpPr/>
            <p:nvPr/>
          </p:nvGrpSpPr>
          <p:grpSpPr>
            <a:xfrm>
              <a:off x="3029171" y="5223736"/>
              <a:ext cx="172346" cy="172346"/>
              <a:chOff x="3029171" y="5223736"/>
              <a:chExt cx="172346" cy="172346"/>
            </a:xfrm>
          </p:grpSpPr>
          <p:sp>
            <p:nvSpPr>
              <p:cNvPr id="148" name="Forme libre 90">
                <a:extLst>
                  <a:ext uri="{FF2B5EF4-FFF2-40B4-BE49-F238E27FC236}">
                    <a16:creationId xmlns:a16="http://schemas.microsoft.com/office/drawing/2014/main" id="{44E0EFAF-E2E4-4623-B737-768BDAFFAFE7}"/>
                  </a:ext>
                </a:extLst>
              </p:cNvPr>
              <p:cNvSpPr/>
              <p:nvPr/>
            </p:nvSpPr>
            <p:spPr>
              <a:xfrm>
                <a:off x="3029171" y="5223736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9" name="Forme libre 91">
                <a:extLst>
                  <a:ext uri="{FF2B5EF4-FFF2-40B4-BE49-F238E27FC236}">
                    <a16:creationId xmlns:a16="http://schemas.microsoft.com/office/drawing/2014/main" id="{9C0451AE-FCA0-4DAB-8C26-28E835338404}"/>
                  </a:ext>
                </a:extLst>
              </p:cNvPr>
              <p:cNvSpPr/>
              <p:nvPr/>
            </p:nvSpPr>
            <p:spPr>
              <a:xfrm>
                <a:off x="3063640" y="5258205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sp>
          <p:nvSpPr>
            <p:cNvPr id="147" name="Text 242">
              <a:extLst>
                <a:ext uri="{FF2B5EF4-FFF2-40B4-BE49-F238E27FC236}">
                  <a16:creationId xmlns:a16="http://schemas.microsoft.com/office/drawing/2014/main" id="{13BFBB32-C63C-4565-81F5-16917DE0DD2F}"/>
                </a:ext>
              </a:extLst>
            </p:cNvPr>
            <p:cNvSpPr txBox="1"/>
            <p:nvPr/>
          </p:nvSpPr>
          <p:spPr>
            <a:xfrm>
              <a:off x="3115344" y="5309909"/>
              <a:ext cx="585200" cy="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/>
              <a:endParaRPr dirty="0"/>
            </a:p>
            <a:p>
              <a:pPr algn="l"/>
              <a:endParaRPr dirty="0"/>
            </a:p>
          </p:txBody>
        </p:sp>
      </p:grpSp>
      <p:sp>
        <p:nvSpPr>
          <p:cNvPr id="152" name="Rounded Rectangle">
            <a:extLst>
              <a:ext uri="{FF2B5EF4-FFF2-40B4-BE49-F238E27FC236}">
                <a16:creationId xmlns:a16="http://schemas.microsoft.com/office/drawing/2014/main" id="{390215CF-B18E-4A2E-ADF9-68D105012EAE}"/>
              </a:ext>
            </a:extLst>
          </p:cNvPr>
          <p:cNvSpPr/>
          <p:nvPr/>
        </p:nvSpPr>
        <p:spPr>
          <a:xfrm>
            <a:off x="7976350" y="4972983"/>
            <a:ext cx="1368000" cy="729600"/>
          </a:xfrm>
          <a:custGeom>
            <a:avLst/>
            <a:gdLst/>
            <a:ahLst/>
            <a:cxnLst/>
            <a:rect l="l" t="t" r="r" b="b"/>
            <a:pathLst>
              <a:path w="1368000" h="729600">
                <a:moveTo>
                  <a:pt x="1368000" y="646000"/>
                </a:moveTo>
                <a:lnTo>
                  <a:pt x="1368000" y="83600"/>
                </a:lnTo>
                <a:cubicBezTo>
                  <a:pt x="1368000" y="37453"/>
                  <a:pt x="1330547" y="0"/>
                  <a:pt x="12844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646000"/>
                </a:lnTo>
                <a:cubicBezTo>
                  <a:pt x="0" y="692147"/>
                  <a:pt x="37453" y="729600"/>
                  <a:pt x="83600" y="729600"/>
                </a:cubicBezTo>
                <a:lnTo>
                  <a:pt x="1284400" y="729600"/>
                </a:lnTo>
                <a:cubicBezTo>
                  <a:pt x="1330547" y="729600"/>
                  <a:pt x="1368000" y="692147"/>
                  <a:pt x="1368000" y="646000"/>
                </a:cubicBezTo>
                <a:close/>
              </a:path>
            </a:pathLst>
          </a:custGeom>
          <a:solidFill>
            <a:srgbClr val="FFFFFF"/>
          </a:solidFill>
          <a:ln w="20267" cap="flat">
            <a:solidFill>
              <a:srgbClr val="59ABCE"/>
            </a:solidFill>
            <a:round/>
          </a:ln>
        </p:spPr>
        <p:txBody>
          <a:bodyPr wrap="square" lIns="0" tIns="0" rIns="0" bIns="0" rtlCol="0" anchor="ctr"/>
          <a:lstStyle/>
          <a:p>
            <a:pPr algn="ctr"/>
            <a:r>
              <a:rPr sz="1216" dirty="0">
                <a:solidFill>
                  <a:srgbClr val="333435"/>
                </a:solidFill>
                <a:latin typeface="Montserrat SemiBold" pitchFamily="2" charset="0"/>
              </a:rPr>
              <a:t>Déterminer les causes </a:t>
            </a:r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des</a:t>
            </a:r>
            <a:r>
              <a:rPr sz="1216" dirty="0">
                <a:solidFill>
                  <a:srgbClr val="333435"/>
                </a:solidFill>
                <a:latin typeface="Montserrat SemiBold" pitchFamily="2" charset="0"/>
              </a:rPr>
              <a:t> </a:t>
            </a:r>
            <a:r>
              <a:rPr lang="fr-FR" sz="1216" dirty="0">
                <a:solidFill>
                  <a:srgbClr val="333435"/>
                </a:solidFill>
                <a:latin typeface="Montserrat SemiBold" pitchFamily="2" charset="0"/>
              </a:rPr>
              <a:t>problème</a:t>
            </a:r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s</a:t>
            </a:r>
            <a:endParaRPr sz="1216" dirty="0">
              <a:solidFill>
                <a:srgbClr val="333435"/>
              </a:solidFill>
              <a:latin typeface="Montserrat SemiBold" pitchFamily="2" charset="0"/>
            </a:endParaRPr>
          </a:p>
        </p:txBody>
      </p:sp>
      <p:grpSp>
        <p:nvGrpSpPr>
          <p:cNvPr id="153" name="Point connector">
            <a:extLst>
              <a:ext uri="{FF2B5EF4-FFF2-40B4-BE49-F238E27FC236}">
                <a16:creationId xmlns:a16="http://schemas.microsoft.com/office/drawing/2014/main" id="{13E30993-5412-462D-8853-9423C380A105}"/>
              </a:ext>
            </a:extLst>
          </p:cNvPr>
          <p:cNvGrpSpPr/>
          <p:nvPr/>
        </p:nvGrpSpPr>
        <p:grpSpPr>
          <a:xfrm>
            <a:off x="7206175" y="4826010"/>
            <a:ext cx="856348" cy="526522"/>
            <a:chOff x="5755804" y="4342136"/>
            <a:chExt cx="856348" cy="526522"/>
          </a:xfrm>
        </p:grpSpPr>
        <p:sp>
          <p:nvSpPr>
            <p:cNvPr id="154" name="Forme libre 78">
              <a:extLst>
                <a:ext uri="{FF2B5EF4-FFF2-40B4-BE49-F238E27FC236}">
                  <a16:creationId xmlns:a16="http://schemas.microsoft.com/office/drawing/2014/main" id="{C6EF65F4-29E4-40BA-A680-83C2F43A4D07}"/>
                </a:ext>
              </a:extLst>
            </p:cNvPr>
            <p:cNvSpPr/>
            <p:nvPr/>
          </p:nvSpPr>
          <p:spPr>
            <a:xfrm>
              <a:off x="5841977" y="4428309"/>
              <a:ext cx="684002" cy="354175"/>
            </a:xfrm>
            <a:custGeom>
              <a:avLst/>
              <a:gdLst/>
              <a:ahLst/>
              <a:cxnLst/>
              <a:rect l="l" t="t" r="r" b="b"/>
              <a:pathLst>
                <a:path w="684002" h="354175" fill="none">
                  <a:moveTo>
                    <a:pt x="0" y="0"/>
                  </a:moveTo>
                  <a:lnTo>
                    <a:pt x="410400" y="0"/>
                  </a:lnTo>
                  <a:lnTo>
                    <a:pt x="684002" y="354175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4B576E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155" name="Groupe 79">
              <a:extLst>
                <a:ext uri="{FF2B5EF4-FFF2-40B4-BE49-F238E27FC236}">
                  <a16:creationId xmlns:a16="http://schemas.microsoft.com/office/drawing/2014/main" id="{C8EFC0D8-1971-4518-A8C2-7911DCE5D780}"/>
                </a:ext>
              </a:extLst>
            </p:cNvPr>
            <p:cNvGrpSpPr/>
            <p:nvPr/>
          </p:nvGrpSpPr>
          <p:grpSpPr>
            <a:xfrm>
              <a:off x="6439806" y="4696311"/>
              <a:ext cx="172346" cy="172346"/>
              <a:chOff x="6439806" y="4696311"/>
              <a:chExt cx="172346" cy="172346"/>
            </a:xfrm>
          </p:grpSpPr>
          <p:sp>
            <p:nvSpPr>
              <p:cNvPr id="160" name="Forme libre 84">
                <a:extLst>
                  <a:ext uri="{FF2B5EF4-FFF2-40B4-BE49-F238E27FC236}">
                    <a16:creationId xmlns:a16="http://schemas.microsoft.com/office/drawing/2014/main" id="{9471AA03-6D25-45F5-A7CF-46EC865AE6A5}"/>
                  </a:ext>
                </a:extLst>
              </p:cNvPr>
              <p:cNvSpPr/>
              <p:nvPr/>
            </p:nvSpPr>
            <p:spPr>
              <a:xfrm>
                <a:off x="6439806" y="4696311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61" name="Forme libre 85">
                <a:extLst>
                  <a:ext uri="{FF2B5EF4-FFF2-40B4-BE49-F238E27FC236}">
                    <a16:creationId xmlns:a16="http://schemas.microsoft.com/office/drawing/2014/main" id="{5A48A3BD-1D77-44DC-B8A7-ADAD4A81B700}"/>
                  </a:ext>
                </a:extLst>
              </p:cNvPr>
              <p:cNvSpPr/>
              <p:nvPr/>
            </p:nvSpPr>
            <p:spPr>
              <a:xfrm>
                <a:off x="6474275" y="4730780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56" name="Groupe 80">
              <a:extLst>
                <a:ext uri="{FF2B5EF4-FFF2-40B4-BE49-F238E27FC236}">
                  <a16:creationId xmlns:a16="http://schemas.microsoft.com/office/drawing/2014/main" id="{FA10AB90-BA40-416F-9739-26176D0FC4BD}"/>
                </a:ext>
              </a:extLst>
            </p:cNvPr>
            <p:cNvGrpSpPr/>
            <p:nvPr/>
          </p:nvGrpSpPr>
          <p:grpSpPr>
            <a:xfrm>
              <a:off x="5755804" y="4342136"/>
              <a:ext cx="172346" cy="172346"/>
              <a:chOff x="5755804" y="4342136"/>
              <a:chExt cx="172346" cy="172346"/>
            </a:xfrm>
          </p:grpSpPr>
          <p:sp>
            <p:nvSpPr>
              <p:cNvPr id="158" name="Forme libre 82">
                <a:extLst>
                  <a:ext uri="{FF2B5EF4-FFF2-40B4-BE49-F238E27FC236}">
                    <a16:creationId xmlns:a16="http://schemas.microsoft.com/office/drawing/2014/main" id="{36A8301C-F668-4700-9F52-CB7FD2DD7807}"/>
                  </a:ext>
                </a:extLst>
              </p:cNvPr>
              <p:cNvSpPr/>
              <p:nvPr/>
            </p:nvSpPr>
            <p:spPr>
              <a:xfrm>
                <a:off x="5755804" y="4342136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9" name="Forme libre 83">
                <a:extLst>
                  <a:ext uri="{FF2B5EF4-FFF2-40B4-BE49-F238E27FC236}">
                    <a16:creationId xmlns:a16="http://schemas.microsoft.com/office/drawing/2014/main" id="{F71785CA-5C5A-4A09-A169-276E2EA25FAA}"/>
                  </a:ext>
                </a:extLst>
              </p:cNvPr>
              <p:cNvSpPr/>
              <p:nvPr/>
            </p:nvSpPr>
            <p:spPr>
              <a:xfrm>
                <a:off x="5790274" y="4376605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sp>
          <p:nvSpPr>
            <p:cNvPr id="157" name="Text 243">
              <a:extLst>
                <a:ext uri="{FF2B5EF4-FFF2-40B4-BE49-F238E27FC236}">
                  <a16:creationId xmlns:a16="http://schemas.microsoft.com/office/drawing/2014/main" id="{28B616B0-E8AD-4E79-8A74-3073192F9964}"/>
                </a:ext>
              </a:extLst>
            </p:cNvPr>
            <p:cNvSpPr txBox="1"/>
            <p:nvPr/>
          </p:nvSpPr>
          <p:spPr>
            <a:xfrm>
              <a:off x="5841977" y="4428309"/>
              <a:ext cx="410400" cy="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/>
              <a:endParaRPr dirty="0"/>
            </a:p>
            <a:p>
              <a:pPr algn="l"/>
              <a:endParaRPr dirty="0"/>
            </a:p>
          </p:txBody>
        </p:sp>
      </p:grpSp>
      <p:sp>
        <p:nvSpPr>
          <p:cNvPr id="162" name="Rounded Rectangle">
            <a:extLst>
              <a:ext uri="{FF2B5EF4-FFF2-40B4-BE49-F238E27FC236}">
                <a16:creationId xmlns:a16="http://schemas.microsoft.com/office/drawing/2014/main" id="{2C385BDE-9D08-4255-A243-5B0FB9E1F87C}"/>
              </a:ext>
            </a:extLst>
          </p:cNvPr>
          <p:cNvSpPr/>
          <p:nvPr/>
        </p:nvSpPr>
        <p:spPr>
          <a:xfrm>
            <a:off x="8014987" y="2843079"/>
            <a:ext cx="1619908" cy="729600"/>
          </a:xfrm>
          <a:custGeom>
            <a:avLst/>
            <a:gdLst/>
            <a:ahLst/>
            <a:cxnLst/>
            <a:rect l="l" t="t" r="r" b="b"/>
            <a:pathLst>
              <a:path w="1368000" h="729600">
                <a:moveTo>
                  <a:pt x="1368000" y="646000"/>
                </a:moveTo>
                <a:lnTo>
                  <a:pt x="1368000" y="83600"/>
                </a:lnTo>
                <a:cubicBezTo>
                  <a:pt x="1368000" y="37453"/>
                  <a:pt x="1330547" y="0"/>
                  <a:pt x="1284400" y="0"/>
                </a:cubicBezTo>
                <a:lnTo>
                  <a:pt x="83600" y="0"/>
                </a:lnTo>
                <a:cubicBezTo>
                  <a:pt x="37453" y="0"/>
                  <a:pt x="0" y="37453"/>
                  <a:pt x="0" y="83600"/>
                </a:cubicBezTo>
                <a:lnTo>
                  <a:pt x="0" y="646000"/>
                </a:lnTo>
                <a:cubicBezTo>
                  <a:pt x="0" y="692147"/>
                  <a:pt x="37453" y="729600"/>
                  <a:pt x="83600" y="729600"/>
                </a:cubicBezTo>
                <a:lnTo>
                  <a:pt x="1284400" y="729600"/>
                </a:lnTo>
                <a:cubicBezTo>
                  <a:pt x="1330547" y="729600"/>
                  <a:pt x="1368000" y="692147"/>
                  <a:pt x="1368000" y="646000"/>
                </a:cubicBezTo>
                <a:close/>
              </a:path>
            </a:pathLst>
          </a:custGeom>
          <a:solidFill>
            <a:srgbClr val="FFFFFF"/>
          </a:solidFill>
          <a:ln w="20267" cap="flat">
            <a:solidFill>
              <a:srgbClr val="289A70"/>
            </a:solidFill>
            <a:round/>
          </a:ln>
        </p:spPr>
        <p:txBody>
          <a:bodyPr wrap="square" lIns="0" tIns="0" rIns="0" bIns="0" rtlCol="0" anchor="ctr"/>
          <a:lstStyle/>
          <a:p>
            <a:pPr algn="ctr"/>
            <a:r>
              <a:rPr lang="fr-CA" sz="1216" dirty="0">
                <a:solidFill>
                  <a:srgbClr val="333435"/>
                </a:solidFill>
                <a:latin typeface="Montserrat SemiBold" pitchFamily="2" charset="0"/>
              </a:rPr>
              <a:t>Collecter et préparer les données </a:t>
            </a:r>
            <a:endParaRPr sz="1216" dirty="0">
              <a:solidFill>
                <a:srgbClr val="333435"/>
              </a:solidFill>
              <a:latin typeface="Montserrat SemiBold" pitchFamily="2" charset="0"/>
            </a:endParaRPr>
          </a:p>
        </p:txBody>
      </p:sp>
      <p:grpSp>
        <p:nvGrpSpPr>
          <p:cNvPr id="163" name="Point connector">
            <a:extLst>
              <a:ext uri="{FF2B5EF4-FFF2-40B4-BE49-F238E27FC236}">
                <a16:creationId xmlns:a16="http://schemas.microsoft.com/office/drawing/2014/main" id="{BE4E4278-8887-4612-8000-658389753D32}"/>
              </a:ext>
            </a:extLst>
          </p:cNvPr>
          <p:cNvGrpSpPr/>
          <p:nvPr/>
        </p:nvGrpSpPr>
        <p:grpSpPr>
          <a:xfrm>
            <a:off x="7206175" y="2931706"/>
            <a:ext cx="856348" cy="376278"/>
            <a:chOff x="5755804" y="2447832"/>
            <a:chExt cx="856348" cy="376278"/>
          </a:xfrm>
        </p:grpSpPr>
        <p:sp>
          <p:nvSpPr>
            <p:cNvPr id="164" name="Forme libre 52">
              <a:extLst>
                <a:ext uri="{FF2B5EF4-FFF2-40B4-BE49-F238E27FC236}">
                  <a16:creationId xmlns:a16="http://schemas.microsoft.com/office/drawing/2014/main" id="{92D411D1-D290-420E-B6CD-D7B3EF8F97C7}"/>
                </a:ext>
              </a:extLst>
            </p:cNvPr>
            <p:cNvSpPr/>
            <p:nvPr/>
          </p:nvSpPr>
          <p:spPr>
            <a:xfrm>
              <a:off x="5841977" y="2534005"/>
              <a:ext cx="684002" cy="203931"/>
            </a:xfrm>
            <a:custGeom>
              <a:avLst/>
              <a:gdLst/>
              <a:ahLst/>
              <a:cxnLst/>
              <a:rect l="l" t="t" r="r" b="b"/>
              <a:pathLst>
                <a:path w="684002" h="203931" fill="none">
                  <a:moveTo>
                    <a:pt x="0" y="0"/>
                  </a:moveTo>
                  <a:lnTo>
                    <a:pt x="410400" y="0"/>
                  </a:lnTo>
                  <a:lnTo>
                    <a:pt x="684002" y="20393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4B576E"/>
              </a:solidFill>
              <a:miter/>
            </a:ln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165" name="Groupe 54">
              <a:extLst>
                <a:ext uri="{FF2B5EF4-FFF2-40B4-BE49-F238E27FC236}">
                  <a16:creationId xmlns:a16="http://schemas.microsoft.com/office/drawing/2014/main" id="{92802043-2603-4E3B-886B-52B317244B72}"/>
                </a:ext>
              </a:extLst>
            </p:cNvPr>
            <p:cNvGrpSpPr/>
            <p:nvPr/>
          </p:nvGrpSpPr>
          <p:grpSpPr>
            <a:xfrm>
              <a:off x="6439806" y="2651763"/>
              <a:ext cx="172346" cy="172346"/>
              <a:chOff x="6439806" y="2651763"/>
              <a:chExt cx="172346" cy="172346"/>
            </a:xfrm>
          </p:grpSpPr>
          <p:sp>
            <p:nvSpPr>
              <p:cNvPr id="170" name="Forme libre 75">
                <a:extLst>
                  <a:ext uri="{FF2B5EF4-FFF2-40B4-BE49-F238E27FC236}">
                    <a16:creationId xmlns:a16="http://schemas.microsoft.com/office/drawing/2014/main" id="{3132EF8E-CB30-410C-92A2-7BCC4E51FDBE}"/>
                  </a:ext>
                </a:extLst>
              </p:cNvPr>
              <p:cNvSpPr/>
              <p:nvPr/>
            </p:nvSpPr>
            <p:spPr>
              <a:xfrm>
                <a:off x="6439806" y="2651763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71" name="Forme libre 77">
                <a:extLst>
                  <a:ext uri="{FF2B5EF4-FFF2-40B4-BE49-F238E27FC236}">
                    <a16:creationId xmlns:a16="http://schemas.microsoft.com/office/drawing/2014/main" id="{C5592253-B11F-43B4-9480-C5EE06211D3E}"/>
                  </a:ext>
                </a:extLst>
              </p:cNvPr>
              <p:cNvSpPr/>
              <p:nvPr/>
            </p:nvSpPr>
            <p:spPr>
              <a:xfrm>
                <a:off x="6474275" y="2686233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66" name="Groupe 58">
              <a:extLst>
                <a:ext uri="{FF2B5EF4-FFF2-40B4-BE49-F238E27FC236}">
                  <a16:creationId xmlns:a16="http://schemas.microsoft.com/office/drawing/2014/main" id="{D24A89CB-566E-4862-AB8A-BF5A3E135DB2}"/>
                </a:ext>
              </a:extLst>
            </p:cNvPr>
            <p:cNvGrpSpPr/>
            <p:nvPr/>
          </p:nvGrpSpPr>
          <p:grpSpPr>
            <a:xfrm>
              <a:off x="5755804" y="2447832"/>
              <a:ext cx="172346" cy="172346"/>
              <a:chOff x="5755804" y="2447832"/>
              <a:chExt cx="172346" cy="172346"/>
            </a:xfrm>
          </p:grpSpPr>
          <p:sp>
            <p:nvSpPr>
              <p:cNvPr id="168" name="Forme libre 61">
                <a:extLst>
                  <a:ext uri="{FF2B5EF4-FFF2-40B4-BE49-F238E27FC236}">
                    <a16:creationId xmlns:a16="http://schemas.microsoft.com/office/drawing/2014/main" id="{9FEBAE5B-9219-4C4A-95B0-D05F2F37486B}"/>
                  </a:ext>
                </a:extLst>
              </p:cNvPr>
              <p:cNvSpPr/>
              <p:nvPr/>
            </p:nvSpPr>
            <p:spPr>
              <a:xfrm>
                <a:off x="5755804" y="2447832"/>
                <a:ext cx="172346" cy="172346"/>
              </a:xfrm>
              <a:custGeom>
                <a:avLst/>
                <a:gdLst/>
                <a:ahLst/>
                <a:cxnLst/>
                <a:rect l="l" t="t" r="r" b="b"/>
                <a:pathLst>
                  <a:path w="172346" h="172346" stroke="0">
                    <a:moveTo>
                      <a:pt x="0" y="86173"/>
                    </a:moveTo>
                    <a:cubicBezTo>
                      <a:pt x="0" y="38581"/>
                      <a:pt x="38581" y="0"/>
                      <a:pt x="86173" y="0"/>
                    </a:cubicBezTo>
                    <a:cubicBezTo>
                      <a:pt x="133765" y="0"/>
                      <a:pt x="172346" y="38581"/>
                      <a:pt x="172346" y="86173"/>
                    </a:cubicBezTo>
                    <a:cubicBezTo>
                      <a:pt x="172346" y="133765"/>
                      <a:pt x="133765" y="172346"/>
                      <a:pt x="86173" y="172346"/>
                    </a:cubicBezTo>
                    <a:cubicBezTo>
                      <a:pt x="38581" y="172346"/>
                      <a:pt x="0" y="133765"/>
                      <a:pt x="0" y="86173"/>
                    </a:cubicBezTo>
                    <a:close/>
                  </a:path>
                </a:pathLst>
              </a:custGeom>
              <a:solidFill>
                <a:srgbClr val="99DFF9">
                  <a:alpha val="80000"/>
                </a:srgbClr>
              </a:soli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69" name="Forme libre 62">
                <a:extLst>
                  <a:ext uri="{FF2B5EF4-FFF2-40B4-BE49-F238E27FC236}">
                    <a16:creationId xmlns:a16="http://schemas.microsoft.com/office/drawing/2014/main" id="{315D94B5-DBEF-4DF6-AE4A-1DA4270C76F0}"/>
                  </a:ext>
                </a:extLst>
              </p:cNvPr>
              <p:cNvSpPr/>
              <p:nvPr/>
            </p:nvSpPr>
            <p:spPr>
              <a:xfrm>
                <a:off x="5790274" y="2482301"/>
                <a:ext cx="103408" cy="103408"/>
              </a:xfrm>
              <a:custGeom>
                <a:avLst/>
                <a:gdLst/>
                <a:ahLst/>
                <a:cxnLst/>
                <a:rect l="l" t="t" r="r" b="b"/>
                <a:pathLst>
                  <a:path w="103408" h="103408" stroke="0">
                    <a:moveTo>
                      <a:pt x="0" y="51704"/>
                    </a:moveTo>
                    <a:cubicBezTo>
                      <a:pt x="0" y="23149"/>
                      <a:pt x="23149" y="0"/>
                      <a:pt x="51704" y="0"/>
                    </a:cubicBezTo>
                    <a:cubicBezTo>
                      <a:pt x="80259" y="0"/>
                      <a:pt x="103408" y="23149"/>
                      <a:pt x="103408" y="51704"/>
                    </a:cubicBezTo>
                    <a:cubicBezTo>
                      <a:pt x="103408" y="80259"/>
                      <a:pt x="80259" y="103408"/>
                      <a:pt x="51704" y="103408"/>
                    </a:cubicBezTo>
                    <a:cubicBezTo>
                      <a:pt x="23149" y="103408"/>
                      <a:pt x="0" y="80259"/>
                      <a:pt x="0" y="517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E7FA">
                      <a:alpha val="80000"/>
                    </a:srgbClr>
                  </a:gs>
                  <a:gs pos="69000">
                    <a:srgbClr val="00AEEE">
                      <a:alpha val="80000"/>
                    </a:srgbClr>
                  </a:gs>
                  <a:gs pos="100000">
                    <a:srgbClr val="00AEEE">
                      <a:alpha val="8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7600" cap="flat">
                <a:solidFill>
                  <a:srgbClr val="4B576E"/>
                </a:solidFill>
                <a:miter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sp>
          <p:nvSpPr>
            <p:cNvPr id="167" name="Text 244">
              <a:extLst>
                <a:ext uri="{FF2B5EF4-FFF2-40B4-BE49-F238E27FC236}">
                  <a16:creationId xmlns:a16="http://schemas.microsoft.com/office/drawing/2014/main" id="{CCF7D5B8-16A4-4967-AD94-0B31791186C2}"/>
                </a:ext>
              </a:extLst>
            </p:cNvPr>
            <p:cNvSpPr txBox="1"/>
            <p:nvPr/>
          </p:nvSpPr>
          <p:spPr>
            <a:xfrm>
              <a:off x="5841977" y="2534005"/>
              <a:ext cx="410400" cy="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/>
              <a:endParaRPr dirty="0"/>
            </a:p>
            <a:p>
              <a:pPr algn="l"/>
              <a:endParaRPr dirty="0"/>
            </a:p>
          </p:txBody>
        </p:sp>
      </p:grp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19FECD85-8731-4E24-BD4C-4935FE11A0FC}"/>
              </a:ext>
            </a:extLst>
          </p:cNvPr>
          <p:cNvSpPr/>
          <p:nvPr/>
        </p:nvSpPr>
        <p:spPr>
          <a:xfrm>
            <a:off x="-8205249" y="1579480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74" name="Google Shape;146;p26">
            <a:extLst>
              <a:ext uri="{FF2B5EF4-FFF2-40B4-BE49-F238E27FC236}">
                <a16:creationId xmlns:a16="http://schemas.microsoft.com/office/drawing/2014/main" id="{E20579F8-BADA-49A2-A043-040A01828046}"/>
              </a:ext>
            </a:extLst>
          </p:cNvPr>
          <p:cNvSpPr txBox="1">
            <a:spLocks/>
          </p:cNvSpPr>
          <p:nvPr/>
        </p:nvSpPr>
        <p:spPr>
          <a:xfrm>
            <a:off x="-7300209" y="1779693"/>
            <a:ext cx="511580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outils informatique actuel</a:t>
            </a:r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B836F85F-C3BF-4209-BC74-FA7FDA4ABC89}"/>
              </a:ext>
            </a:extLst>
          </p:cNvPr>
          <p:cNvSpPr/>
          <p:nvPr/>
        </p:nvSpPr>
        <p:spPr>
          <a:xfrm>
            <a:off x="-13539249" y="2656440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77" name="Google Shape;146;p26">
            <a:extLst>
              <a:ext uri="{FF2B5EF4-FFF2-40B4-BE49-F238E27FC236}">
                <a16:creationId xmlns:a16="http://schemas.microsoft.com/office/drawing/2014/main" id="{011197EF-BE39-4DCA-B5AF-9ADB982046C8}"/>
              </a:ext>
            </a:extLst>
          </p:cNvPr>
          <p:cNvSpPr txBox="1">
            <a:spLocks/>
          </p:cNvSpPr>
          <p:nvPr/>
        </p:nvSpPr>
        <p:spPr>
          <a:xfrm>
            <a:off x="-12634209" y="2856653"/>
            <a:ext cx="698524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 processus de planification actuels</a:t>
            </a: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280975F2-A7BC-44CD-A924-98D3FCEBF40A}"/>
              </a:ext>
            </a:extLst>
          </p:cNvPr>
          <p:cNvSpPr/>
          <p:nvPr/>
        </p:nvSpPr>
        <p:spPr>
          <a:xfrm>
            <a:off x="-19559049" y="3733400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83" name="Google Shape;146;p26">
            <a:extLst>
              <a:ext uri="{FF2B5EF4-FFF2-40B4-BE49-F238E27FC236}">
                <a16:creationId xmlns:a16="http://schemas.microsoft.com/office/drawing/2014/main" id="{AF018E86-DBC5-4F8C-966B-D8222431EA85}"/>
              </a:ext>
            </a:extLst>
          </p:cNvPr>
          <p:cNvSpPr txBox="1">
            <a:spLocks/>
          </p:cNvSpPr>
          <p:nvPr/>
        </p:nvSpPr>
        <p:spPr>
          <a:xfrm>
            <a:off x="-18346865" y="3949247"/>
            <a:ext cx="3336127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documents</a:t>
            </a:r>
          </a:p>
        </p:txBody>
      </p:sp>
      <p:sp>
        <p:nvSpPr>
          <p:cNvPr id="172" name="Google Shape;167;p27">
            <a:extLst>
              <a:ext uri="{FF2B5EF4-FFF2-40B4-BE49-F238E27FC236}">
                <a16:creationId xmlns:a16="http://schemas.microsoft.com/office/drawing/2014/main" id="{551EC355-367B-4720-85DE-0CD3EE0C093B}"/>
              </a:ext>
            </a:extLst>
          </p:cNvPr>
          <p:cNvSpPr/>
          <p:nvPr/>
        </p:nvSpPr>
        <p:spPr>
          <a:xfrm>
            <a:off x="12037626" y="318185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75" name="Google Shape;167;p27">
            <a:extLst>
              <a:ext uri="{FF2B5EF4-FFF2-40B4-BE49-F238E27FC236}">
                <a16:creationId xmlns:a16="http://schemas.microsoft.com/office/drawing/2014/main" id="{150FD777-C715-4496-AFF1-1EC174511707}"/>
              </a:ext>
            </a:extLst>
          </p:cNvPr>
          <p:cNvSpPr/>
          <p:nvPr/>
        </p:nvSpPr>
        <p:spPr>
          <a:xfrm>
            <a:off x="-348352" y="826578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531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32" grpId="0" animBg="1"/>
      <p:bldP spid="142" grpId="0" animBg="1"/>
      <p:bldP spid="152" grpId="0" animBg="1"/>
      <p:bldP spid="1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9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5144310-07BD-4B7F-B74E-FD9C9170E6A6}"/>
              </a:ext>
            </a:extLst>
          </p:cNvPr>
          <p:cNvSpPr/>
          <p:nvPr/>
        </p:nvSpPr>
        <p:spPr>
          <a:xfrm>
            <a:off x="-280449" y="1954616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0" name="Google Shape;146;p26">
            <a:extLst>
              <a:ext uri="{FF2B5EF4-FFF2-40B4-BE49-F238E27FC236}">
                <a16:creationId xmlns:a16="http://schemas.microsoft.com/office/drawing/2014/main" id="{5E34AA59-EAEC-40E6-A5C9-CA68A137FB54}"/>
              </a:ext>
            </a:extLst>
          </p:cNvPr>
          <p:cNvSpPr txBox="1">
            <a:spLocks/>
          </p:cNvSpPr>
          <p:nvPr/>
        </p:nvSpPr>
        <p:spPr>
          <a:xfrm>
            <a:off x="624591" y="2154829"/>
            <a:ext cx="511580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outils informatique actuel</a:t>
            </a:r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F6F39663-48BE-41D8-B6B0-C613D2351EBF}"/>
              </a:ext>
            </a:extLst>
          </p:cNvPr>
          <p:cNvSpPr/>
          <p:nvPr/>
        </p:nvSpPr>
        <p:spPr>
          <a:xfrm>
            <a:off x="-280449" y="3031576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1" name="Google Shape;146;p26">
            <a:extLst>
              <a:ext uri="{FF2B5EF4-FFF2-40B4-BE49-F238E27FC236}">
                <a16:creationId xmlns:a16="http://schemas.microsoft.com/office/drawing/2014/main" id="{C28B4E02-ABE7-4C34-9F7D-47BEC645E226}"/>
              </a:ext>
            </a:extLst>
          </p:cNvPr>
          <p:cNvSpPr txBox="1">
            <a:spLocks/>
          </p:cNvSpPr>
          <p:nvPr/>
        </p:nvSpPr>
        <p:spPr>
          <a:xfrm>
            <a:off x="624591" y="3231789"/>
            <a:ext cx="698524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 processus de planification actuels</a:t>
            </a: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7095D3F1-72B2-417B-A1EF-E0C7E3CEEFA4}"/>
              </a:ext>
            </a:extLst>
          </p:cNvPr>
          <p:cNvSpPr/>
          <p:nvPr/>
        </p:nvSpPr>
        <p:spPr>
          <a:xfrm>
            <a:off x="-280449" y="4108536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4" name="Google Shape;146;p26">
            <a:extLst>
              <a:ext uri="{FF2B5EF4-FFF2-40B4-BE49-F238E27FC236}">
                <a16:creationId xmlns:a16="http://schemas.microsoft.com/office/drawing/2014/main" id="{69D9D502-3C19-4A83-B0FE-5009EF05E9CB}"/>
              </a:ext>
            </a:extLst>
          </p:cNvPr>
          <p:cNvSpPr txBox="1">
            <a:spLocks/>
          </p:cNvSpPr>
          <p:nvPr/>
        </p:nvSpPr>
        <p:spPr>
          <a:xfrm>
            <a:off x="533151" y="4308749"/>
            <a:ext cx="3336127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documents</a:t>
            </a: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D489200C-3C87-4C87-B0F9-1980F94F0FA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481030" y="1928910"/>
            <a:ext cx="5777556" cy="2288594"/>
          </a:xfrm>
          <a:prstGeom prst="rect">
            <a:avLst/>
          </a:prstGeom>
          <a:ln w="28575">
            <a:solidFill>
              <a:srgbClr val="4E9B19"/>
            </a:solidFill>
          </a:ln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D0AEC599-DABC-45F3-AC2E-D768A3FEF61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079" y="2068213"/>
            <a:ext cx="6117298" cy="3832746"/>
          </a:xfrm>
          <a:prstGeom prst="rect">
            <a:avLst/>
          </a:prstGeom>
          <a:noFill/>
          <a:ln w="28575">
            <a:solidFill>
              <a:srgbClr val="4E9B19"/>
            </a:solidFill>
          </a:ln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A791C15E-B4A1-44E6-8E0E-0DDFF5BA758F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0" b="3798"/>
          <a:stretch/>
        </p:blipFill>
        <p:spPr bwMode="auto">
          <a:xfrm>
            <a:off x="28192838" y="2216190"/>
            <a:ext cx="6707460" cy="3536790"/>
          </a:xfrm>
          <a:prstGeom prst="rect">
            <a:avLst/>
          </a:prstGeom>
          <a:noFill/>
          <a:ln w="28575">
            <a:solidFill>
              <a:srgbClr val="4E9B19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5C09C274-B24D-45FC-994E-3E29AB97F898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884" y="2354826"/>
            <a:ext cx="7020048" cy="3606756"/>
          </a:xfrm>
          <a:prstGeom prst="rect">
            <a:avLst/>
          </a:prstGeom>
          <a:noFill/>
          <a:ln w="28575">
            <a:solidFill>
              <a:srgbClr val="4E9B19"/>
            </a:solidFill>
          </a:ln>
        </p:spPr>
      </p:pic>
      <p:sp>
        <p:nvSpPr>
          <p:cNvPr id="35" name="Google Shape;167;p27">
            <a:extLst>
              <a:ext uri="{FF2B5EF4-FFF2-40B4-BE49-F238E27FC236}">
                <a16:creationId xmlns:a16="http://schemas.microsoft.com/office/drawing/2014/main" id="{F903C5DD-4F81-43A8-979D-297689ED7A21}"/>
              </a:ext>
            </a:extLst>
          </p:cNvPr>
          <p:cNvSpPr/>
          <p:nvPr/>
        </p:nvSpPr>
        <p:spPr>
          <a:xfrm>
            <a:off x="12037626" y="318185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67;p27">
            <a:extLst>
              <a:ext uri="{FF2B5EF4-FFF2-40B4-BE49-F238E27FC236}">
                <a16:creationId xmlns:a16="http://schemas.microsoft.com/office/drawing/2014/main" id="{E25BA047-2EC0-4502-BEE6-52A38FC53752}"/>
              </a:ext>
            </a:extLst>
          </p:cNvPr>
          <p:cNvSpPr/>
          <p:nvPr/>
        </p:nvSpPr>
        <p:spPr>
          <a:xfrm>
            <a:off x="-701646" y="826578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810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10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5144310-07BD-4B7F-B74E-FD9C9170E6A6}"/>
              </a:ext>
            </a:extLst>
          </p:cNvPr>
          <p:cNvSpPr/>
          <p:nvPr/>
        </p:nvSpPr>
        <p:spPr>
          <a:xfrm>
            <a:off x="-280449" y="1209090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0" name="Google Shape;146;p26">
            <a:extLst>
              <a:ext uri="{FF2B5EF4-FFF2-40B4-BE49-F238E27FC236}">
                <a16:creationId xmlns:a16="http://schemas.microsoft.com/office/drawing/2014/main" id="{5E34AA59-EAEC-40E6-A5C9-CA68A137FB54}"/>
              </a:ext>
            </a:extLst>
          </p:cNvPr>
          <p:cNvSpPr txBox="1">
            <a:spLocks/>
          </p:cNvSpPr>
          <p:nvPr/>
        </p:nvSpPr>
        <p:spPr>
          <a:xfrm>
            <a:off x="624591" y="1409303"/>
            <a:ext cx="511580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outils informatique actuel</a:t>
            </a:r>
          </a:p>
        </p:txBody>
      </p:sp>
      <p:sp>
        <p:nvSpPr>
          <p:cNvPr id="151" name="Google Shape;146;p26">
            <a:extLst>
              <a:ext uri="{FF2B5EF4-FFF2-40B4-BE49-F238E27FC236}">
                <a16:creationId xmlns:a16="http://schemas.microsoft.com/office/drawing/2014/main" id="{C28B4E02-ABE7-4C34-9F7D-47BEC645E226}"/>
              </a:ext>
            </a:extLst>
          </p:cNvPr>
          <p:cNvSpPr txBox="1">
            <a:spLocks/>
          </p:cNvSpPr>
          <p:nvPr/>
        </p:nvSpPr>
        <p:spPr>
          <a:xfrm>
            <a:off x="-10883953" y="2856653"/>
            <a:ext cx="698524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 processus de planification actuels</a:t>
            </a:r>
          </a:p>
        </p:txBody>
      </p:sp>
      <p:sp>
        <p:nvSpPr>
          <p:cNvPr id="154" name="Google Shape;146;p26">
            <a:extLst>
              <a:ext uri="{FF2B5EF4-FFF2-40B4-BE49-F238E27FC236}">
                <a16:creationId xmlns:a16="http://schemas.microsoft.com/office/drawing/2014/main" id="{69D9D502-3C19-4A83-B0FE-5009EF05E9CB}"/>
              </a:ext>
            </a:extLst>
          </p:cNvPr>
          <p:cNvSpPr txBox="1">
            <a:spLocks/>
          </p:cNvSpPr>
          <p:nvPr/>
        </p:nvSpPr>
        <p:spPr>
          <a:xfrm>
            <a:off x="-4949733" y="3972690"/>
            <a:ext cx="3336127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documents</a:t>
            </a:r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F6F39663-48BE-41D8-B6B0-C613D2351EBF}"/>
              </a:ext>
            </a:extLst>
          </p:cNvPr>
          <p:cNvSpPr/>
          <p:nvPr/>
        </p:nvSpPr>
        <p:spPr>
          <a:xfrm>
            <a:off x="-268967" y="2680887"/>
            <a:ext cx="856146" cy="856146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7095D3F1-72B2-417B-A1EF-E0C7E3CEEFA4}"/>
              </a:ext>
            </a:extLst>
          </p:cNvPr>
          <p:cNvSpPr/>
          <p:nvPr/>
        </p:nvSpPr>
        <p:spPr>
          <a:xfrm>
            <a:off x="-269294" y="3777563"/>
            <a:ext cx="856800" cy="85680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8811B6-42AB-4540-90CB-72C41CCB020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38180" y="1928910"/>
            <a:ext cx="5777556" cy="2288594"/>
          </a:xfrm>
          <a:prstGeom prst="rect">
            <a:avLst/>
          </a:prstGeom>
          <a:ln w="28575">
            <a:solidFill>
              <a:srgbClr val="4E9B19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DBA938-0D48-48F5-8EFB-BF47AB9619B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309" y="2068213"/>
            <a:ext cx="6117298" cy="3832746"/>
          </a:xfrm>
          <a:prstGeom prst="rect">
            <a:avLst/>
          </a:prstGeom>
          <a:noFill/>
          <a:ln w="28575">
            <a:solidFill>
              <a:srgbClr val="4E9B19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C3A70D0-6C5D-4C38-9442-7423685E5F0B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0" b="3798"/>
          <a:stretch/>
        </p:blipFill>
        <p:spPr bwMode="auto">
          <a:xfrm>
            <a:off x="1573228" y="2216190"/>
            <a:ext cx="6707460" cy="3536790"/>
          </a:xfrm>
          <a:prstGeom prst="rect">
            <a:avLst/>
          </a:prstGeom>
          <a:noFill/>
          <a:ln w="28575">
            <a:solidFill>
              <a:srgbClr val="4E9B19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3C06CA1-6540-4A72-BF4C-D6373FCF5012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34" y="2354826"/>
            <a:ext cx="7020048" cy="3606756"/>
          </a:xfrm>
          <a:prstGeom prst="rect">
            <a:avLst/>
          </a:prstGeom>
          <a:noFill/>
          <a:ln w="28575">
            <a:solidFill>
              <a:srgbClr val="4E9B19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579BD9-3474-4B88-ADD5-8D0D1050FEC3}"/>
              </a:ext>
            </a:extLst>
          </p:cNvPr>
          <p:cNvSpPr/>
          <p:nvPr/>
        </p:nvSpPr>
        <p:spPr>
          <a:xfrm>
            <a:off x="8606853" y="2416818"/>
            <a:ext cx="3179374" cy="2961511"/>
          </a:xfrm>
          <a:prstGeom prst="roundRect">
            <a:avLst/>
          </a:prstGeom>
          <a:noFill/>
          <a:ln w="38100">
            <a:solidFill>
              <a:srgbClr val="4E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Type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Ficher Excel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Objectif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Suivie de chargement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Utilisateur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agent de suivi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Connection : 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Na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Actualisation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8H</a:t>
            </a:r>
          </a:p>
        </p:txBody>
      </p:sp>
    </p:spTree>
    <p:extLst>
      <p:ext uri="{BB962C8B-B14F-4D97-AF65-F5344CB8AC3E}">
        <p14:creationId xmlns:p14="http://schemas.microsoft.com/office/powerpoint/2010/main" val="856537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11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5144310-07BD-4B7F-B74E-FD9C9170E6A6}"/>
              </a:ext>
            </a:extLst>
          </p:cNvPr>
          <p:cNvSpPr/>
          <p:nvPr/>
        </p:nvSpPr>
        <p:spPr>
          <a:xfrm>
            <a:off x="-280449" y="1209090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0" name="Google Shape;146;p26">
            <a:extLst>
              <a:ext uri="{FF2B5EF4-FFF2-40B4-BE49-F238E27FC236}">
                <a16:creationId xmlns:a16="http://schemas.microsoft.com/office/drawing/2014/main" id="{5E34AA59-EAEC-40E6-A5C9-CA68A137FB54}"/>
              </a:ext>
            </a:extLst>
          </p:cNvPr>
          <p:cNvSpPr txBox="1">
            <a:spLocks/>
          </p:cNvSpPr>
          <p:nvPr/>
        </p:nvSpPr>
        <p:spPr>
          <a:xfrm>
            <a:off x="624591" y="1409303"/>
            <a:ext cx="511580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outils informatique actuel</a:t>
            </a:r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F6F39663-48BE-41D8-B6B0-C613D2351EBF}"/>
              </a:ext>
            </a:extLst>
          </p:cNvPr>
          <p:cNvSpPr/>
          <p:nvPr/>
        </p:nvSpPr>
        <p:spPr>
          <a:xfrm>
            <a:off x="-268967" y="2680887"/>
            <a:ext cx="856146" cy="856146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7095D3F1-72B2-417B-A1EF-E0C7E3CEEFA4}"/>
              </a:ext>
            </a:extLst>
          </p:cNvPr>
          <p:cNvSpPr/>
          <p:nvPr/>
        </p:nvSpPr>
        <p:spPr>
          <a:xfrm>
            <a:off x="-269294" y="3777563"/>
            <a:ext cx="856800" cy="85680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8811B6-42AB-4540-90CB-72C41CCB020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903553" y="2141800"/>
            <a:ext cx="6046810" cy="2395250"/>
          </a:xfrm>
          <a:prstGeom prst="rect">
            <a:avLst/>
          </a:prstGeom>
          <a:ln w="28575">
            <a:solidFill>
              <a:srgbClr val="4E9B19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DBA938-0D48-48F5-8EFB-BF47AB9619B2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9"/>
          <a:stretch/>
        </p:blipFill>
        <p:spPr bwMode="auto">
          <a:xfrm>
            <a:off x="1725766" y="2245122"/>
            <a:ext cx="6402384" cy="3785189"/>
          </a:xfrm>
          <a:prstGeom prst="rect">
            <a:avLst/>
          </a:prstGeom>
          <a:noFill/>
          <a:ln w="28575">
            <a:solidFill>
              <a:srgbClr val="4E9B19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C3A70D0-6C5D-4C38-9442-7423685E5F0B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0" b="3798"/>
          <a:stretch/>
        </p:blipFill>
        <p:spPr bwMode="auto">
          <a:xfrm>
            <a:off x="1416934" y="2399996"/>
            <a:ext cx="7020048" cy="3701614"/>
          </a:xfrm>
          <a:prstGeom prst="rect">
            <a:avLst/>
          </a:prstGeom>
          <a:noFill/>
          <a:ln w="28575">
            <a:solidFill>
              <a:srgbClr val="4E9B19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3C06CA1-6540-4A72-BF4C-D6373FCF5012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34" y="7551863"/>
            <a:ext cx="7020048" cy="3606756"/>
          </a:xfrm>
          <a:prstGeom prst="rect">
            <a:avLst/>
          </a:prstGeom>
          <a:noFill/>
          <a:ln w="28575">
            <a:solidFill>
              <a:srgbClr val="4E9B19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579BD9-3474-4B88-ADD5-8D0D1050FEC3}"/>
              </a:ext>
            </a:extLst>
          </p:cNvPr>
          <p:cNvSpPr/>
          <p:nvPr/>
        </p:nvSpPr>
        <p:spPr>
          <a:xfrm>
            <a:off x="8606853" y="2399996"/>
            <a:ext cx="3179374" cy="3380504"/>
          </a:xfrm>
          <a:prstGeom prst="roundRect">
            <a:avLst/>
          </a:prstGeom>
          <a:noFill/>
          <a:ln w="38100">
            <a:solidFill>
              <a:srgbClr val="4E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Type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Ficher Excel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Objectif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Consulter les prévision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Utilisateur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agent de suivi &amp; manager logistique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Connection : 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Na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Actualisation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8H</a:t>
            </a:r>
          </a:p>
        </p:txBody>
      </p:sp>
    </p:spTree>
    <p:extLst>
      <p:ext uri="{BB962C8B-B14F-4D97-AF65-F5344CB8AC3E}">
        <p14:creationId xmlns:p14="http://schemas.microsoft.com/office/powerpoint/2010/main" val="53587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12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A3EC20-B6F6-4E75-9502-F7EC0B49959D}"/>
              </a:ext>
            </a:extLst>
          </p:cNvPr>
          <p:cNvGrpSpPr/>
          <p:nvPr/>
        </p:nvGrpSpPr>
        <p:grpSpPr>
          <a:xfrm>
            <a:off x="12783822" y="3085346"/>
            <a:ext cx="5127959" cy="1788150"/>
            <a:chOff x="4776235" y="2041492"/>
            <a:chExt cx="3815079" cy="226073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F864D94-B9D7-4BF1-B8DB-1ACD31BDA16E}"/>
                </a:ext>
              </a:extLst>
            </p:cNvPr>
            <p:cNvSpPr/>
            <p:nvPr/>
          </p:nvSpPr>
          <p:spPr>
            <a:xfrm>
              <a:off x="4776235" y="2041492"/>
              <a:ext cx="3226086" cy="2260735"/>
            </a:xfrm>
            <a:prstGeom prst="roundRect">
              <a:avLst>
                <a:gd name="adj" fmla="val 50000"/>
              </a:avLst>
            </a:prstGeom>
            <a:solidFill>
              <a:srgbClr val="4E9B19"/>
            </a:solidFill>
            <a:ln>
              <a:solidFill>
                <a:srgbClr val="9DE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D531620-03A8-4FD8-97B2-02A9F5A75A5C}"/>
                </a:ext>
              </a:extLst>
            </p:cNvPr>
            <p:cNvSpPr/>
            <p:nvPr/>
          </p:nvSpPr>
          <p:spPr>
            <a:xfrm>
              <a:off x="4995656" y="2352610"/>
              <a:ext cx="3595658" cy="1638498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2348C64-84A4-47C8-9FB0-E5BDD4A1E774}"/>
              </a:ext>
            </a:extLst>
          </p:cNvPr>
          <p:cNvSpPr/>
          <p:nvPr/>
        </p:nvSpPr>
        <p:spPr>
          <a:xfrm>
            <a:off x="13681575" y="3449780"/>
            <a:ext cx="1601839" cy="314555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i="0" dirty="0">
                <a:solidFill>
                  <a:schemeClr val="bg2"/>
                </a:solidFill>
                <a:effectLst/>
                <a:latin typeface="Montserrat" pitchFamily="2" charset="0"/>
              </a:rPr>
              <a:t>méthodes</a:t>
            </a:r>
            <a:endParaRPr lang="en-US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FD9D6DA-5BF2-40E3-93C0-4B37C80C46BA}"/>
              </a:ext>
            </a:extLst>
          </p:cNvPr>
          <p:cNvSpPr/>
          <p:nvPr/>
        </p:nvSpPr>
        <p:spPr>
          <a:xfrm>
            <a:off x="15422218" y="3427478"/>
            <a:ext cx="1378444" cy="308576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2"/>
                </a:solidFill>
                <a:latin typeface="Montserrat" pitchFamily="2" charset="0"/>
              </a:rPr>
              <a:t>qualité</a:t>
            </a:r>
            <a:endParaRPr lang="en-US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6C2991D9-6963-406C-BEC8-BC60836022CE}"/>
              </a:ext>
            </a:extLst>
          </p:cNvPr>
          <p:cNvSpPr/>
          <p:nvPr/>
        </p:nvSpPr>
        <p:spPr>
          <a:xfrm>
            <a:off x="13746532" y="4244814"/>
            <a:ext cx="1478218" cy="321167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2"/>
                </a:solidFill>
                <a:latin typeface="Montserrat" pitchFamily="2" charset="0"/>
              </a:rPr>
              <a:t>production</a:t>
            </a:r>
            <a:endParaRPr lang="en-US" sz="16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160E137-0034-4DF8-B9A1-6554620504CA}"/>
              </a:ext>
            </a:extLst>
          </p:cNvPr>
          <p:cNvSpPr/>
          <p:nvPr/>
        </p:nvSpPr>
        <p:spPr>
          <a:xfrm>
            <a:off x="13300838" y="3837384"/>
            <a:ext cx="1838309" cy="347591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2"/>
                </a:solidFill>
                <a:latin typeface="Montserrat" pitchFamily="2" charset="0"/>
              </a:rPr>
              <a:t>maintenance</a:t>
            </a:r>
            <a:endParaRPr lang="en-US" sz="16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1A41912-1104-45F3-AD7C-76429C2B1FBE}"/>
              </a:ext>
            </a:extLst>
          </p:cNvPr>
          <p:cNvSpPr/>
          <p:nvPr/>
        </p:nvSpPr>
        <p:spPr>
          <a:xfrm>
            <a:off x="15280875" y="3811393"/>
            <a:ext cx="1378444" cy="314555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2"/>
                </a:solidFill>
                <a:latin typeface="Montserrat" pitchFamily="2" charset="0"/>
              </a:rPr>
              <a:t>Stock</a:t>
            </a:r>
            <a:endParaRPr lang="en-US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2E67547-3CB4-4680-8136-1CCA982B214D}"/>
              </a:ext>
            </a:extLst>
          </p:cNvPr>
          <p:cNvSpPr/>
          <p:nvPr/>
        </p:nvSpPr>
        <p:spPr>
          <a:xfrm>
            <a:off x="15367786" y="4194496"/>
            <a:ext cx="1736371" cy="344616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Montserrat" pitchFamily="2" charset="0"/>
              </a:rPr>
              <a:t>supply chain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5144310-07BD-4B7F-B74E-FD9C9170E6A6}"/>
              </a:ext>
            </a:extLst>
          </p:cNvPr>
          <p:cNvSpPr/>
          <p:nvPr/>
        </p:nvSpPr>
        <p:spPr>
          <a:xfrm>
            <a:off x="-280449" y="1209090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0" name="Google Shape;146;p26">
            <a:extLst>
              <a:ext uri="{FF2B5EF4-FFF2-40B4-BE49-F238E27FC236}">
                <a16:creationId xmlns:a16="http://schemas.microsoft.com/office/drawing/2014/main" id="{5E34AA59-EAEC-40E6-A5C9-CA68A137FB54}"/>
              </a:ext>
            </a:extLst>
          </p:cNvPr>
          <p:cNvSpPr txBox="1">
            <a:spLocks/>
          </p:cNvSpPr>
          <p:nvPr/>
        </p:nvSpPr>
        <p:spPr>
          <a:xfrm>
            <a:off x="624591" y="1409303"/>
            <a:ext cx="511580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outils informatique actuel</a:t>
            </a:r>
          </a:p>
        </p:txBody>
      </p:sp>
      <p:sp>
        <p:nvSpPr>
          <p:cNvPr id="151" name="Google Shape;146;p26">
            <a:extLst>
              <a:ext uri="{FF2B5EF4-FFF2-40B4-BE49-F238E27FC236}">
                <a16:creationId xmlns:a16="http://schemas.microsoft.com/office/drawing/2014/main" id="{C28B4E02-ABE7-4C34-9F7D-47BEC645E226}"/>
              </a:ext>
            </a:extLst>
          </p:cNvPr>
          <p:cNvSpPr txBox="1">
            <a:spLocks/>
          </p:cNvSpPr>
          <p:nvPr/>
        </p:nvSpPr>
        <p:spPr>
          <a:xfrm>
            <a:off x="-10883953" y="2856653"/>
            <a:ext cx="698524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 processus de planification actuels</a:t>
            </a:r>
          </a:p>
        </p:txBody>
      </p:sp>
      <p:sp>
        <p:nvSpPr>
          <p:cNvPr id="154" name="Google Shape;146;p26">
            <a:extLst>
              <a:ext uri="{FF2B5EF4-FFF2-40B4-BE49-F238E27FC236}">
                <a16:creationId xmlns:a16="http://schemas.microsoft.com/office/drawing/2014/main" id="{69D9D502-3C19-4A83-B0FE-5009EF05E9CB}"/>
              </a:ext>
            </a:extLst>
          </p:cNvPr>
          <p:cNvSpPr txBox="1">
            <a:spLocks/>
          </p:cNvSpPr>
          <p:nvPr/>
        </p:nvSpPr>
        <p:spPr>
          <a:xfrm>
            <a:off x="-6614409" y="3972692"/>
            <a:ext cx="3336127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documents</a:t>
            </a:r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F6F39663-48BE-41D8-B6B0-C613D2351EBF}"/>
              </a:ext>
            </a:extLst>
          </p:cNvPr>
          <p:cNvSpPr/>
          <p:nvPr/>
        </p:nvSpPr>
        <p:spPr>
          <a:xfrm>
            <a:off x="-268967" y="2680887"/>
            <a:ext cx="856146" cy="856146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7095D3F1-72B2-417B-A1EF-E0C7E3CEEFA4}"/>
              </a:ext>
            </a:extLst>
          </p:cNvPr>
          <p:cNvSpPr/>
          <p:nvPr/>
        </p:nvSpPr>
        <p:spPr>
          <a:xfrm>
            <a:off x="-269294" y="3777563"/>
            <a:ext cx="856800" cy="85680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8811B6-42AB-4540-90CB-72C41CCB020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52077" y="2002574"/>
            <a:ext cx="6749762" cy="2673702"/>
          </a:xfrm>
          <a:prstGeom prst="rect">
            <a:avLst/>
          </a:prstGeom>
          <a:ln w="28575">
            <a:solidFill>
              <a:srgbClr val="4E9B19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DBA938-0D48-48F5-8EFB-BF47AB9619B2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9"/>
          <a:stretch/>
        </p:blipFill>
        <p:spPr bwMode="auto">
          <a:xfrm>
            <a:off x="1353621" y="2175574"/>
            <a:ext cx="7146674" cy="4225226"/>
          </a:xfrm>
          <a:prstGeom prst="rect">
            <a:avLst/>
          </a:prstGeom>
          <a:noFill/>
          <a:ln w="28575">
            <a:solidFill>
              <a:srgbClr val="4E9B19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C3A70D0-6C5D-4C38-9442-7423685E5F0B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0" b="3798"/>
          <a:stretch/>
        </p:blipFill>
        <p:spPr bwMode="auto">
          <a:xfrm>
            <a:off x="1416934" y="7330814"/>
            <a:ext cx="7020048" cy="3701614"/>
          </a:xfrm>
          <a:prstGeom prst="rect">
            <a:avLst/>
          </a:prstGeom>
          <a:noFill/>
          <a:ln w="28575">
            <a:solidFill>
              <a:srgbClr val="4E9B19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579BD9-3474-4B88-ADD5-8D0D1050FEC3}"/>
              </a:ext>
            </a:extLst>
          </p:cNvPr>
          <p:cNvSpPr/>
          <p:nvPr/>
        </p:nvSpPr>
        <p:spPr>
          <a:xfrm>
            <a:off x="8617285" y="2399996"/>
            <a:ext cx="3487176" cy="3380504"/>
          </a:xfrm>
          <a:prstGeom prst="roundRect">
            <a:avLst/>
          </a:prstGeom>
          <a:noFill/>
          <a:ln w="38100">
            <a:solidFill>
              <a:srgbClr val="4E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Type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Application Desktop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Objectif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Suivi de la chaine d’appro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Utilisateur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agent de suivi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Connection : 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Ethernet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Actualisation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En temp Réel</a:t>
            </a:r>
          </a:p>
        </p:txBody>
      </p:sp>
    </p:spTree>
    <p:extLst>
      <p:ext uri="{BB962C8B-B14F-4D97-AF65-F5344CB8AC3E}">
        <p14:creationId xmlns:p14="http://schemas.microsoft.com/office/powerpoint/2010/main" val="359952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13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A3EC20-B6F6-4E75-9502-F7EC0B49959D}"/>
              </a:ext>
            </a:extLst>
          </p:cNvPr>
          <p:cNvGrpSpPr/>
          <p:nvPr/>
        </p:nvGrpSpPr>
        <p:grpSpPr>
          <a:xfrm>
            <a:off x="12783822" y="3085346"/>
            <a:ext cx="5127959" cy="1788150"/>
            <a:chOff x="4776235" y="2041492"/>
            <a:chExt cx="3815079" cy="226073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F864D94-B9D7-4BF1-B8DB-1ACD31BDA16E}"/>
                </a:ext>
              </a:extLst>
            </p:cNvPr>
            <p:cNvSpPr/>
            <p:nvPr/>
          </p:nvSpPr>
          <p:spPr>
            <a:xfrm>
              <a:off x="4776235" y="2041492"/>
              <a:ext cx="3226086" cy="2260735"/>
            </a:xfrm>
            <a:prstGeom prst="roundRect">
              <a:avLst>
                <a:gd name="adj" fmla="val 50000"/>
              </a:avLst>
            </a:prstGeom>
            <a:solidFill>
              <a:srgbClr val="4E9B19"/>
            </a:solidFill>
            <a:ln>
              <a:solidFill>
                <a:srgbClr val="9DE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D531620-03A8-4FD8-97B2-02A9F5A75A5C}"/>
                </a:ext>
              </a:extLst>
            </p:cNvPr>
            <p:cNvSpPr/>
            <p:nvPr/>
          </p:nvSpPr>
          <p:spPr>
            <a:xfrm>
              <a:off x="4995656" y="2352610"/>
              <a:ext cx="3595658" cy="1638498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2348C64-84A4-47C8-9FB0-E5BDD4A1E774}"/>
              </a:ext>
            </a:extLst>
          </p:cNvPr>
          <p:cNvSpPr/>
          <p:nvPr/>
        </p:nvSpPr>
        <p:spPr>
          <a:xfrm>
            <a:off x="13681575" y="3449780"/>
            <a:ext cx="1601839" cy="314555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i="0" dirty="0">
                <a:solidFill>
                  <a:schemeClr val="bg2"/>
                </a:solidFill>
                <a:effectLst/>
                <a:latin typeface="Montserrat" pitchFamily="2" charset="0"/>
              </a:rPr>
              <a:t>méthodes</a:t>
            </a:r>
            <a:endParaRPr lang="en-US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FD9D6DA-5BF2-40E3-93C0-4B37C80C46BA}"/>
              </a:ext>
            </a:extLst>
          </p:cNvPr>
          <p:cNvSpPr/>
          <p:nvPr/>
        </p:nvSpPr>
        <p:spPr>
          <a:xfrm>
            <a:off x="15422218" y="3427478"/>
            <a:ext cx="1378444" cy="308576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2"/>
                </a:solidFill>
                <a:latin typeface="Montserrat" pitchFamily="2" charset="0"/>
              </a:rPr>
              <a:t>qualité</a:t>
            </a:r>
            <a:endParaRPr lang="en-US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6C2991D9-6963-406C-BEC8-BC60836022CE}"/>
              </a:ext>
            </a:extLst>
          </p:cNvPr>
          <p:cNvSpPr/>
          <p:nvPr/>
        </p:nvSpPr>
        <p:spPr>
          <a:xfrm>
            <a:off x="13746532" y="4244814"/>
            <a:ext cx="1478218" cy="321167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2"/>
                </a:solidFill>
                <a:latin typeface="Montserrat" pitchFamily="2" charset="0"/>
              </a:rPr>
              <a:t>production</a:t>
            </a:r>
            <a:endParaRPr lang="en-US" sz="16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160E137-0034-4DF8-B9A1-6554620504CA}"/>
              </a:ext>
            </a:extLst>
          </p:cNvPr>
          <p:cNvSpPr/>
          <p:nvPr/>
        </p:nvSpPr>
        <p:spPr>
          <a:xfrm>
            <a:off x="13300838" y="3837384"/>
            <a:ext cx="1838309" cy="347591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2"/>
                </a:solidFill>
                <a:latin typeface="Montserrat" pitchFamily="2" charset="0"/>
              </a:rPr>
              <a:t>maintenance</a:t>
            </a:r>
            <a:endParaRPr lang="en-US" sz="16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1A41912-1104-45F3-AD7C-76429C2B1FBE}"/>
              </a:ext>
            </a:extLst>
          </p:cNvPr>
          <p:cNvSpPr/>
          <p:nvPr/>
        </p:nvSpPr>
        <p:spPr>
          <a:xfrm>
            <a:off x="15280875" y="3811393"/>
            <a:ext cx="1378444" cy="314555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2"/>
                </a:solidFill>
                <a:latin typeface="Montserrat" pitchFamily="2" charset="0"/>
              </a:rPr>
              <a:t>Stock</a:t>
            </a:r>
            <a:endParaRPr lang="en-US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2E67547-3CB4-4680-8136-1CCA982B214D}"/>
              </a:ext>
            </a:extLst>
          </p:cNvPr>
          <p:cNvSpPr/>
          <p:nvPr/>
        </p:nvSpPr>
        <p:spPr>
          <a:xfrm>
            <a:off x="15367786" y="4194496"/>
            <a:ext cx="1736371" cy="344616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Montserrat" pitchFamily="2" charset="0"/>
              </a:rPr>
              <a:t>supply chain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5144310-07BD-4B7F-B74E-FD9C9170E6A6}"/>
              </a:ext>
            </a:extLst>
          </p:cNvPr>
          <p:cNvSpPr/>
          <p:nvPr/>
        </p:nvSpPr>
        <p:spPr>
          <a:xfrm>
            <a:off x="-280449" y="1209090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0" name="Google Shape;146;p26">
            <a:extLst>
              <a:ext uri="{FF2B5EF4-FFF2-40B4-BE49-F238E27FC236}">
                <a16:creationId xmlns:a16="http://schemas.microsoft.com/office/drawing/2014/main" id="{5E34AA59-EAEC-40E6-A5C9-CA68A137FB54}"/>
              </a:ext>
            </a:extLst>
          </p:cNvPr>
          <p:cNvSpPr txBox="1">
            <a:spLocks/>
          </p:cNvSpPr>
          <p:nvPr/>
        </p:nvSpPr>
        <p:spPr>
          <a:xfrm>
            <a:off x="624591" y="1409303"/>
            <a:ext cx="511580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outils informatique actuel</a:t>
            </a:r>
          </a:p>
        </p:txBody>
      </p:sp>
      <p:sp>
        <p:nvSpPr>
          <p:cNvPr id="151" name="Google Shape;146;p26">
            <a:extLst>
              <a:ext uri="{FF2B5EF4-FFF2-40B4-BE49-F238E27FC236}">
                <a16:creationId xmlns:a16="http://schemas.microsoft.com/office/drawing/2014/main" id="{C28B4E02-ABE7-4C34-9F7D-47BEC645E226}"/>
              </a:ext>
            </a:extLst>
          </p:cNvPr>
          <p:cNvSpPr txBox="1">
            <a:spLocks/>
          </p:cNvSpPr>
          <p:nvPr/>
        </p:nvSpPr>
        <p:spPr>
          <a:xfrm>
            <a:off x="-10883953" y="2856653"/>
            <a:ext cx="698524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 processus de planification actuels</a:t>
            </a:r>
          </a:p>
        </p:txBody>
      </p:sp>
      <p:sp>
        <p:nvSpPr>
          <p:cNvPr id="154" name="Google Shape;146;p26">
            <a:extLst>
              <a:ext uri="{FF2B5EF4-FFF2-40B4-BE49-F238E27FC236}">
                <a16:creationId xmlns:a16="http://schemas.microsoft.com/office/drawing/2014/main" id="{69D9D502-3C19-4A83-B0FE-5009EF05E9CB}"/>
              </a:ext>
            </a:extLst>
          </p:cNvPr>
          <p:cNvSpPr txBox="1">
            <a:spLocks/>
          </p:cNvSpPr>
          <p:nvPr/>
        </p:nvSpPr>
        <p:spPr>
          <a:xfrm>
            <a:off x="-6168935" y="3925799"/>
            <a:ext cx="3336127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documents</a:t>
            </a:r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F6F39663-48BE-41D8-B6B0-C613D2351EBF}"/>
              </a:ext>
            </a:extLst>
          </p:cNvPr>
          <p:cNvSpPr/>
          <p:nvPr/>
        </p:nvSpPr>
        <p:spPr>
          <a:xfrm>
            <a:off x="-268967" y="2680887"/>
            <a:ext cx="856146" cy="856146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7095D3F1-72B2-417B-A1EF-E0C7E3CEEFA4}"/>
              </a:ext>
            </a:extLst>
          </p:cNvPr>
          <p:cNvSpPr/>
          <p:nvPr/>
        </p:nvSpPr>
        <p:spPr>
          <a:xfrm>
            <a:off x="-269294" y="3777563"/>
            <a:ext cx="856800" cy="85680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8811B6-42AB-4540-90CB-72C41CCB020C}"/>
              </a:ext>
            </a:extLst>
          </p:cNvPr>
          <p:cNvPicPr/>
          <p:nvPr/>
        </p:nvPicPr>
        <p:blipFill rotWithShape="1">
          <a:blip r:embed="rId6"/>
          <a:srcRect r="21334"/>
          <a:stretch/>
        </p:blipFill>
        <p:spPr>
          <a:xfrm>
            <a:off x="1353621" y="2190853"/>
            <a:ext cx="7110438" cy="3597516"/>
          </a:xfrm>
          <a:prstGeom prst="rect">
            <a:avLst/>
          </a:prstGeom>
          <a:ln w="28575">
            <a:solidFill>
              <a:srgbClr val="4E9B19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DBA938-0D48-48F5-8EFB-BF47AB9619B2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9"/>
          <a:stretch/>
        </p:blipFill>
        <p:spPr bwMode="auto">
          <a:xfrm>
            <a:off x="1353621" y="7534655"/>
            <a:ext cx="7146674" cy="4225226"/>
          </a:xfrm>
          <a:prstGeom prst="rect">
            <a:avLst/>
          </a:prstGeom>
          <a:noFill/>
          <a:ln w="28575">
            <a:solidFill>
              <a:srgbClr val="4E9B19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579BD9-3474-4B88-ADD5-8D0D1050FEC3}"/>
              </a:ext>
            </a:extLst>
          </p:cNvPr>
          <p:cNvSpPr/>
          <p:nvPr/>
        </p:nvSpPr>
        <p:spPr>
          <a:xfrm>
            <a:off x="8606853" y="2399996"/>
            <a:ext cx="3179374" cy="3380504"/>
          </a:xfrm>
          <a:prstGeom prst="roundRect">
            <a:avLst/>
          </a:prstGeom>
          <a:noFill/>
          <a:ln w="38100">
            <a:solidFill>
              <a:srgbClr val="4E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Type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Ficher Excel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Objectif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Planification et suivi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Utilisateur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Manager Logistique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Connection : 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Na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Actualisation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24H</a:t>
            </a:r>
          </a:p>
        </p:txBody>
      </p:sp>
    </p:spTree>
    <p:extLst>
      <p:ext uri="{BB962C8B-B14F-4D97-AF65-F5344CB8AC3E}">
        <p14:creationId xmlns:p14="http://schemas.microsoft.com/office/powerpoint/2010/main" val="266497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14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5144310-07BD-4B7F-B74E-FD9C9170E6A6}"/>
              </a:ext>
            </a:extLst>
          </p:cNvPr>
          <p:cNvSpPr/>
          <p:nvPr/>
        </p:nvSpPr>
        <p:spPr>
          <a:xfrm>
            <a:off x="-655585" y="927738"/>
            <a:ext cx="648000" cy="648000"/>
          </a:xfrm>
          <a:prstGeom prst="flowChartConnector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0" name="Google Shape;146;p26">
            <a:extLst>
              <a:ext uri="{FF2B5EF4-FFF2-40B4-BE49-F238E27FC236}">
                <a16:creationId xmlns:a16="http://schemas.microsoft.com/office/drawing/2014/main" id="{5E34AA59-EAEC-40E6-A5C9-CA68A137FB54}"/>
              </a:ext>
            </a:extLst>
          </p:cNvPr>
          <p:cNvSpPr txBox="1">
            <a:spLocks/>
          </p:cNvSpPr>
          <p:nvPr/>
        </p:nvSpPr>
        <p:spPr>
          <a:xfrm>
            <a:off x="-6315475" y="1385857"/>
            <a:ext cx="511580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outils informatique actuel</a:t>
            </a:r>
          </a:p>
        </p:txBody>
      </p:sp>
      <p:sp>
        <p:nvSpPr>
          <p:cNvPr id="151" name="Google Shape;146;p26">
            <a:extLst>
              <a:ext uri="{FF2B5EF4-FFF2-40B4-BE49-F238E27FC236}">
                <a16:creationId xmlns:a16="http://schemas.microsoft.com/office/drawing/2014/main" id="{C28B4E02-ABE7-4C34-9F7D-47BEC645E226}"/>
              </a:ext>
            </a:extLst>
          </p:cNvPr>
          <p:cNvSpPr txBox="1">
            <a:spLocks/>
          </p:cNvSpPr>
          <p:nvPr/>
        </p:nvSpPr>
        <p:spPr>
          <a:xfrm>
            <a:off x="651572" y="1473617"/>
            <a:ext cx="698524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 processus de planification actuels</a:t>
            </a:r>
          </a:p>
        </p:txBody>
      </p:sp>
      <p:sp>
        <p:nvSpPr>
          <p:cNvPr id="154" name="Google Shape;146;p26">
            <a:extLst>
              <a:ext uri="{FF2B5EF4-FFF2-40B4-BE49-F238E27FC236}">
                <a16:creationId xmlns:a16="http://schemas.microsoft.com/office/drawing/2014/main" id="{69D9D502-3C19-4A83-B0FE-5009EF05E9CB}"/>
              </a:ext>
            </a:extLst>
          </p:cNvPr>
          <p:cNvSpPr txBox="1">
            <a:spLocks/>
          </p:cNvSpPr>
          <p:nvPr/>
        </p:nvSpPr>
        <p:spPr>
          <a:xfrm>
            <a:off x="-3636750" y="2823836"/>
            <a:ext cx="3336127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documents</a:t>
            </a:r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F6F39663-48BE-41D8-B6B0-C613D2351EBF}"/>
              </a:ext>
            </a:extLst>
          </p:cNvPr>
          <p:cNvSpPr/>
          <p:nvPr/>
        </p:nvSpPr>
        <p:spPr>
          <a:xfrm>
            <a:off x="-268967" y="1274124"/>
            <a:ext cx="903600" cy="90360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7095D3F1-72B2-417B-A1EF-E0C7E3CEEFA4}"/>
              </a:ext>
            </a:extLst>
          </p:cNvPr>
          <p:cNvSpPr/>
          <p:nvPr/>
        </p:nvSpPr>
        <p:spPr>
          <a:xfrm>
            <a:off x="-269294" y="2581816"/>
            <a:ext cx="856800" cy="85680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8811B6-42AB-4540-90CB-72C41CCB020C}"/>
              </a:ext>
            </a:extLst>
          </p:cNvPr>
          <p:cNvPicPr/>
          <p:nvPr/>
        </p:nvPicPr>
        <p:blipFill rotWithShape="1">
          <a:blip r:embed="rId6"/>
          <a:srcRect r="21334"/>
          <a:stretch/>
        </p:blipFill>
        <p:spPr>
          <a:xfrm>
            <a:off x="1353621" y="9079333"/>
            <a:ext cx="7110438" cy="3597516"/>
          </a:xfrm>
          <a:prstGeom prst="rect">
            <a:avLst/>
          </a:prstGeom>
          <a:ln w="28575">
            <a:solidFill>
              <a:srgbClr val="4E9B19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579BD9-3474-4B88-ADD5-8D0D1050FEC3}"/>
              </a:ext>
            </a:extLst>
          </p:cNvPr>
          <p:cNvSpPr/>
          <p:nvPr/>
        </p:nvSpPr>
        <p:spPr>
          <a:xfrm>
            <a:off x="17677067" y="2070049"/>
            <a:ext cx="3179374" cy="3380504"/>
          </a:xfrm>
          <a:prstGeom prst="roundRect">
            <a:avLst/>
          </a:prstGeom>
          <a:noFill/>
          <a:ln w="38100">
            <a:solidFill>
              <a:srgbClr val="4E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Type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Ficher Excel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Objectif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Planification et suivi</a:t>
            </a:r>
          </a:p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Utilisateur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Manager Logistique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Connection : 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Na</a:t>
            </a:r>
            <a:br>
              <a:rPr lang="fr-FR" sz="2000" dirty="0">
                <a:solidFill>
                  <a:srgbClr val="4E9B19"/>
                </a:solidFill>
                <a:latin typeface="Montserrat" pitchFamily="2" charset="0"/>
              </a:rPr>
            </a:br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Actualisation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 : 24H</a:t>
            </a:r>
          </a:p>
        </p:txBody>
      </p:sp>
      <p:grpSp>
        <p:nvGrpSpPr>
          <p:cNvPr id="57" name="Google Shape;12489;p103">
            <a:extLst>
              <a:ext uri="{FF2B5EF4-FFF2-40B4-BE49-F238E27FC236}">
                <a16:creationId xmlns:a16="http://schemas.microsoft.com/office/drawing/2014/main" id="{DB188DC8-E294-4570-A7F4-89610C6B7A05}"/>
              </a:ext>
            </a:extLst>
          </p:cNvPr>
          <p:cNvGrpSpPr/>
          <p:nvPr/>
        </p:nvGrpSpPr>
        <p:grpSpPr>
          <a:xfrm>
            <a:off x="2724042" y="4711112"/>
            <a:ext cx="634018" cy="849149"/>
            <a:chOff x="6702211" y="3782599"/>
            <a:chExt cx="270104" cy="361754"/>
          </a:xfrm>
        </p:grpSpPr>
        <p:sp>
          <p:nvSpPr>
            <p:cNvPr id="58" name="Google Shape;12490;p103">
              <a:extLst>
                <a:ext uri="{FF2B5EF4-FFF2-40B4-BE49-F238E27FC236}">
                  <a16:creationId xmlns:a16="http://schemas.microsoft.com/office/drawing/2014/main" id="{09FA6DF0-F618-42FA-BD4B-DDCCD8DB4C91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2491;p103">
              <a:extLst>
                <a:ext uri="{FF2B5EF4-FFF2-40B4-BE49-F238E27FC236}">
                  <a16:creationId xmlns:a16="http://schemas.microsoft.com/office/drawing/2014/main" id="{6B897045-A534-4906-B087-A00E1AF7A2B5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2492;p103">
              <a:extLst>
                <a:ext uri="{FF2B5EF4-FFF2-40B4-BE49-F238E27FC236}">
                  <a16:creationId xmlns:a16="http://schemas.microsoft.com/office/drawing/2014/main" id="{B43EF602-7BFC-4B17-8972-1CFA6C3D467E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2493;p103">
              <a:extLst>
                <a:ext uri="{FF2B5EF4-FFF2-40B4-BE49-F238E27FC236}">
                  <a16:creationId xmlns:a16="http://schemas.microsoft.com/office/drawing/2014/main" id="{E70C79D4-0B1A-4116-8CB9-6648AB7D6AE0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2494;p103">
              <a:extLst>
                <a:ext uri="{FF2B5EF4-FFF2-40B4-BE49-F238E27FC236}">
                  <a16:creationId xmlns:a16="http://schemas.microsoft.com/office/drawing/2014/main" id="{91D36ADA-18A5-48EE-8258-DD3652570F46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12543;p103">
            <a:extLst>
              <a:ext uri="{FF2B5EF4-FFF2-40B4-BE49-F238E27FC236}">
                <a16:creationId xmlns:a16="http://schemas.microsoft.com/office/drawing/2014/main" id="{A926F77F-3077-41E3-A122-63C642D8C979}"/>
              </a:ext>
            </a:extLst>
          </p:cNvPr>
          <p:cNvGrpSpPr/>
          <p:nvPr/>
        </p:nvGrpSpPr>
        <p:grpSpPr>
          <a:xfrm>
            <a:off x="1773348" y="4591993"/>
            <a:ext cx="622491" cy="827881"/>
            <a:chOff x="6252228" y="3346936"/>
            <a:chExt cx="265193" cy="352693"/>
          </a:xfrm>
        </p:grpSpPr>
        <p:sp>
          <p:nvSpPr>
            <p:cNvPr id="64" name="Google Shape;12544;p103">
              <a:extLst>
                <a:ext uri="{FF2B5EF4-FFF2-40B4-BE49-F238E27FC236}">
                  <a16:creationId xmlns:a16="http://schemas.microsoft.com/office/drawing/2014/main" id="{5452316A-A6B1-4F9B-9213-CE1DFF95CAD5}"/>
                </a:ext>
              </a:extLst>
            </p:cNvPr>
            <p:cNvSpPr/>
            <p:nvPr/>
          </p:nvSpPr>
          <p:spPr>
            <a:xfrm>
              <a:off x="6252228" y="3346936"/>
              <a:ext cx="265193" cy="352693"/>
            </a:xfrm>
            <a:custGeom>
              <a:avLst/>
              <a:gdLst/>
              <a:ahLst/>
              <a:cxnLst/>
              <a:rect l="l" t="t" r="r" b="b"/>
              <a:pathLst>
                <a:path w="8371" h="11133" extrusionOk="0">
                  <a:moveTo>
                    <a:pt x="4156" y="2941"/>
                  </a:moveTo>
                  <a:cubicBezTo>
                    <a:pt x="4370" y="2941"/>
                    <a:pt x="4585" y="2953"/>
                    <a:pt x="4787" y="2965"/>
                  </a:cubicBezTo>
                  <a:cubicBezTo>
                    <a:pt x="3811" y="3560"/>
                    <a:pt x="2537" y="3775"/>
                    <a:pt x="2060" y="3810"/>
                  </a:cubicBezTo>
                  <a:lnTo>
                    <a:pt x="2060" y="3656"/>
                  </a:lnTo>
                  <a:cubicBezTo>
                    <a:pt x="2060" y="3358"/>
                    <a:pt x="2858" y="2941"/>
                    <a:pt x="4156" y="2941"/>
                  </a:cubicBezTo>
                  <a:close/>
                  <a:moveTo>
                    <a:pt x="4168" y="2239"/>
                  </a:moveTo>
                  <a:cubicBezTo>
                    <a:pt x="5466" y="2239"/>
                    <a:pt x="6275" y="2655"/>
                    <a:pt x="6275" y="2953"/>
                  </a:cubicBezTo>
                  <a:lnTo>
                    <a:pt x="6275" y="3108"/>
                  </a:lnTo>
                  <a:cubicBezTo>
                    <a:pt x="6242" y="3089"/>
                    <a:pt x="6207" y="3079"/>
                    <a:pt x="6173" y="3079"/>
                  </a:cubicBezTo>
                  <a:cubicBezTo>
                    <a:pt x="6123" y="3079"/>
                    <a:pt x="6078" y="3101"/>
                    <a:pt x="6049" y="3144"/>
                  </a:cubicBezTo>
                  <a:cubicBezTo>
                    <a:pt x="5989" y="3215"/>
                    <a:pt x="6001" y="3322"/>
                    <a:pt x="6073" y="3382"/>
                  </a:cubicBezTo>
                  <a:cubicBezTo>
                    <a:pt x="6168" y="3441"/>
                    <a:pt x="6275" y="3548"/>
                    <a:pt x="6275" y="3656"/>
                  </a:cubicBezTo>
                  <a:lnTo>
                    <a:pt x="6275" y="4358"/>
                  </a:lnTo>
                  <a:lnTo>
                    <a:pt x="4513" y="4358"/>
                  </a:lnTo>
                  <a:cubicBezTo>
                    <a:pt x="4430" y="4358"/>
                    <a:pt x="4346" y="4441"/>
                    <a:pt x="4346" y="4525"/>
                  </a:cubicBezTo>
                  <a:lnTo>
                    <a:pt x="4346" y="4549"/>
                  </a:lnTo>
                  <a:lnTo>
                    <a:pt x="3977" y="4549"/>
                  </a:lnTo>
                  <a:lnTo>
                    <a:pt x="3977" y="4525"/>
                  </a:lnTo>
                  <a:cubicBezTo>
                    <a:pt x="3977" y="4441"/>
                    <a:pt x="3906" y="4358"/>
                    <a:pt x="3811" y="4358"/>
                  </a:cubicBezTo>
                  <a:lnTo>
                    <a:pt x="2060" y="4358"/>
                  </a:lnTo>
                  <a:lnTo>
                    <a:pt x="2060" y="4156"/>
                  </a:lnTo>
                  <a:cubicBezTo>
                    <a:pt x="2560" y="4096"/>
                    <a:pt x="4168" y="3870"/>
                    <a:pt x="5263" y="3072"/>
                  </a:cubicBezTo>
                  <a:cubicBezTo>
                    <a:pt x="5347" y="3084"/>
                    <a:pt x="5442" y="3108"/>
                    <a:pt x="5513" y="3132"/>
                  </a:cubicBezTo>
                  <a:cubicBezTo>
                    <a:pt x="5526" y="3135"/>
                    <a:pt x="5539" y="3137"/>
                    <a:pt x="5552" y="3137"/>
                  </a:cubicBezTo>
                  <a:cubicBezTo>
                    <a:pt x="5624" y="3137"/>
                    <a:pt x="5695" y="3085"/>
                    <a:pt x="5716" y="3025"/>
                  </a:cubicBezTo>
                  <a:cubicBezTo>
                    <a:pt x="5751" y="2929"/>
                    <a:pt x="5692" y="2846"/>
                    <a:pt x="5620" y="2810"/>
                  </a:cubicBezTo>
                  <a:cubicBezTo>
                    <a:pt x="5204" y="2703"/>
                    <a:pt x="4704" y="2620"/>
                    <a:pt x="4168" y="2620"/>
                  </a:cubicBezTo>
                  <a:cubicBezTo>
                    <a:pt x="3370" y="2620"/>
                    <a:pt x="2525" y="2798"/>
                    <a:pt x="2072" y="3108"/>
                  </a:cubicBezTo>
                  <a:lnTo>
                    <a:pt x="2072" y="2953"/>
                  </a:lnTo>
                  <a:cubicBezTo>
                    <a:pt x="2072" y="2655"/>
                    <a:pt x="2882" y="2239"/>
                    <a:pt x="4168" y="2239"/>
                  </a:cubicBezTo>
                  <a:close/>
                  <a:moveTo>
                    <a:pt x="3668" y="4680"/>
                  </a:moveTo>
                  <a:lnTo>
                    <a:pt x="3668" y="4858"/>
                  </a:lnTo>
                  <a:cubicBezTo>
                    <a:pt x="3668" y="5156"/>
                    <a:pt x="3430" y="5394"/>
                    <a:pt x="3132" y="5394"/>
                  </a:cubicBezTo>
                  <a:cubicBezTo>
                    <a:pt x="2834" y="5394"/>
                    <a:pt x="2596" y="5156"/>
                    <a:pt x="2596" y="4858"/>
                  </a:cubicBezTo>
                  <a:lnTo>
                    <a:pt x="2596" y="4680"/>
                  </a:lnTo>
                  <a:lnTo>
                    <a:pt x="2965" y="4680"/>
                  </a:lnTo>
                  <a:lnTo>
                    <a:pt x="2965" y="4870"/>
                  </a:lnTo>
                  <a:cubicBezTo>
                    <a:pt x="2965" y="4965"/>
                    <a:pt x="3037" y="5037"/>
                    <a:pt x="3132" y="5037"/>
                  </a:cubicBezTo>
                  <a:cubicBezTo>
                    <a:pt x="3215" y="5037"/>
                    <a:pt x="3299" y="4965"/>
                    <a:pt x="3299" y="4870"/>
                  </a:cubicBezTo>
                  <a:lnTo>
                    <a:pt x="3299" y="4680"/>
                  </a:lnTo>
                  <a:close/>
                  <a:moveTo>
                    <a:pt x="5751" y="4680"/>
                  </a:moveTo>
                  <a:lnTo>
                    <a:pt x="5751" y="4858"/>
                  </a:lnTo>
                  <a:cubicBezTo>
                    <a:pt x="5751" y="5156"/>
                    <a:pt x="5513" y="5394"/>
                    <a:pt x="5216" y="5394"/>
                  </a:cubicBezTo>
                  <a:cubicBezTo>
                    <a:pt x="4918" y="5394"/>
                    <a:pt x="4680" y="5156"/>
                    <a:pt x="4680" y="4858"/>
                  </a:cubicBezTo>
                  <a:lnTo>
                    <a:pt x="4680" y="4680"/>
                  </a:lnTo>
                  <a:lnTo>
                    <a:pt x="5049" y="4680"/>
                  </a:lnTo>
                  <a:lnTo>
                    <a:pt x="5049" y="4870"/>
                  </a:lnTo>
                  <a:cubicBezTo>
                    <a:pt x="5049" y="4965"/>
                    <a:pt x="5120" y="5037"/>
                    <a:pt x="5216" y="5037"/>
                  </a:cubicBezTo>
                  <a:cubicBezTo>
                    <a:pt x="5299" y="5037"/>
                    <a:pt x="5382" y="4965"/>
                    <a:pt x="5382" y="4870"/>
                  </a:cubicBezTo>
                  <a:lnTo>
                    <a:pt x="5382" y="4680"/>
                  </a:lnTo>
                  <a:close/>
                  <a:moveTo>
                    <a:pt x="4168" y="334"/>
                  </a:moveTo>
                  <a:cubicBezTo>
                    <a:pt x="4299" y="334"/>
                    <a:pt x="4442" y="441"/>
                    <a:pt x="4585" y="536"/>
                  </a:cubicBezTo>
                  <a:cubicBezTo>
                    <a:pt x="4716" y="643"/>
                    <a:pt x="4870" y="750"/>
                    <a:pt x="5013" y="798"/>
                  </a:cubicBezTo>
                  <a:cubicBezTo>
                    <a:pt x="5088" y="814"/>
                    <a:pt x="5166" y="821"/>
                    <a:pt x="5245" y="821"/>
                  </a:cubicBezTo>
                  <a:cubicBezTo>
                    <a:pt x="5341" y="821"/>
                    <a:pt x="5439" y="811"/>
                    <a:pt x="5537" y="798"/>
                  </a:cubicBezTo>
                  <a:cubicBezTo>
                    <a:pt x="5626" y="786"/>
                    <a:pt x="5716" y="774"/>
                    <a:pt x="5796" y="774"/>
                  </a:cubicBezTo>
                  <a:cubicBezTo>
                    <a:pt x="5876" y="774"/>
                    <a:pt x="5948" y="786"/>
                    <a:pt x="6001" y="822"/>
                  </a:cubicBezTo>
                  <a:cubicBezTo>
                    <a:pt x="6109" y="881"/>
                    <a:pt x="6180" y="1048"/>
                    <a:pt x="6251" y="1215"/>
                  </a:cubicBezTo>
                  <a:cubicBezTo>
                    <a:pt x="6323" y="1370"/>
                    <a:pt x="6394" y="1536"/>
                    <a:pt x="6525" y="1655"/>
                  </a:cubicBezTo>
                  <a:cubicBezTo>
                    <a:pt x="6644" y="1774"/>
                    <a:pt x="6799" y="1846"/>
                    <a:pt x="6966" y="1929"/>
                  </a:cubicBezTo>
                  <a:cubicBezTo>
                    <a:pt x="7132" y="2001"/>
                    <a:pt x="7299" y="2072"/>
                    <a:pt x="7359" y="2179"/>
                  </a:cubicBezTo>
                  <a:cubicBezTo>
                    <a:pt x="7418" y="2286"/>
                    <a:pt x="7394" y="2465"/>
                    <a:pt x="7383" y="2644"/>
                  </a:cubicBezTo>
                  <a:cubicBezTo>
                    <a:pt x="7371" y="2822"/>
                    <a:pt x="7335" y="3001"/>
                    <a:pt x="7383" y="3156"/>
                  </a:cubicBezTo>
                  <a:cubicBezTo>
                    <a:pt x="7430" y="3322"/>
                    <a:pt x="7537" y="3453"/>
                    <a:pt x="7633" y="3596"/>
                  </a:cubicBezTo>
                  <a:cubicBezTo>
                    <a:pt x="7740" y="3739"/>
                    <a:pt x="7847" y="3870"/>
                    <a:pt x="7847" y="4013"/>
                  </a:cubicBezTo>
                  <a:cubicBezTo>
                    <a:pt x="7847" y="4144"/>
                    <a:pt x="7740" y="4275"/>
                    <a:pt x="7633" y="4429"/>
                  </a:cubicBezTo>
                  <a:cubicBezTo>
                    <a:pt x="7537" y="4560"/>
                    <a:pt x="7430" y="4703"/>
                    <a:pt x="7383" y="4858"/>
                  </a:cubicBezTo>
                  <a:cubicBezTo>
                    <a:pt x="7335" y="5025"/>
                    <a:pt x="7359" y="5191"/>
                    <a:pt x="7383" y="5382"/>
                  </a:cubicBezTo>
                  <a:cubicBezTo>
                    <a:pt x="7394" y="5561"/>
                    <a:pt x="7430" y="5739"/>
                    <a:pt x="7359" y="5834"/>
                  </a:cubicBezTo>
                  <a:cubicBezTo>
                    <a:pt x="7335" y="5870"/>
                    <a:pt x="7323" y="5882"/>
                    <a:pt x="7299" y="5894"/>
                  </a:cubicBezTo>
                  <a:cubicBezTo>
                    <a:pt x="7299" y="5680"/>
                    <a:pt x="7192" y="5525"/>
                    <a:pt x="7085" y="5406"/>
                  </a:cubicBezTo>
                  <a:cubicBezTo>
                    <a:pt x="7216" y="5299"/>
                    <a:pt x="7299" y="5144"/>
                    <a:pt x="7299" y="4941"/>
                  </a:cubicBezTo>
                  <a:cubicBezTo>
                    <a:pt x="7299" y="4620"/>
                    <a:pt x="7025" y="4346"/>
                    <a:pt x="6704" y="4346"/>
                  </a:cubicBezTo>
                  <a:lnTo>
                    <a:pt x="6597" y="4346"/>
                  </a:lnTo>
                  <a:lnTo>
                    <a:pt x="6597" y="2953"/>
                  </a:lnTo>
                  <a:cubicBezTo>
                    <a:pt x="6597" y="2286"/>
                    <a:pt x="5347" y="1929"/>
                    <a:pt x="4168" y="1929"/>
                  </a:cubicBezTo>
                  <a:cubicBezTo>
                    <a:pt x="2989" y="1929"/>
                    <a:pt x="1739" y="2286"/>
                    <a:pt x="1739" y="2953"/>
                  </a:cubicBezTo>
                  <a:lnTo>
                    <a:pt x="1739" y="4346"/>
                  </a:lnTo>
                  <a:lnTo>
                    <a:pt x="1644" y="4346"/>
                  </a:lnTo>
                  <a:cubicBezTo>
                    <a:pt x="1310" y="4346"/>
                    <a:pt x="1048" y="4620"/>
                    <a:pt x="1048" y="4941"/>
                  </a:cubicBezTo>
                  <a:cubicBezTo>
                    <a:pt x="1048" y="5120"/>
                    <a:pt x="1132" y="5287"/>
                    <a:pt x="1251" y="5406"/>
                  </a:cubicBezTo>
                  <a:cubicBezTo>
                    <a:pt x="1156" y="5525"/>
                    <a:pt x="1048" y="5692"/>
                    <a:pt x="1048" y="5894"/>
                  </a:cubicBezTo>
                  <a:lnTo>
                    <a:pt x="989" y="5834"/>
                  </a:lnTo>
                  <a:cubicBezTo>
                    <a:pt x="929" y="5739"/>
                    <a:pt x="941" y="5561"/>
                    <a:pt x="953" y="5382"/>
                  </a:cubicBezTo>
                  <a:cubicBezTo>
                    <a:pt x="965" y="5191"/>
                    <a:pt x="1001" y="5025"/>
                    <a:pt x="953" y="4858"/>
                  </a:cubicBezTo>
                  <a:cubicBezTo>
                    <a:pt x="917" y="4691"/>
                    <a:pt x="810" y="4560"/>
                    <a:pt x="703" y="4429"/>
                  </a:cubicBezTo>
                  <a:cubicBezTo>
                    <a:pt x="596" y="4275"/>
                    <a:pt x="489" y="4144"/>
                    <a:pt x="489" y="4013"/>
                  </a:cubicBezTo>
                  <a:cubicBezTo>
                    <a:pt x="489" y="3870"/>
                    <a:pt x="596" y="3739"/>
                    <a:pt x="703" y="3596"/>
                  </a:cubicBezTo>
                  <a:cubicBezTo>
                    <a:pt x="810" y="3453"/>
                    <a:pt x="917" y="3310"/>
                    <a:pt x="953" y="3156"/>
                  </a:cubicBezTo>
                  <a:cubicBezTo>
                    <a:pt x="1001" y="3001"/>
                    <a:pt x="989" y="2822"/>
                    <a:pt x="953" y="2644"/>
                  </a:cubicBezTo>
                  <a:cubicBezTo>
                    <a:pt x="941" y="2465"/>
                    <a:pt x="917" y="2286"/>
                    <a:pt x="989" y="2179"/>
                  </a:cubicBezTo>
                  <a:cubicBezTo>
                    <a:pt x="1048" y="2072"/>
                    <a:pt x="1215" y="2001"/>
                    <a:pt x="1370" y="1929"/>
                  </a:cubicBezTo>
                  <a:cubicBezTo>
                    <a:pt x="1537" y="1846"/>
                    <a:pt x="1703" y="1786"/>
                    <a:pt x="1822" y="1655"/>
                  </a:cubicBezTo>
                  <a:cubicBezTo>
                    <a:pt x="1941" y="1536"/>
                    <a:pt x="2013" y="1370"/>
                    <a:pt x="2084" y="1215"/>
                  </a:cubicBezTo>
                  <a:cubicBezTo>
                    <a:pt x="2156" y="1048"/>
                    <a:pt x="2239" y="881"/>
                    <a:pt x="2334" y="822"/>
                  </a:cubicBezTo>
                  <a:cubicBezTo>
                    <a:pt x="2392" y="790"/>
                    <a:pt x="2470" y="779"/>
                    <a:pt x="2557" y="779"/>
                  </a:cubicBezTo>
                  <a:cubicBezTo>
                    <a:pt x="2633" y="779"/>
                    <a:pt x="2716" y="787"/>
                    <a:pt x="2799" y="798"/>
                  </a:cubicBezTo>
                  <a:cubicBezTo>
                    <a:pt x="2907" y="805"/>
                    <a:pt x="3016" y="817"/>
                    <a:pt x="3121" y="817"/>
                  </a:cubicBezTo>
                  <a:cubicBezTo>
                    <a:pt x="3190" y="817"/>
                    <a:pt x="3257" y="812"/>
                    <a:pt x="3322" y="798"/>
                  </a:cubicBezTo>
                  <a:cubicBezTo>
                    <a:pt x="3489" y="750"/>
                    <a:pt x="3620" y="643"/>
                    <a:pt x="3751" y="536"/>
                  </a:cubicBezTo>
                  <a:cubicBezTo>
                    <a:pt x="3906" y="429"/>
                    <a:pt x="4037" y="334"/>
                    <a:pt x="4168" y="334"/>
                  </a:cubicBezTo>
                  <a:close/>
                  <a:moveTo>
                    <a:pt x="1548" y="5596"/>
                  </a:moveTo>
                  <a:cubicBezTo>
                    <a:pt x="1632" y="5656"/>
                    <a:pt x="1727" y="5775"/>
                    <a:pt x="1727" y="5930"/>
                  </a:cubicBezTo>
                  <a:cubicBezTo>
                    <a:pt x="1727" y="6013"/>
                    <a:pt x="1656" y="6108"/>
                    <a:pt x="1548" y="6108"/>
                  </a:cubicBezTo>
                  <a:cubicBezTo>
                    <a:pt x="1453" y="6108"/>
                    <a:pt x="1370" y="6013"/>
                    <a:pt x="1370" y="5930"/>
                  </a:cubicBezTo>
                  <a:cubicBezTo>
                    <a:pt x="1370" y="5763"/>
                    <a:pt x="1477" y="5656"/>
                    <a:pt x="1548" y="5596"/>
                  </a:cubicBezTo>
                  <a:close/>
                  <a:moveTo>
                    <a:pt x="6775" y="5596"/>
                  </a:moveTo>
                  <a:cubicBezTo>
                    <a:pt x="6847" y="5656"/>
                    <a:pt x="6954" y="5775"/>
                    <a:pt x="6954" y="5930"/>
                  </a:cubicBezTo>
                  <a:cubicBezTo>
                    <a:pt x="6966" y="6013"/>
                    <a:pt x="6882" y="6108"/>
                    <a:pt x="6775" y="6108"/>
                  </a:cubicBezTo>
                  <a:cubicBezTo>
                    <a:pt x="6668" y="6108"/>
                    <a:pt x="6597" y="6013"/>
                    <a:pt x="6597" y="5930"/>
                  </a:cubicBezTo>
                  <a:cubicBezTo>
                    <a:pt x="6597" y="5763"/>
                    <a:pt x="6704" y="5656"/>
                    <a:pt x="6775" y="5596"/>
                  </a:cubicBezTo>
                  <a:close/>
                  <a:moveTo>
                    <a:pt x="6394" y="6227"/>
                  </a:moveTo>
                  <a:cubicBezTo>
                    <a:pt x="6430" y="6275"/>
                    <a:pt x="6478" y="6311"/>
                    <a:pt x="6525" y="6346"/>
                  </a:cubicBezTo>
                  <a:cubicBezTo>
                    <a:pt x="6394" y="6477"/>
                    <a:pt x="6311" y="6632"/>
                    <a:pt x="6251" y="6787"/>
                  </a:cubicBezTo>
                  <a:cubicBezTo>
                    <a:pt x="6180" y="6954"/>
                    <a:pt x="6109" y="7120"/>
                    <a:pt x="6001" y="7180"/>
                  </a:cubicBezTo>
                  <a:cubicBezTo>
                    <a:pt x="5944" y="7212"/>
                    <a:pt x="5873" y="7223"/>
                    <a:pt x="5793" y="7223"/>
                  </a:cubicBezTo>
                  <a:cubicBezTo>
                    <a:pt x="5725" y="7223"/>
                    <a:pt x="5650" y="7215"/>
                    <a:pt x="5573" y="7204"/>
                  </a:cubicBezTo>
                  <a:cubicBezTo>
                    <a:pt x="5906" y="6954"/>
                    <a:pt x="6192" y="6632"/>
                    <a:pt x="6394" y="6227"/>
                  </a:cubicBezTo>
                  <a:close/>
                  <a:moveTo>
                    <a:pt x="1953" y="6239"/>
                  </a:moveTo>
                  <a:cubicBezTo>
                    <a:pt x="2132" y="6632"/>
                    <a:pt x="2418" y="6966"/>
                    <a:pt x="2775" y="7227"/>
                  </a:cubicBezTo>
                  <a:cubicBezTo>
                    <a:pt x="2724" y="7227"/>
                    <a:pt x="2674" y="7228"/>
                    <a:pt x="2626" y="7228"/>
                  </a:cubicBezTo>
                  <a:cubicBezTo>
                    <a:pt x="2506" y="7228"/>
                    <a:pt x="2399" y="7222"/>
                    <a:pt x="2322" y="7180"/>
                  </a:cubicBezTo>
                  <a:cubicBezTo>
                    <a:pt x="2227" y="7120"/>
                    <a:pt x="2144" y="6954"/>
                    <a:pt x="2072" y="6787"/>
                  </a:cubicBezTo>
                  <a:cubicBezTo>
                    <a:pt x="2001" y="6644"/>
                    <a:pt x="1941" y="6477"/>
                    <a:pt x="1822" y="6358"/>
                  </a:cubicBezTo>
                  <a:cubicBezTo>
                    <a:pt x="1882" y="6334"/>
                    <a:pt x="1929" y="6287"/>
                    <a:pt x="1953" y="6239"/>
                  </a:cubicBezTo>
                  <a:close/>
                  <a:moveTo>
                    <a:pt x="6704" y="4691"/>
                  </a:moveTo>
                  <a:cubicBezTo>
                    <a:pt x="6847" y="4691"/>
                    <a:pt x="6966" y="4810"/>
                    <a:pt x="6966" y="4965"/>
                  </a:cubicBezTo>
                  <a:cubicBezTo>
                    <a:pt x="6966" y="5108"/>
                    <a:pt x="6847" y="5227"/>
                    <a:pt x="6704" y="5227"/>
                  </a:cubicBezTo>
                  <a:lnTo>
                    <a:pt x="6597" y="5227"/>
                  </a:lnTo>
                  <a:lnTo>
                    <a:pt x="6597" y="5215"/>
                  </a:lnTo>
                  <a:cubicBezTo>
                    <a:pt x="6597" y="5120"/>
                    <a:pt x="6525" y="5049"/>
                    <a:pt x="6430" y="5049"/>
                  </a:cubicBezTo>
                  <a:cubicBezTo>
                    <a:pt x="6347" y="5049"/>
                    <a:pt x="6275" y="5120"/>
                    <a:pt x="6275" y="5215"/>
                  </a:cubicBezTo>
                  <a:cubicBezTo>
                    <a:pt x="6275" y="6370"/>
                    <a:pt x="5335" y="7311"/>
                    <a:pt x="4168" y="7311"/>
                  </a:cubicBezTo>
                  <a:cubicBezTo>
                    <a:pt x="4161" y="7311"/>
                    <a:pt x="4154" y="7311"/>
                    <a:pt x="4146" y="7311"/>
                  </a:cubicBezTo>
                  <a:cubicBezTo>
                    <a:pt x="3001" y="7311"/>
                    <a:pt x="2060" y="6363"/>
                    <a:pt x="2060" y="5215"/>
                  </a:cubicBezTo>
                  <a:cubicBezTo>
                    <a:pt x="2060" y="5120"/>
                    <a:pt x="1989" y="5049"/>
                    <a:pt x="1894" y="5049"/>
                  </a:cubicBezTo>
                  <a:cubicBezTo>
                    <a:pt x="1810" y="5049"/>
                    <a:pt x="1727" y="5120"/>
                    <a:pt x="1727" y="5215"/>
                  </a:cubicBezTo>
                  <a:lnTo>
                    <a:pt x="1727" y="5227"/>
                  </a:lnTo>
                  <a:lnTo>
                    <a:pt x="1632" y="5227"/>
                  </a:lnTo>
                  <a:cubicBezTo>
                    <a:pt x="1477" y="5227"/>
                    <a:pt x="1358" y="5108"/>
                    <a:pt x="1358" y="4965"/>
                  </a:cubicBezTo>
                  <a:cubicBezTo>
                    <a:pt x="1358" y="4810"/>
                    <a:pt x="1477" y="4691"/>
                    <a:pt x="1632" y="4691"/>
                  </a:cubicBezTo>
                  <a:lnTo>
                    <a:pt x="2251" y="4691"/>
                  </a:lnTo>
                  <a:lnTo>
                    <a:pt x="2251" y="4870"/>
                  </a:lnTo>
                  <a:cubicBezTo>
                    <a:pt x="2251" y="5346"/>
                    <a:pt x="2644" y="5739"/>
                    <a:pt x="3120" y="5739"/>
                  </a:cubicBezTo>
                  <a:cubicBezTo>
                    <a:pt x="3596" y="5739"/>
                    <a:pt x="3977" y="5346"/>
                    <a:pt x="3977" y="4870"/>
                  </a:cubicBezTo>
                  <a:lnTo>
                    <a:pt x="3977" y="4858"/>
                  </a:lnTo>
                  <a:lnTo>
                    <a:pt x="4346" y="4858"/>
                  </a:lnTo>
                  <a:lnTo>
                    <a:pt x="4346" y="4870"/>
                  </a:lnTo>
                  <a:cubicBezTo>
                    <a:pt x="4346" y="5346"/>
                    <a:pt x="4739" y="5739"/>
                    <a:pt x="5216" y="5739"/>
                  </a:cubicBezTo>
                  <a:cubicBezTo>
                    <a:pt x="5692" y="5739"/>
                    <a:pt x="6073" y="5346"/>
                    <a:pt x="6073" y="4870"/>
                  </a:cubicBezTo>
                  <a:lnTo>
                    <a:pt x="6073" y="4691"/>
                  </a:lnTo>
                  <a:close/>
                  <a:moveTo>
                    <a:pt x="5049" y="7477"/>
                  </a:moveTo>
                  <a:lnTo>
                    <a:pt x="5049" y="7942"/>
                  </a:lnTo>
                  <a:lnTo>
                    <a:pt x="4168" y="8811"/>
                  </a:lnTo>
                  <a:lnTo>
                    <a:pt x="3299" y="7942"/>
                  </a:lnTo>
                  <a:lnTo>
                    <a:pt x="3299" y="7477"/>
                  </a:lnTo>
                  <a:cubicBezTo>
                    <a:pt x="3561" y="7585"/>
                    <a:pt x="3858" y="7644"/>
                    <a:pt x="4168" y="7644"/>
                  </a:cubicBezTo>
                  <a:cubicBezTo>
                    <a:pt x="4489" y="7644"/>
                    <a:pt x="4787" y="7585"/>
                    <a:pt x="5049" y="7477"/>
                  </a:cubicBezTo>
                  <a:close/>
                  <a:moveTo>
                    <a:pt x="2953" y="8073"/>
                  </a:moveTo>
                  <a:lnTo>
                    <a:pt x="3918" y="9037"/>
                  </a:lnTo>
                  <a:lnTo>
                    <a:pt x="3192" y="9644"/>
                  </a:lnTo>
                  <a:lnTo>
                    <a:pt x="3156" y="9644"/>
                  </a:lnTo>
                  <a:lnTo>
                    <a:pt x="2608" y="8394"/>
                  </a:lnTo>
                  <a:lnTo>
                    <a:pt x="2941" y="8073"/>
                  </a:lnTo>
                  <a:close/>
                  <a:moveTo>
                    <a:pt x="2370" y="8620"/>
                  </a:moveTo>
                  <a:lnTo>
                    <a:pt x="2894" y="9787"/>
                  </a:lnTo>
                  <a:cubicBezTo>
                    <a:pt x="2941" y="9883"/>
                    <a:pt x="3025" y="9942"/>
                    <a:pt x="3132" y="9978"/>
                  </a:cubicBezTo>
                  <a:cubicBezTo>
                    <a:pt x="3156" y="9978"/>
                    <a:pt x="3180" y="9990"/>
                    <a:pt x="3203" y="9990"/>
                  </a:cubicBezTo>
                  <a:cubicBezTo>
                    <a:pt x="3275" y="9990"/>
                    <a:pt x="3358" y="9954"/>
                    <a:pt x="3418" y="9918"/>
                  </a:cubicBezTo>
                  <a:lnTo>
                    <a:pt x="4013" y="9406"/>
                  </a:lnTo>
                  <a:lnTo>
                    <a:pt x="4013" y="10633"/>
                  </a:lnTo>
                  <a:cubicBezTo>
                    <a:pt x="3001" y="10561"/>
                    <a:pt x="2179" y="9752"/>
                    <a:pt x="2072" y="8728"/>
                  </a:cubicBezTo>
                  <a:lnTo>
                    <a:pt x="2370" y="8620"/>
                  </a:lnTo>
                  <a:close/>
                  <a:moveTo>
                    <a:pt x="5394" y="8085"/>
                  </a:moveTo>
                  <a:lnTo>
                    <a:pt x="5716" y="8418"/>
                  </a:lnTo>
                  <a:lnTo>
                    <a:pt x="5692" y="8490"/>
                  </a:lnTo>
                  <a:cubicBezTo>
                    <a:pt x="5656" y="8573"/>
                    <a:pt x="5692" y="8668"/>
                    <a:pt x="5775" y="8692"/>
                  </a:cubicBezTo>
                  <a:cubicBezTo>
                    <a:pt x="5795" y="8702"/>
                    <a:pt x="5816" y="8706"/>
                    <a:pt x="5838" y="8706"/>
                  </a:cubicBezTo>
                  <a:cubicBezTo>
                    <a:pt x="5895" y="8706"/>
                    <a:pt x="5955" y="8676"/>
                    <a:pt x="5989" y="8632"/>
                  </a:cubicBezTo>
                  <a:lnTo>
                    <a:pt x="6287" y="8740"/>
                  </a:lnTo>
                  <a:cubicBezTo>
                    <a:pt x="6168" y="9740"/>
                    <a:pt x="5347" y="10537"/>
                    <a:pt x="4335" y="10633"/>
                  </a:cubicBezTo>
                  <a:lnTo>
                    <a:pt x="4335" y="9406"/>
                  </a:lnTo>
                  <a:lnTo>
                    <a:pt x="4930" y="9918"/>
                  </a:lnTo>
                  <a:cubicBezTo>
                    <a:pt x="4989" y="9954"/>
                    <a:pt x="5061" y="9990"/>
                    <a:pt x="5144" y="9990"/>
                  </a:cubicBezTo>
                  <a:cubicBezTo>
                    <a:pt x="5168" y="9990"/>
                    <a:pt x="5180" y="9990"/>
                    <a:pt x="5216" y="9978"/>
                  </a:cubicBezTo>
                  <a:cubicBezTo>
                    <a:pt x="5323" y="9942"/>
                    <a:pt x="5406" y="9883"/>
                    <a:pt x="5454" y="9787"/>
                  </a:cubicBezTo>
                  <a:lnTo>
                    <a:pt x="5704" y="9228"/>
                  </a:lnTo>
                  <a:cubicBezTo>
                    <a:pt x="5739" y="9144"/>
                    <a:pt x="5704" y="9049"/>
                    <a:pt x="5620" y="9025"/>
                  </a:cubicBezTo>
                  <a:cubicBezTo>
                    <a:pt x="5595" y="9016"/>
                    <a:pt x="5571" y="9011"/>
                    <a:pt x="5549" y="9011"/>
                  </a:cubicBezTo>
                  <a:cubicBezTo>
                    <a:pt x="5485" y="9011"/>
                    <a:pt x="5432" y="9047"/>
                    <a:pt x="5406" y="9109"/>
                  </a:cubicBezTo>
                  <a:lnTo>
                    <a:pt x="5156" y="9668"/>
                  </a:lnTo>
                  <a:lnTo>
                    <a:pt x="5120" y="9668"/>
                  </a:lnTo>
                  <a:lnTo>
                    <a:pt x="4394" y="9049"/>
                  </a:lnTo>
                  <a:lnTo>
                    <a:pt x="5358" y="8085"/>
                  </a:lnTo>
                  <a:close/>
                  <a:moveTo>
                    <a:pt x="4168" y="0"/>
                  </a:moveTo>
                  <a:cubicBezTo>
                    <a:pt x="3930" y="0"/>
                    <a:pt x="3739" y="155"/>
                    <a:pt x="3561" y="286"/>
                  </a:cubicBezTo>
                  <a:cubicBezTo>
                    <a:pt x="3442" y="381"/>
                    <a:pt x="3334" y="453"/>
                    <a:pt x="3239" y="477"/>
                  </a:cubicBezTo>
                  <a:cubicBezTo>
                    <a:pt x="3197" y="491"/>
                    <a:pt x="3148" y="495"/>
                    <a:pt x="3095" y="495"/>
                  </a:cubicBezTo>
                  <a:cubicBezTo>
                    <a:pt x="3012" y="495"/>
                    <a:pt x="2921" y="484"/>
                    <a:pt x="2834" y="477"/>
                  </a:cubicBezTo>
                  <a:cubicBezTo>
                    <a:pt x="2738" y="466"/>
                    <a:pt x="2639" y="456"/>
                    <a:pt x="2543" y="456"/>
                  </a:cubicBezTo>
                  <a:cubicBezTo>
                    <a:pt x="2414" y="456"/>
                    <a:pt x="2289" y="475"/>
                    <a:pt x="2179" y="536"/>
                  </a:cubicBezTo>
                  <a:cubicBezTo>
                    <a:pt x="1965" y="655"/>
                    <a:pt x="1882" y="881"/>
                    <a:pt x="1787" y="1072"/>
                  </a:cubicBezTo>
                  <a:cubicBezTo>
                    <a:pt x="1727" y="1203"/>
                    <a:pt x="1668" y="1346"/>
                    <a:pt x="1596" y="1417"/>
                  </a:cubicBezTo>
                  <a:cubicBezTo>
                    <a:pt x="1525" y="1489"/>
                    <a:pt x="1394" y="1548"/>
                    <a:pt x="1251" y="1608"/>
                  </a:cubicBezTo>
                  <a:cubicBezTo>
                    <a:pt x="1060" y="1703"/>
                    <a:pt x="834" y="1786"/>
                    <a:pt x="715" y="2001"/>
                  </a:cubicBezTo>
                  <a:cubicBezTo>
                    <a:pt x="596" y="2191"/>
                    <a:pt x="632" y="2429"/>
                    <a:pt x="655" y="2655"/>
                  </a:cubicBezTo>
                  <a:cubicBezTo>
                    <a:pt x="679" y="2798"/>
                    <a:pt x="691" y="2929"/>
                    <a:pt x="655" y="3048"/>
                  </a:cubicBezTo>
                  <a:cubicBezTo>
                    <a:pt x="632" y="3156"/>
                    <a:pt x="560" y="3263"/>
                    <a:pt x="465" y="3382"/>
                  </a:cubicBezTo>
                  <a:cubicBezTo>
                    <a:pt x="334" y="3560"/>
                    <a:pt x="179" y="3751"/>
                    <a:pt x="179" y="3989"/>
                  </a:cubicBezTo>
                  <a:cubicBezTo>
                    <a:pt x="179" y="4227"/>
                    <a:pt x="334" y="4418"/>
                    <a:pt x="465" y="4596"/>
                  </a:cubicBezTo>
                  <a:cubicBezTo>
                    <a:pt x="560" y="4715"/>
                    <a:pt x="632" y="4822"/>
                    <a:pt x="655" y="4930"/>
                  </a:cubicBezTo>
                  <a:cubicBezTo>
                    <a:pt x="691" y="5037"/>
                    <a:pt x="679" y="5180"/>
                    <a:pt x="655" y="5334"/>
                  </a:cubicBezTo>
                  <a:cubicBezTo>
                    <a:pt x="632" y="5561"/>
                    <a:pt x="620" y="5799"/>
                    <a:pt x="715" y="5989"/>
                  </a:cubicBezTo>
                  <a:cubicBezTo>
                    <a:pt x="834" y="6192"/>
                    <a:pt x="1060" y="6287"/>
                    <a:pt x="1251" y="6370"/>
                  </a:cubicBezTo>
                  <a:cubicBezTo>
                    <a:pt x="1394" y="6430"/>
                    <a:pt x="1525" y="6489"/>
                    <a:pt x="1596" y="6573"/>
                  </a:cubicBezTo>
                  <a:cubicBezTo>
                    <a:pt x="1668" y="6644"/>
                    <a:pt x="1727" y="6775"/>
                    <a:pt x="1787" y="6906"/>
                  </a:cubicBezTo>
                  <a:cubicBezTo>
                    <a:pt x="1882" y="7096"/>
                    <a:pt x="1965" y="7323"/>
                    <a:pt x="2179" y="7442"/>
                  </a:cubicBezTo>
                  <a:cubicBezTo>
                    <a:pt x="2286" y="7509"/>
                    <a:pt x="2408" y="7530"/>
                    <a:pt x="2534" y="7530"/>
                  </a:cubicBezTo>
                  <a:cubicBezTo>
                    <a:pt x="2633" y="7530"/>
                    <a:pt x="2735" y="7517"/>
                    <a:pt x="2834" y="7501"/>
                  </a:cubicBezTo>
                  <a:cubicBezTo>
                    <a:pt x="2882" y="7501"/>
                    <a:pt x="2918" y="7489"/>
                    <a:pt x="2965" y="7489"/>
                  </a:cubicBezTo>
                  <a:lnTo>
                    <a:pt x="2965" y="7716"/>
                  </a:lnTo>
                  <a:lnTo>
                    <a:pt x="2953" y="7716"/>
                  </a:lnTo>
                  <a:cubicBezTo>
                    <a:pt x="2858" y="7716"/>
                    <a:pt x="2775" y="7739"/>
                    <a:pt x="2715" y="7823"/>
                  </a:cubicBezTo>
                  <a:lnTo>
                    <a:pt x="2310" y="8216"/>
                  </a:lnTo>
                  <a:cubicBezTo>
                    <a:pt x="2299" y="8239"/>
                    <a:pt x="2287" y="8263"/>
                    <a:pt x="2263" y="8299"/>
                  </a:cubicBezTo>
                  <a:lnTo>
                    <a:pt x="810" y="8811"/>
                  </a:lnTo>
                  <a:cubicBezTo>
                    <a:pt x="334" y="8978"/>
                    <a:pt x="1" y="9442"/>
                    <a:pt x="1" y="9966"/>
                  </a:cubicBezTo>
                  <a:lnTo>
                    <a:pt x="1" y="10954"/>
                  </a:lnTo>
                  <a:cubicBezTo>
                    <a:pt x="1" y="11049"/>
                    <a:pt x="84" y="11121"/>
                    <a:pt x="167" y="11121"/>
                  </a:cubicBezTo>
                  <a:cubicBezTo>
                    <a:pt x="263" y="11121"/>
                    <a:pt x="334" y="11049"/>
                    <a:pt x="334" y="10954"/>
                  </a:cubicBezTo>
                  <a:lnTo>
                    <a:pt x="334" y="9966"/>
                  </a:lnTo>
                  <a:cubicBezTo>
                    <a:pt x="334" y="9859"/>
                    <a:pt x="346" y="9752"/>
                    <a:pt x="394" y="9644"/>
                  </a:cubicBezTo>
                  <a:lnTo>
                    <a:pt x="1215" y="10347"/>
                  </a:lnTo>
                  <a:cubicBezTo>
                    <a:pt x="1334" y="10454"/>
                    <a:pt x="1406" y="10597"/>
                    <a:pt x="1406" y="10752"/>
                  </a:cubicBezTo>
                  <a:lnTo>
                    <a:pt x="1406" y="10954"/>
                  </a:lnTo>
                  <a:cubicBezTo>
                    <a:pt x="1406" y="11049"/>
                    <a:pt x="1477" y="11121"/>
                    <a:pt x="1572" y="11121"/>
                  </a:cubicBezTo>
                  <a:cubicBezTo>
                    <a:pt x="1656" y="11121"/>
                    <a:pt x="1727" y="11049"/>
                    <a:pt x="1727" y="10954"/>
                  </a:cubicBezTo>
                  <a:lnTo>
                    <a:pt x="1727" y="10764"/>
                  </a:lnTo>
                  <a:cubicBezTo>
                    <a:pt x="1727" y="10514"/>
                    <a:pt x="1632" y="10275"/>
                    <a:pt x="1429" y="10109"/>
                  </a:cubicBezTo>
                  <a:lnTo>
                    <a:pt x="572" y="9371"/>
                  </a:lnTo>
                  <a:cubicBezTo>
                    <a:pt x="655" y="9263"/>
                    <a:pt x="798" y="9168"/>
                    <a:pt x="929" y="9132"/>
                  </a:cubicBezTo>
                  <a:lnTo>
                    <a:pt x="1775" y="8835"/>
                  </a:lnTo>
                  <a:cubicBezTo>
                    <a:pt x="1929" y="10037"/>
                    <a:pt x="2953" y="10954"/>
                    <a:pt x="4192" y="10954"/>
                  </a:cubicBezTo>
                  <a:cubicBezTo>
                    <a:pt x="5418" y="10954"/>
                    <a:pt x="6454" y="10037"/>
                    <a:pt x="6597" y="8835"/>
                  </a:cubicBezTo>
                  <a:lnTo>
                    <a:pt x="7442" y="9132"/>
                  </a:lnTo>
                  <a:cubicBezTo>
                    <a:pt x="7585" y="9168"/>
                    <a:pt x="7716" y="9263"/>
                    <a:pt x="7799" y="9371"/>
                  </a:cubicBezTo>
                  <a:lnTo>
                    <a:pt x="6942" y="10109"/>
                  </a:lnTo>
                  <a:cubicBezTo>
                    <a:pt x="6751" y="10275"/>
                    <a:pt x="6644" y="10514"/>
                    <a:pt x="6644" y="10764"/>
                  </a:cubicBezTo>
                  <a:lnTo>
                    <a:pt x="6644" y="10978"/>
                  </a:lnTo>
                  <a:cubicBezTo>
                    <a:pt x="6644" y="11061"/>
                    <a:pt x="6716" y="11133"/>
                    <a:pt x="6811" y="11133"/>
                  </a:cubicBezTo>
                  <a:cubicBezTo>
                    <a:pt x="6894" y="11133"/>
                    <a:pt x="6966" y="11061"/>
                    <a:pt x="6966" y="10978"/>
                  </a:cubicBezTo>
                  <a:lnTo>
                    <a:pt x="6966" y="10764"/>
                  </a:lnTo>
                  <a:cubicBezTo>
                    <a:pt x="6966" y="10621"/>
                    <a:pt x="7049" y="10466"/>
                    <a:pt x="7168" y="10359"/>
                  </a:cubicBezTo>
                  <a:lnTo>
                    <a:pt x="7978" y="9656"/>
                  </a:lnTo>
                  <a:cubicBezTo>
                    <a:pt x="8014" y="9763"/>
                    <a:pt x="8037" y="9871"/>
                    <a:pt x="8037" y="9978"/>
                  </a:cubicBezTo>
                  <a:lnTo>
                    <a:pt x="8037" y="10978"/>
                  </a:lnTo>
                  <a:cubicBezTo>
                    <a:pt x="8037" y="11061"/>
                    <a:pt x="8121" y="11133"/>
                    <a:pt x="8204" y="11133"/>
                  </a:cubicBezTo>
                  <a:cubicBezTo>
                    <a:pt x="8299" y="11133"/>
                    <a:pt x="8371" y="11061"/>
                    <a:pt x="8371" y="10978"/>
                  </a:cubicBezTo>
                  <a:lnTo>
                    <a:pt x="8371" y="9978"/>
                  </a:lnTo>
                  <a:cubicBezTo>
                    <a:pt x="8335" y="9454"/>
                    <a:pt x="8014" y="8990"/>
                    <a:pt x="7537" y="8835"/>
                  </a:cubicBezTo>
                  <a:lnTo>
                    <a:pt x="6073" y="8311"/>
                  </a:lnTo>
                  <a:cubicBezTo>
                    <a:pt x="6061" y="8275"/>
                    <a:pt x="6061" y="8263"/>
                    <a:pt x="6037" y="8239"/>
                  </a:cubicBezTo>
                  <a:lnTo>
                    <a:pt x="5632" y="7835"/>
                  </a:lnTo>
                  <a:cubicBezTo>
                    <a:pt x="5573" y="7775"/>
                    <a:pt x="5478" y="7728"/>
                    <a:pt x="5394" y="7728"/>
                  </a:cubicBezTo>
                  <a:lnTo>
                    <a:pt x="5382" y="7728"/>
                  </a:lnTo>
                  <a:lnTo>
                    <a:pt x="5382" y="7501"/>
                  </a:lnTo>
                  <a:cubicBezTo>
                    <a:pt x="5418" y="7501"/>
                    <a:pt x="5466" y="7525"/>
                    <a:pt x="5513" y="7525"/>
                  </a:cubicBezTo>
                  <a:cubicBezTo>
                    <a:pt x="5597" y="7537"/>
                    <a:pt x="5704" y="7537"/>
                    <a:pt x="5799" y="7537"/>
                  </a:cubicBezTo>
                  <a:cubicBezTo>
                    <a:pt x="5930" y="7537"/>
                    <a:pt x="6049" y="7525"/>
                    <a:pt x="6168" y="7442"/>
                  </a:cubicBezTo>
                  <a:cubicBezTo>
                    <a:pt x="6370" y="7323"/>
                    <a:pt x="6466" y="7108"/>
                    <a:pt x="6549" y="6906"/>
                  </a:cubicBezTo>
                  <a:cubicBezTo>
                    <a:pt x="6609" y="6775"/>
                    <a:pt x="6668" y="6644"/>
                    <a:pt x="6751" y="6573"/>
                  </a:cubicBezTo>
                  <a:cubicBezTo>
                    <a:pt x="6823" y="6489"/>
                    <a:pt x="6954" y="6430"/>
                    <a:pt x="7085" y="6370"/>
                  </a:cubicBezTo>
                  <a:cubicBezTo>
                    <a:pt x="7287" y="6287"/>
                    <a:pt x="7502" y="6192"/>
                    <a:pt x="7621" y="5989"/>
                  </a:cubicBezTo>
                  <a:cubicBezTo>
                    <a:pt x="7740" y="5799"/>
                    <a:pt x="7716" y="5561"/>
                    <a:pt x="7680" y="5334"/>
                  </a:cubicBezTo>
                  <a:cubicBezTo>
                    <a:pt x="7668" y="5180"/>
                    <a:pt x="7656" y="5049"/>
                    <a:pt x="7680" y="4930"/>
                  </a:cubicBezTo>
                  <a:cubicBezTo>
                    <a:pt x="7716" y="4822"/>
                    <a:pt x="7787" y="4727"/>
                    <a:pt x="7883" y="4596"/>
                  </a:cubicBezTo>
                  <a:cubicBezTo>
                    <a:pt x="8014" y="4418"/>
                    <a:pt x="8156" y="4227"/>
                    <a:pt x="8156" y="3989"/>
                  </a:cubicBezTo>
                  <a:cubicBezTo>
                    <a:pt x="8156" y="3751"/>
                    <a:pt x="8014" y="3560"/>
                    <a:pt x="7883" y="3382"/>
                  </a:cubicBezTo>
                  <a:cubicBezTo>
                    <a:pt x="7787" y="3263"/>
                    <a:pt x="7716" y="3156"/>
                    <a:pt x="7680" y="3048"/>
                  </a:cubicBezTo>
                  <a:cubicBezTo>
                    <a:pt x="7656" y="2953"/>
                    <a:pt x="7668" y="2798"/>
                    <a:pt x="7680" y="2655"/>
                  </a:cubicBezTo>
                  <a:cubicBezTo>
                    <a:pt x="7716" y="2429"/>
                    <a:pt x="7728" y="2191"/>
                    <a:pt x="7621" y="2001"/>
                  </a:cubicBezTo>
                  <a:cubicBezTo>
                    <a:pt x="7502" y="1786"/>
                    <a:pt x="7287" y="1703"/>
                    <a:pt x="7085" y="1608"/>
                  </a:cubicBezTo>
                  <a:cubicBezTo>
                    <a:pt x="6954" y="1548"/>
                    <a:pt x="6823" y="1489"/>
                    <a:pt x="6751" y="1417"/>
                  </a:cubicBezTo>
                  <a:cubicBezTo>
                    <a:pt x="6668" y="1346"/>
                    <a:pt x="6609" y="1203"/>
                    <a:pt x="6549" y="1072"/>
                  </a:cubicBezTo>
                  <a:cubicBezTo>
                    <a:pt x="6466" y="881"/>
                    <a:pt x="6370" y="655"/>
                    <a:pt x="6168" y="536"/>
                  </a:cubicBezTo>
                  <a:cubicBezTo>
                    <a:pt x="6064" y="471"/>
                    <a:pt x="5947" y="452"/>
                    <a:pt x="5825" y="452"/>
                  </a:cubicBezTo>
                  <a:cubicBezTo>
                    <a:pt x="5722" y="452"/>
                    <a:pt x="5616" y="466"/>
                    <a:pt x="5513" y="477"/>
                  </a:cubicBezTo>
                  <a:cubicBezTo>
                    <a:pt x="5419" y="484"/>
                    <a:pt x="5334" y="495"/>
                    <a:pt x="5255" y="495"/>
                  </a:cubicBezTo>
                  <a:cubicBezTo>
                    <a:pt x="5204" y="495"/>
                    <a:pt x="5155" y="491"/>
                    <a:pt x="5108" y="477"/>
                  </a:cubicBezTo>
                  <a:cubicBezTo>
                    <a:pt x="5001" y="453"/>
                    <a:pt x="4906" y="369"/>
                    <a:pt x="4787" y="286"/>
                  </a:cubicBezTo>
                  <a:cubicBezTo>
                    <a:pt x="4608" y="155"/>
                    <a:pt x="4406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2545;p103">
              <a:extLst>
                <a:ext uri="{FF2B5EF4-FFF2-40B4-BE49-F238E27FC236}">
                  <a16:creationId xmlns:a16="http://schemas.microsoft.com/office/drawing/2014/main" id="{08AA2B0C-773A-4778-9561-5D89FDC88F2A}"/>
                </a:ext>
              </a:extLst>
            </p:cNvPr>
            <p:cNvSpPr/>
            <p:nvPr/>
          </p:nvSpPr>
          <p:spPr>
            <a:xfrm>
              <a:off x="6363140" y="3540532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64" y="485"/>
                    <a:pt x="1191" y="402"/>
                    <a:pt x="1334" y="259"/>
                  </a:cubicBezTo>
                  <a:cubicBezTo>
                    <a:pt x="1369" y="200"/>
                    <a:pt x="1369" y="104"/>
                    <a:pt x="1310" y="45"/>
                  </a:cubicBezTo>
                  <a:cubicBezTo>
                    <a:pt x="1280" y="15"/>
                    <a:pt x="1238" y="0"/>
                    <a:pt x="1197" y="0"/>
                  </a:cubicBezTo>
                  <a:cubicBezTo>
                    <a:pt x="1155" y="0"/>
                    <a:pt x="1113" y="15"/>
                    <a:pt x="1084" y="45"/>
                  </a:cubicBezTo>
                  <a:cubicBezTo>
                    <a:pt x="1024" y="104"/>
                    <a:pt x="881" y="176"/>
                    <a:pt x="691" y="176"/>
                  </a:cubicBezTo>
                  <a:cubicBezTo>
                    <a:pt x="488" y="176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2546;p103">
              <a:extLst>
                <a:ext uri="{FF2B5EF4-FFF2-40B4-BE49-F238E27FC236}">
                  <a16:creationId xmlns:a16="http://schemas.microsoft.com/office/drawing/2014/main" id="{D594022A-8E10-414F-8A75-93724E637EFD}"/>
                </a:ext>
              </a:extLst>
            </p:cNvPr>
            <p:cNvSpPr/>
            <p:nvPr/>
          </p:nvSpPr>
          <p:spPr>
            <a:xfrm>
              <a:off x="6406890" y="3468397"/>
              <a:ext cx="21511" cy="10201"/>
            </a:xfrm>
            <a:custGeom>
              <a:avLst/>
              <a:gdLst/>
              <a:ahLst/>
              <a:cxnLst/>
              <a:rect l="l" t="t" r="r" b="b"/>
              <a:pathLst>
                <a:path w="67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79" y="250"/>
                    <a:pt x="679" y="155"/>
                  </a:cubicBezTo>
                  <a:cubicBezTo>
                    <a:pt x="679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" name="Google Shape;12668;p103">
            <a:extLst>
              <a:ext uri="{FF2B5EF4-FFF2-40B4-BE49-F238E27FC236}">
                <a16:creationId xmlns:a16="http://schemas.microsoft.com/office/drawing/2014/main" id="{8F5CE58B-6B3D-4657-AA5E-2B38E55B73D1}"/>
              </a:ext>
            </a:extLst>
          </p:cNvPr>
          <p:cNvGrpSpPr/>
          <p:nvPr/>
        </p:nvGrpSpPr>
        <p:grpSpPr>
          <a:xfrm>
            <a:off x="3695831" y="3340598"/>
            <a:ext cx="609181" cy="812859"/>
            <a:chOff x="7162775" y="2881113"/>
            <a:chExt cx="259523" cy="346294"/>
          </a:xfrm>
        </p:grpSpPr>
        <p:sp>
          <p:nvSpPr>
            <p:cNvPr id="68" name="Google Shape;12669;p103">
              <a:extLst>
                <a:ext uri="{FF2B5EF4-FFF2-40B4-BE49-F238E27FC236}">
                  <a16:creationId xmlns:a16="http://schemas.microsoft.com/office/drawing/2014/main" id="{CAF78CD9-01FF-4D21-B903-6D4F8894B978}"/>
                </a:ext>
              </a:extLst>
            </p:cNvPr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2670;p103">
              <a:extLst>
                <a:ext uri="{FF2B5EF4-FFF2-40B4-BE49-F238E27FC236}">
                  <a16:creationId xmlns:a16="http://schemas.microsoft.com/office/drawing/2014/main" id="{D647AAA7-18BB-42CC-A387-B06B1B02837E}"/>
                </a:ext>
              </a:extLst>
            </p:cNvPr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2671;p103">
              <a:extLst>
                <a:ext uri="{FF2B5EF4-FFF2-40B4-BE49-F238E27FC236}">
                  <a16:creationId xmlns:a16="http://schemas.microsoft.com/office/drawing/2014/main" id="{338891EE-F0FB-4FC2-8C0C-153835999FAA}"/>
                </a:ext>
              </a:extLst>
            </p:cNvPr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2672;p103">
              <a:extLst>
                <a:ext uri="{FF2B5EF4-FFF2-40B4-BE49-F238E27FC236}">
                  <a16:creationId xmlns:a16="http://schemas.microsoft.com/office/drawing/2014/main" id="{753A077B-A343-4C0A-BB5C-2B19B361894B}"/>
                </a:ext>
              </a:extLst>
            </p:cNvPr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2673;p103">
              <a:extLst>
                <a:ext uri="{FF2B5EF4-FFF2-40B4-BE49-F238E27FC236}">
                  <a16:creationId xmlns:a16="http://schemas.microsoft.com/office/drawing/2014/main" id="{7F665F63-CA7C-4DD4-B1D5-DE43B9EA5C87}"/>
                </a:ext>
              </a:extLst>
            </p:cNvPr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2674;p103">
              <a:extLst>
                <a:ext uri="{FF2B5EF4-FFF2-40B4-BE49-F238E27FC236}">
                  <a16:creationId xmlns:a16="http://schemas.microsoft.com/office/drawing/2014/main" id="{EF34CC4F-24C7-4B84-A817-5094FFCA6BBD}"/>
                </a:ext>
              </a:extLst>
            </p:cNvPr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12675;p103">
            <a:extLst>
              <a:ext uri="{FF2B5EF4-FFF2-40B4-BE49-F238E27FC236}">
                <a16:creationId xmlns:a16="http://schemas.microsoft.com/office/drawing/2014/main" id="{72C40E94-8D30-4AA0-8307-5D7CF8133819}"/>
              </a:ext>
            </a:extLst>
          </p:cNvPr>
          <p:cNvGrpSpPr/>
          <p:nvPr/>
        </p:nvGrpSpPr>
        <p:grpSpPr>
          <a:xfrm>
            <a:off x="3073969" y="2719447"/>
            <a:ext cx="612824" cy="816430"/>
            <a:chOff x="6709751" y="2881842"/>
            <a:chExt cx="261075" cy="347815"/>
          </a:xfrm>
        </p:grpSpPr>
        <p:sp>
          <p:nvSpPr>
            <p:cNvPr id="75" name="Google Shape;12676;p103">
              <a:extLst>
                <a:ext uri="{FF2B5EF4-FFF2-40B4-BE49-F238E27FC236}">
                  <a16:creationId xmlns:a16="http://schemas.microsoft.com/office/drawing/2014/main" id="{0F45F94A-D4E3-4CF2-BAD9-3A5EF987654C}"/>
                </a:ext>
              </a:extLst>
            </p:cNvPr>
            <p:cNvSpPr/>
            <p:nvPr/>
          </p:nvSpPr>
          <p:spPr>
            <a:xfrm>
              <a:off x="6709751" y="2881842"/>
              <a:ext cx="261075" cy="347815"/>
            </a:xfrm>
            <a:custGeom>
              <a:avLst/>
              <a:gdLst/>
              <a:ahLst/>
              <a:cxnLst/>
              <a:rect l="l" t="t" r="r" b="b"/>
              <a:pathLst>
                <a:path w="8241" h="10979" extrusionOk="0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12677;p103">
              <a:extLst>
                <a:ext uri="{FF2B5EF4-FFF2-40B4-BE49-F238E27FC236}">
                  <a16:creationId xmlns:a16="http://schemas.microsoft.com/office/drawing/2014/main" id="{38E7CED5-1AFC-44AF-88F7-7EC53D29E2CC}"/>
                </a:ext>
              </a:extLst>
            </p:cNvPr>
            <p:cNvSpPr/>
            <p:nvPr/>
          </p:nvSpPr>
          <p:spPr>
            <a:xfrm>
              <a:off x="6819522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12678;p103">
              <a:extLst>
                <a:ext uri="{FF2B5EF4-FFF2-40B4-BE49-F238E27FC236}">
                  <a16:creationId xmlns:a16="http://schemas.microsoft.com/office/drawing/2014/main" id="{495EC0B3-625C-4434-A406-0CBA38503850}"/>
                </a:ext>
              </a:extLst>
            </p:cNvPr>
            <p:cNvSpPr/>
            <p:nvPr/>
          </p:nvSpPr>
          <p:spPr>
            <a:xfrm>
              <a:off x="6803682" y="3006344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12679;p103">
              <a:extLst>
                <a:ext uri="{FF2B5EF4-FFF2-40B4-BE49-F238E27FC236}">
                  <a16:creationId xmlns:a16="http://schemas.microsoft.com/office/drawing/2014/main" id="{1DAF198C-A358-4BC7-8D88-1E8CA0B9C933}"/>
                </a:ext>
              </a:extLst>
            </p:cNvPr>
            <p:cNvSpPr/>
            <p:nvPr/>
          </p:nvSpPr>
          <p:spPr>
            <a:xfrm>
              <a:off x="6868183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2680;p103">
              <a:extLst>
                <a:ext uri="{FF2B5EF4-FFF2-40B4-BE49-F238E27FC236}">
                  <a16:creationId xmlns:a16="http://schemas.microsoft.com/office/drawing/2014/main" id="{1A648D47-F519-46EA-9A1D-4E03A2212223}"/>
                </a:ext>
              </a:extLst>
            </p:cNvPr>
            <p:cNvSpPr/>
            <p:nvPr/>
          </p:nvSpPr>
          <p:spPr>
            <a:xfrm>
              <a:off x="6798011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2681;p103">
              <a:extLst>
                <a:ext uri="{FF2B5EF4-FFF2-40B4-BE49-F238E27FC236}">
                  <a16:creationId xmlns:a16="http://schemas.microsoft.com/office/drawing/2014/main" id="{649F884D-7AFE-4CB9-81E8-DF0994A89F78}"/>
                </a:ext>
              </a:extLst>
            </p:cNvPr>
            <p:cNvSpPr/>
            <p:nvPr/>
          </p:nvSpPr>
          <p:spPr>
            <a:xfrm>
              <a:off x="6862892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1" name="Google Shape;12706;p103">
            <a:extLst>
              <a:ext uri="{FF2B5EF4-FFF2-40B4-BE49-F238E27FC236}">
                <a16:creationId xmlns:a16="http://schemas.microsoft.com/office/drawing/2014/main" id="{CCE888DB-79DB-4CA5-BF09-AC55F10226E5}"/>
              </a:ext>
            </a:extLst>
          </p:cNvPr>
          <p:cNvGrpSpPr/>
          <p:nvPr/>
        </p:nvGrpSpPr>
        <p:grpSpPr>
          <a:xfrm>
            <a:off x="2088240" y="2768636"/>
            <a:ext cx="635802" cy="846546"/>
            <a:chOff x="6248458" y="2869772"/>
            <a:chExt cx="270864" cy="360645"/>
          </a:xfrm>
        </p:grpSpPr>
        <p:sp>
          <p:nvSpPr>
            <p:cNvPr id="82" name="Google Shape;12707;p103">
              <a:extLst>
                <a:ext uri="{FF2B5EF4-FFF2-40B4-BE49-F238E27FC236}">
                  <a16:creationId xmlns:a16="http://schemas.microsoft.com/office/drawing/2014/main" id="{B041AD58-8174-4913-97FC-E051AB06E640}"/>
                </a:ext>
              </a:extLst>
            </p:cNvPr>
            <p:cNvSpPr/>
            <p:nvPr/>
          </p:nvSpPr>
          <p:spPr>
            <a:xfrm>
              <a:off x="6345399" y="299500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2708;p103">
              <a:extLst>
                <a:ext uri="{FF2B5EF4-FFF2-40B4-BE49-F238E27FC236}">
                  <a16:creationId xmlns:a16="http://schemas.microsoft.com/office/drawing/2014/main" id="{BAE21A65-3148-4828-9D98-3C7FBF0E980C}"/>
                </a:ext>
              </a:extLst>
            </p:cNvPr>
            <p:cNvSpPr/>
            <p:nvPr/>
          </p:nvSpPr>
          <p:spPr>
            <a:xfrm>
              <a:off x="6412529" y="2995003"/>
              <a:ext cx="10993" cy="15872"/>
            </a:xfrm>
            <a:custGeom>
              <a:avLst/>
              <a:gdLst/>
              <a:ahLst/>
              <a:cxnLst/>
              <a:rect l="l" t="t" r="r" b="b"/>
              <a:pathLst>
                <a:path w="347" h="501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84" y="501"/>
                    <a:pt x="167" y="501"/>
                  </a:cubicBezTo>
                  <a:cubicBezTo>
                    <a:pt x="251" y="501"/>
                    <a:pt x="334" y="429"/>
                    <a:pt x="334" y="334"/>
                  </a:cubicBezTo>
                  <a:lnTo>
                    <a:pt x="334" y="156"/>
                  </a:lnTo>
                  <a:cubicBezTo>
                    <a:pt x="346" y="72"/>
                    <a:pt x="275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2709;p103">
              <a:extLst>
                <a:ext uri="{FF2B5EF4-FFF2-40B4-BE49-F238E27FC236}">
                  <a16:creationId xmlns:a16="http://schemas.microsoft.com/office/drawing/2014/main" id="{108E1554-7F99-493D-9A94-89B92FD3AAC6}"/>
                </a:ext>
              </a:extLst>
            </p:cNvPr>
            <p:cNvSpPr/>
            <p:nvPr/>
          </p:nvSpPr>
          <p:spPr>
            <a:xfrm>
              <a:off x="6248458" y="2869772"/>
              <a:ext cx="270864" cy="360645"/>
            </a:xfrm>
            <a:custGeom>
              <a:avLst/>
              <a:gdLst/>
              <a:ahLst/>
              <a:cxnLst/>
              <a:rect l="l" t="t" r="r" b="b"/>
              <a:pathLst>
                <a:path w="8550" h="11384" extrusionOk="0">
                  <a:moveTo>
                    <a:pt x="4275" y="513"/>
                  </a:moveTo>
                  <a:cubicBezTo>
                    <a:pt x="5585" y="513"/>
                    <a:pt x="6668" y="1537"/>
                    <a:pt x="6775" y="2823"/>
                  </a:cubicBezTo>
                  <a:cubicBezTo>
                    <a:pt x="6073" y="2608"/>
                    <a:pt x="5204" y="2489"/>
                    <a:pt x="4275" y="2489"/>
                  </a:cubicBezTo>
                  <a:cubicBezTo>
                    <a:pt x="3358" y="2489"/>
                    <a:pt x="2477" y="2608"/>
                    <a:pt x="1775" y="2823"/>
                  </a:cubicBezTo>
                  <a:cubicBezTo>
                    <a:pt x="1882" y="1537"/>
                    <a:pt x="2965" y="513"/>
                    <a:pt x="4275" y="513"/>
                  </a:cubicBezTo>
                  <a:close/>
                  <a:moveTo>
                    <a:pt x="2156" y="3073"/>
                  </a:moveTo>
                  <a:lnTo>
                    <a:pt x="2156" y="3382"/>
                  </a:lnTo>
                  <a:cubicBezTo>
                    <a:pt x="2156" y="3490"/>
                    <a:pt x="2120" y="3573"/>
                    <a:pt x="2060" y="3632"/>
                  </a:cubicBezTo>
                  <a:cubicBezTo>
                    <a:pt x="1977" y="3716"/>
                    <a:pt x="1894" y="3740"/>
                    <a:pt x="1798" y="3740"/>
                  </a:cubicBezTo>
                  <a:lnTo>
                    <a:pt x="1787" y="3740"/>
                  </a:lnTo>
                  <a:lnTo>
                    <a:pt x="1787" y="3168"/>
                  </a:lnTo>
                  <a:lnTo>
                    <a:pt x="1775" y="3168"/>
                  </a:lnTo>
                  <a:cubicBezTo>
                    <a:pt x="1894" y="3132"/>
                    <a:pt x="2025" y="3097"/>
                    <a:pt x="2156" y="3073"/>
                  </a:cubicBezTo>
                  <a:close/>
                  <a:moveTo>
                    <a:pt x="4263" y="2835"/>
                  </a:moveTo>
                  <a:cubicBezTo>
                    <a:pt x="5204" y="2835"/>
                    <a:pt x="6073" y="2954"/>
                    <a:pt x="6763" y="3180"/>
                  </a:cubicBezTo>
                  <a:lnTo>
                    <a:pt x="6763" y="4430"/>
                  </a:lnTo>
                  <a:cubicBezTo>
                    <a:pt x="6692" y="4371"/>
                    <a:pt x="6597" y="4287"/>
                    <a:pt x="6489" y="4204"/>
                  </a:cubicBezTo>
                  <a:cubicBezTo>
                    <a:pt x="6459" y="4178"/>
                    <a:pt x="6421" y="4166"/>
                    <a:pt x="6384" y="4166"/>
                  </a:cubicBezTo>
                  <a:cubicBezTo>
                    <a:pt x="6334" y="4166"/>
                    <a:pt x="6285" y="4187"/>
                    <a:pt x="6251" y="4228"/>
                  </a:cubicBezTo>
                  <a:cubicBezTo>
                    <a:pt x="6192" y="4311"/>
                    <a:pt x="6216" y="4406"/>
                    <a:pt x="6287" y="4466"/>
                  </a:cubicBezTo>
                  <a:cubicBezTo>
                    <a:pt x="6335" y="4502"/>
                    <a:pt x="6370" y="4525"/>
                    <a:pt x="6406" y="4561"/>
                  </a:cubicBezTo>
                  <a:lnTo>
                    <a:pt x="6406" y="4621"/>
                  </a:lnTo>
                  <a:cubicBezTo>
                    <a:pt x="6406" y="5811"/>
                    <a:pt x="5442" y="6764"/>
                    <a:pt x="4251" y="6764"/>
                  </a:cubicBezTo>
                  <a:cubicBezTo>
                    <a:pt x="3060" y="6764"/>
                    <a:pt x="2084" y="5799"/>
                    <a:pt x="2084" y="4609"/>
                  </a:cubicBezTo>
                  <a:cubicBezTo>
                    <a:pt x="2084" y="4513"/>
                    <a:pt x="2013" y="4442"/>
                    <a:pt x="1929" y="4442"/>
                  </a:cubicBezTo>
                  <a:cubicBezTo>
                    <a:pt x="1834" y="4442"/>
                    <a:pt x="1763" y="4513"/>
                    <a:pt x="1763" y="4609"/>
                  </a:cubicBezTo>
                  <a:lnTo>
                    <a:pt x="1763" y="4621"/>
                  </a:lnTo>
                  <a:lnTo>
                    <a:pt x="1656" y="4621"/>
                  </a:lnTo>
                  <a:cubicBezTo>
                    <a:pt x="1584" y="4621"/>
                    <a:pt x="1513" y="4585"/>
                    <a:pt x="1453" y="4525"/>
                  </a:cubicBezTo>
                  <a:cubicBezTo>
                    <a:pt x="1429" y="4490"/>
                    <a:pt x="1417" y="4406"/>
                    <a:pt x="1417" y="4335"/>
                  </a:cubicBezTo>
                  <a:cubicBezTo>
                    <a:pt x="1429" y="4204"/>
                    <a:pt x="1572" y="4085"/>
                    <a:pt x="1715" y="4085"/>
                  </a:cubicBezTo>
                  <a:lnTo>
                    <a:pt x="1775" y="4085"/>
                  </a:lnTo>
                  <a:cubicBezTo>
                    <a:pt x="1965" y="4085"/>
                    <a:pt x="2132" y="4013"/>
                    <a:pt x="2263" y="3871"/>
                  </a:cubicBezTo>
                  <a:cubicBezTo>
                    <a:pt x="2406" y="3740"/>
                    <a:pt x="2477" y="3561"/>
                    <a:pt x="2477" y="3382"/>
                  </a:cubicBezTo>
                  <a:lnTo>
                    <a:pt x="2477" y="3001"/>
                  </a:lnTo>
                  <a:cubicBezTo>
                    <a:pt x="2787" y="2942"/>
                    <a:pt x="3120" y="2894"/>
                    <a:pt x="3453" y="2858"/>
                  </a:cubicBezTo>
                  <a:cubicBezTo>
                    <a:pt x="4251" y="3156"/>
                    <a:pt x="5001" y="3549"/>
                    <a:pt x="5739" y="4049"/>
                  </a:cubicBezTo>
                  <a:cubicBezTo>
                    <a:pt x="5763" y="4073"/>
                    <a:pt x="5799" y="4085"/>
                    <a:pt x="5823" y="4085"/>
                  </a:cubicBezTo>
                  <a:cubicBezTo>
                    <a:pt x="5882" y="4085"/>
                    <a:pt x="5930" y="4049"/>
                    <a:pt x="5954" y="4013"/>
                  </a:cubicBezTo>
                  <a:cubicBezTo>
                    <a:pt x="6013" y="3930"/>
                    <a:pt x="5989" y="3835"/>
                    <a:pt x="5918" y="3775"/>
                  </a:cubicBezTo>
                  <a:cubicBezTo>
                    <a:pt x="5382" y="3394"/>
                    <a:pt x="4823" y="3085"/>
                    <a:pt x="4251" y="2835"/>
                  </a:cubicBezTo>
                  <a:close/>
                  <a:moveTo>
                    <a:pt x="1822" y="4990"/>
                  </a:moveTo>
                  <a:cubicBezTo>
                    <a:pt x="1929" y="5764"/>
                    <a:pt x="2406" y="6418"/>
                    <a:pt x="3037" y="6811"/>
                  </a:cubicBezTo>
                  <a:lnTo>
                    <a:pt x="3037" y="7538"/>
                  </a:lnTo>
                  <a:cubicBezTo>
                    <a:pt x="3037" y="7776"/>
                    <a:pt x="2894" y="7966"/>
                    <a:pt x="2679" y="8062"/>
                  </a:cubicBezTo>
                  <a:lnTo>
                    <a:pt x="1656" y="8383"/>
                  </a:lnTo>
                  <a:lnTo>
                    <a:pt x="1310" y="8157"/>
                  </a:lnTo>
                  <a:lnTo>
                    <a:pt x="1906" y="7419"/>
                  </a:lnTo>
                  <a:cubicBezTo>
                    <a:pt x="1941" y="7371"/>
                    <a:pt x="1953" y="7323"/>
                    <a:pt x="1941" y="7288"/>
                  </a:cubicBezTo>
                  <a:cubicBezTo>
                    <a:pt x="1929" y="7240"/>
                    <a:pt x="1894" y="7192"/>
                    <a:pt x="1846" y="7169"/>
                  </a:cubicBezTo>
                  <a:lnTo>
                    <a:pt x="1286" y="6883"/>
                  </a:lnTo>
                  <a:cubicBezTo>
                    <a:pt x="1656" y="6073"/>
                    <a:pt x="1727" y="5323"/>
                    <a:pt x="1763" y="4990"/>
                  </a:cubicBezTo>
                  <a:close/>
                  <a:moveTo>
                    <a:pt x="6775" y="4847"/>
                  </a:moveTo>
                  <a:lnTo>
                    <a:pt x="6811" y="4871"/>
                  </a:lnTo>
                  <a:cubicBezTo>
                    <a:pt x="6823" y="5121"/>
                    <a:pt x="6882" y="5978"/>
                    <a:pt x="7287" y="6871"/>
                  </a:cubicBezTo>
                  <a:lnTo>
                    <a:pt x="6716" y="7145"/>
                  </a:lnTo>
                  <a:cubicBezTo>
                    <a:pt x="6668" y="7180"/>
                    <a:pt x="6644" y="7204"/>
                    <a:pt x="6632" y="7264"/>
                  </a:cubicBezTo>
                  <a:cubicBezTo>
                    <a:pt x="6609" y="7311"/>
                    <a:pt x="6632" y="7371"/>
                    <a:pt x="6656" y="7407"/>
                  </a:cubicBezTo>
                  <a:lnTo>
                    <a:pt x="7251" y="8145"/>
                  </a:lnTo>
                  <a:lnTo>
                    <a:pt x="6906" y="8383"/>
                  </a:lnTo>
                  <a:lnTo>
                    <a:pt x="5894" y="8026"/>
                  </a:lnTo>
                  <a:cubicBezTo>
                    <a:pt x="5680" y="7954"/>
                    <a:pt x="5537" y="7740"/>
                    <a:pt x="5537" y="7502"/>
                  </a:cubicBezTo>
                  <a:lnTo>
                    <a:pt x="5537" y="6776"/>
                  </a:lnTo>
                  <a:cubicBezTo>
                    <a:pt x="6228" y="6371"/>
                    <a:pt x="6704" y="5680"/>
                    <a:pt x="6775" y="4847"/>
                  </a:cubicBezTo>
                  <a:close/>
                  <a:moveTo>
                    <a:pt x="5192" y="6966"/>
                  </a:moveTo>
                  <a:lnTo>
                    <a:pt x="5192" y="7538"/>
                  </a:lnTo>
                  <a:cubicBezTo>
                    <a:pt x="5192" y="7859"/>
                    <a:pt x="5370" y="8157"/>
                    <a:pt x="5656" y="8312"/>
                  </a:cubicBezTo>
                  <a:cubicBezTo>
                    <a:pt x="5597" y="8478"/>
                    <a:pt x="5525" y="8621"/>
                    <a:pt x="5418" y="8752"/>
                  </a:cubicBezTo>
                  <a:cubicBezTo>
                    <a:pt x="5358" y="8835"/>
                    <a:pt x="5370" y="8931"/>
                    <a:pt x="5454" y="8990"/>
                  </a:cubicBezTo>
                  <a:cubicBezTo>
                    <a:pt x="5477" y="9026"/>
                    <a:pt x="5525" y="9026"/>
                    <a:pt x="5549" y="9026"/>
                  </a:cubicBezTo>
                  <a:cubicBezTo>
                    <a:pt x="5597" y="9026"/>
                    <a:pt x="5656" y="9014"/>
                    <a:pt x="5692" y="8966"/>
                  </a:cubicBezTo>
                  <a:cubicBezTo>
                    <a:pt x="5823" y="8800"/>
                    <a:pt x="5918" y="8621"/>
                    <a:pt x="5989" y="8431"/>
                  </a:cubicBezTo>
                  <a:lnTo>
                    <a:pt x="6347" y="8550"/>
                  </a:lnTo>
                  <a:cubicBezTo>
                    <a:pt x="6013" y="9395"/>
                    <a:pt x="5204" y="9990"/>
                    <a:pt x="4275" y="9990"/>
                  </a:cubicBezTo>
                  <a:cubicBezTo>
                    <a:pt x="3358" y="9990"/>
                    <a:pt x="2537" y="9395"/>
                    <a:pt x="2239" y="8538"/>
                  </a:cubicBezTo>
                  <a:lnTo>
                    <a:pt x="2596" y="8419"/>
                  </a:lnTo>
                  <a:cubicBezTo>
                    <a:pt x="2834" y="9133"/>
                    <a:pt x="3501" y="9621"/>
                    <a:pt x="4275" y="9621"/>
                  </a:cubicBezTo>
                  <a:cubicBezTo>
                    <a:pt x="4525" y="9621"/>
                    <a:pt x="4787" y="9562"/>
                    <a:pt x="5025" y="9455"/>
                  </a:cubicBezTo>
                  <a:cubicBezTo>
                    <a:pt x="5108" y="9407"/>
                    <a:pt x="5144" y="9324"/>
                    <a:pt x="5108" y="9228"/>
                  </a:cubicBezTo>
                  <a:cubicBezTo>
                    <a:pt x="5075" y="9170"/>
                    <a:pt x="5025" y="9136"/>
                    <a:pt x="4965" y="9136"/>
                  </a:cubicBezTo>
                  <a:cubicBezTo>
                    <a:pt x="4939" y="9136"/>
                    <a:pt x="4911" y="9142"/>
                    <a:pt x="4882" y="9157"/>
                  </a:cubicBezTo>
                  <a:cubicBezTo>
                    <a:pt x="4692" y="9252"/>
                    <a:pt x="4501" y="9288"/>
                    <a:pt x="4287" y="9288"/>
                  </a:cubicBezTo>
                  <a:cubicBezTo>
                    <a:pt x="3668" y="9288"/>
                    <a:pt x="3120" y="8895"/>
                    <a:pt x="2918" y="8312"/>
                  </a:cubicBezTo>
                  <a:cubicBezTo>
                    <a:pt x="3203" y="8157"/>
                    <a:pt x="3382" y="7859"/>
                    <a:pt x="3382" y="7538"/>
                  </a:cubicBezTo>
                  <a:lnTo>
                    <a:pt x="3382" y="6966"/>
                  </a:lnTo>
                  <a:cubicBezTo>
                    <a:pt x="3668" y="7073"/>
                    <a:pt x="3965" y="7133"/>
                    <a:pt x="4287" y="7133"/>
                  </a:cubicBezTo>
                  <a:cubicBezTo>
                    <a:pt x="4596" y="7133"/>
                    <a:pt x="4918" y="7073"/>
                    <a:pt x="5192" y="6966"/>
                  </a:cubicBezTo>
                  <a:close/>
                  <a:moveTo>
                    <a:pt x="4096" y="1"/>
                  </a:moveTo>
                  <a:cubicBezTo>
                    <a:pt x="4013" y="1"/>
                    <a:pt x="3930" y="84"/>
                    <a:pt x="3930" y="168"/>
                  </a:cubicBezTo>
                  <a:lnTo>
                    <a:pt x="3930" y="203"/>
                  </a:lnTo>
                  <a:cubicBezTo>
                    <a:pt x="2549" y="358"/>
                    <a:pt x="1477" y="1525"/>
                    <a:pt x="1429" y="2942"/>
                  </a:cubicBezTo>
                  <a:cubicBezTo>
                    <a:pt x="1346" y="2966"/>
                    <a:pt x="1251" y="3013"/>
                    <a:pt x="1167" y="3037"/>
                  </a:cubicBezTo>
                  <a:cubicBezTo>
                    <a:pt x="1072" y="3085"/>
                    <a:pt x="1048" y="3180"/>
                    <a:pt x="1072" y="3263"/>
                  </a:cubicBezTo>
                  <a:cubicBezTo>
                    <a:pt x="1109" y="3336"/>
                    <a:pt x="1173" y="3367"/>
                    <a:pt x="1238" y="3367"/>
                  </a:cubicBezTo>
                  <a:cubicBezTo>
                    <a:pt x="1258" y="3367"/>
                    <a:pt x="1279" y="3364"/>
                    <a:pt x="1298" y="3359"/>
                  </a:cubicBezTo>
                  <a:cubicBezTo>
                    <a:pt x="1346" y="3335"/>
                    <a:pt x="1370" y="3323"/>
                    <a:pt x="1417" y="3299"/>
                  </a:cubicBezTo>
                  <a:lnTo>
                    <a:pt x="1417" y="3799"/>
                  </a:lnTo>
                  <a:cubicBezTo>
                    <a:pt x="1227" y="3894"/>
                    <a:pt x="1096" y="4073"/>
                    <a:pt x="1060" y="4287"/>
                  </a:cubicBezTo>
                  <a:cubicBezTo>
                    <a:pt x="1048" y="4466"/>
                    <a:pt x="1108" y="4633"/>
                    <a:pt x="1215" y="4763"/>
                  </a:cubicBezTo>
                  <a:cubicBezTo>
                    <a:pt x="1275" y="4823"/>
                    <a:pt x="1334" y="4871"/>
                    <a:pt x="1406" y="4918"/>
                  </a:cubicBezTo>
                  <a:cubicBezTo>
                    <a:pt x="1394" y="5216"/>
                    <a:pt x="1298" y="6049"/>
                    <a:pt x="894" y="6871"/>
                  </a:cubicBezTo>
                  <a:cubicBezTo>
                    <a:pt x="858" y="6954"/>
                    <a:pt x="882" y="7049"/>
                    <a:pt x="965" y="7085"/>
                  </a:cubicBezTo>
                  <a:lnTo>
                    <a:pt x="1501" y="7359"/>
                  </a:lnTo>
                  <a:lnTo>
                    <a:pt x="929" y="8085"/>
                  </a:lnTo>
                  <a:cubicBezTo>
                    <a:pt x="894" y="8121"/>
                    <a:pt x="882" y="8181"/>
                    <a:pt x="894" y="8216"/>
                  </a:cubicBezTo>
                  <a:cubicBezTo>
                    <a:pt x="894" y="8264"/>
                    <a:pt x="929" y="8312"/>
                    <a:pt x="965" y="8335"/>
                  </a:cubicBezTo>
                  <a:lnTo>
                    <a:pt x="1251" y="8538"/>
                  </a:lnTo>
                  <a:lnTo>
                    <a:pt x="822" y="8681"/>
                  </a:lnTo>
                  <a:cubicBezTo>
                    <a:pt x="334" y="8859"/>
                    <a:pt x="1" y="9324"/>
                    <a:pt x="1" y="9836"/>
                  </a:cubicBezTo>
                  <a:lnTo>
                    <a:pt x="1" y="11229"/>
                  </a:lnTo>
                  <a:cubicBezTo>
                    <a:pt x="1" y="11312"/>
                    <a:pt x="72" y="11383"/>
                    <a:pt x="167" y="11383"/>
                  </a:cubicBezTo>
                  <a:cubicBezTo>
                    <a:pt x="251" y="11383"/>
                    <a:pt x="334" y="11312"/>
                    <a:pt x="334" y="11229"/>
                  </a:cubicBezTo>
                  <a:lnTo>
                    <a:pt x="334" y="9836"/>
                  </a:lnTo>
                  <a:cubicBezTo>
                    <a:pt x="334" y="9455"/>
                    <a:pt x="572" y="9109"/>
                    <a:pt x="929" y="8990"/>
                  </a:cubicBezTo>
                  <a:lnTo>
                    <a:pt x="1906" y="8645"/>
                  </a:lnTo>
                  <a:cubicBezTo>
                    <a:pt x="2251" y="9645"/>
                    <a:pt x="3191" y="10336"/>
                    <a:pt x="4263" y="10336"/>
                  </a:cubicBezTo>
                  <a:cubicBezTo>
                    <a:pt x="5335" y="10336"/>
                    <a:pt x="6263" y="9645"/>
                    <a:pt x="6609" y="8645"/>
                  </a:cubicBezTo>
                  <a:lnTo>
                    <a:pt x="7597" y="8990"/>
                  </a:lnTo>
                  <a:cubicBezTo>
                    <a:pt x="7954" y="9121"/>
                    <a:pt x="8192" y="9466"/>
                    <a:pt x="8192" y="9836"/>
                  </a:cubicBezTo>
                  <a:lnTo>
                    <a:pt x="8192" y="11229"/>
                  </a:lnTo>
                  <a:cubicBezTo>
                    <a:pt x="8192" y="11312"/>
                    <a:pt x="8264" y="11383"/>
                    <a:pt x="8347" y="11383"/>
                  </a:cubicBezTo>
                  <a:cubicBezTo>
                    <a:pt x="8442" y="11383"/>
                    <a:pt x="8514" y="11312"/>
                    <a:pt x="8514" y="11229"/>
                  </a:cubicBezTo>
                  <a:lnTo>
                    <a:pt x="8514" y="9836"/>
                  </a:lnTo>
                  <a:cubicBezTo>
                    <a:pt x="8549" y="9324"/>
                    <a:pt x="8216" y="8847"/>
                    <a:pt x="7728" y="8681"/>
                  </a:cubicBezTo>
                  <a:lnTo>
                    <a:pt x="7299" y="8538"/>
                  </a:lnTo>
                  <a:lnTo>
                    <a:pt x="7585" y="8335"/>
                  </a:lnTo>
                  <a:cubicBezTo>
                    <a:pt x="7621" y="8312"/>
                    <a:pt x="7644" y="8264"/>
                    <a:pt x="7656" y="8216"/>
                  </a:cubicBezTo>
                  <a:cubicBezTo>
                    <a:pt x="7668" y="8181"/>
                    <a:pt x="7656" y="8133"/>
                    <a:pt x="7621" y="8085"/>
                  </a:cubicBezTo>
                  <a:lnTo>
                    <a:pt x="7037" y="7359"/>
                  </a:lnTo>
                  <a:lnTo>
                    <a:pt x="7573" y="7085"/>
                  </a:lnTo>
                  <a:cubicBezTo>
                    <a:pt x="7668" y="7049"/>
                    <a:pt x="7692" y="6942"/>
                    <a:pt x="7656" y="6871"/>
                  </a:cubicBezTo>
                  <a:cubicBezTo>
                    <a:pt x="7144" y="5859"/>
                    <a:pt x="7132" y="4811"/>
                    <a:pt x="7132" y="4799"/>
                  </a:cubicBezTo>
                  <a:lnTo>
                    <a:pt x="7132" y="3299"/>
                  </a:lnTo>
                  <a:cubicBezTo>
                    <a:pt x="7180" y="3311"/>
                    <a:pt x="7204" y="3323"/>
                    <a:pt x="7251" y="3359"/>
                  </a:cubicBezTo>
                  <a:cubicBezTo>
                    <a:pt x="7275" y="3370"/>
                    <a:pt x="7299" y="3370"/>
                    <a:pt x="7323" y="3370"/>
                  </a:cubicBezTo>
                  <a:cubicBezTo>
                    <a:pt x="7382" y="3370"/>
                    <a:pt x="7442" y="3335"/>
                    <a:pt x="7478" y="3263"/>
                  </a:cubicBezTo>
                  <a:cubicBezTo>
                    <a:pt x="7513" y="3180"/>
                    <a:pt x="7478" y="3085"/>
                    <a:pt x="7382" y="3037"/>
                  </a:cubicBezTo>
                  <a:cubicBezTo>
                    <a:pt x="7299" y="3001"/>
                    <a:pt x="7216" y="2966"/>
                    <a:pt x="7121" y="2942"/>
                  </a:cubicBezTo>
                  <a:cubicBezTo>
                    <a:pt x="7073" y="1525"/>
                    <a:pt x="6001" y="358"/>
                    <a:pt x="4620" y="203"/>
                  </a:cubicBezTo>
                  <a:lnTo>
                    <a:pt x="4620" y="168"/>
                  </a:lnTo>
                  <a:cubicBezTo>
                    <a:pt x="4620" y="84"/>
                    <a:pt x="4537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2710;p103">
              <a:extLst>
                <a:ext uri="{FF2B5EF4-FFF2-40B4-BE49-F238E27FC236}">
                  <a16:creationId xmlns:a16="http://schemas.microsoft.com/office/drawing/2014/main" id="{F1939782-9B6A-43B6-8C3B-F55C04F4FE12}"/>
                </a:ext>
              </a:extLst>
            </p:cNvPr>
            <p:cNvSpPr/>
            <p:nvPr/>
          </p:nvSpPr>
          <p:spPr>
            <a:xfrm>
              <a:off x="6339728" y="297729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513" y="334"/>
                  </a:lnTo>
                  <a:cubicBezTo>
                    <a:pt x="608" y="334"/>
                    <a:pt x="680" y="262"/>
                    <a:pt x="680" y="167"/>
                  </a:cubicBez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12711;p103">
              <a:extLst>
                <a:ext uri="{FF2B5EF4-FFF2-40B4-BE49-F238E27FC236}">
                  <a16:creationId xmlns:a16="http://schemas.microsoft.com/office/drawing/2014/main" id="{14C56B70-0718-4DAF-B17E-D50E6EC1B77B}"/>
                </a:ext>
              </a:extLst>
            </p:cNvPr>
            <p:cNvSpPr/>
            <p:nvPr/>
          </p:nvSpPr>
          <p:spPr>
            <a:xfrm>
              <a:off x="6353319" y="3025194"/>
              <a:ext cx="61903" cy="32852"/>
            </a:xfrm>
            <a:custGeom>
              <a:avLst/>
              <a:gdLst/>
              <a:ahLst/>
              <a:cxnLst/>
              <a:rect l="l" t="t" r="r" b="b"/>
              <a:pathLst>
                <a:path w="1954" h="1037" extrusionOk="0">
                  <a:moveTo>
                    <a:pt x="1560" y="322"/>
                  </a:moveTo>
                  <a:cubicBezTo>
                    <a:pt x="1501" y="560"/>
                    <a:pt x="1251" y="715"/>
                    <a:pt x="965" y="715"/>
                  </a:cubicBezTo>
                  <a:cubicBezTo>
                    <a:pt x="679" y="715"/>
                    <a:pt x="441" y="548"/>
                    <a:pt x="358" y="322"/>
                  </a:cubicBez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655"/>
                    <a:pt x="429" y="1036"/>
                    <a:pt x="965" y="1036"/>
                  </a:cubicBezTo>
                  <a:cubicBezTo>
                    <a:pt x="1501" y="1036"/>
                    <a:pt x="1929" y="631"/>
                    <a:pt x="1929" y="155"/>
                  </a:cubicBezTo>
                  <a:cubicBezTo>
                    <a:pt x="1953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" name="Google Shape;12765;p103">
            <a:extLst>
              <a:ext uri="{FF2B5EF4-FFF2-40B4-BE49-F238E27FC236}">
                <a16:creationId xmlns:a16="http://schemas.microsoft.com/office/drawing/2014/main" id="{DBAD644F-63EE-49A9-B467-B8AB6D65628C}"/>
              </a:ext>
            </a:extLst>
          </p:cNvPr>
          <p:cNvGrpSpPr/>
          <p:nvPr/>
        </p:nvGrpSpPr>
        <p:grpSpPr>
          <a:xfrm>
            <a:off x="3661390" y="4398254"/>
            <a:ext cx="656104" cy="835021"/>
            <a:chOff x="7594288" y="2415259"/>
            <a:chExt cx="279513" cy="355735"/>
          </a:xfrm>
        </p:grpSpPr>
        <p:sp>
          <p:nvSpPr>
            <p:cNvPr id="88" name="Google Shape;12766;p103">
              <a:extLst>
                <a:ext uri="{FF2B5EF4-FFF2-40B4-BE49-F238E27FC236}">
                  <a16:creationId xmlns:a16="http://schemas.microsoft.com/office/drawing/2014/main" id="{2C4C9621-58FD-4989-82CB-2386E7D6F1C6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2767;p103">
              <a:extLst>
                <a:ext uri="{FF2B5EF4-FFF2-40B4-BE49-F238E27FC236}">
                  <a16:creationId xmlns:a16="http://schemas.microsoft.com/office/drawing/2014/main" id="{FE4A0DA8-E83F-4ADD-83AB-DEF32A80A538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2768;p103">
              <a:extLst>
                <a:ext uri="{FF2B5EF4-FFF2-40B4-BE49-F238E27FC236}">
                  <a16:creationId xmlns:a16="http://schemas.microsoft.com/office/drawing/2014/main" id="{86CE2D12-5FF7-4A00-BC22-E9CFF978E844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2769;p103">
              <a:extLst>
                <a:ext uri="{FF2B5EF4-FFF2-40B4-BE49-F238E27FC236}">
                  <a16:creationId xmlns:a16="http://schemas.microsoft.com/office/drawing/2014/main" id="{731B28E2-E1CE-408E-8BED-EBDAC964C194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2770;p103">
              <a:extLst>
                <a:ext uri="{FF2B5EF4-FFF2-40B4-BE49-F238E27FC236}">
                  <a16:creationId xmlns:a16="http://schemas.microsoft.com/office/drawing/2014/main" id="{D44FFFF9-2460-4AB8-8894-FA98C0C24DF2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2771;p103">
              <a:extLst>
                <a:ext uri="{FF2B5EF4-FFF2-40B4-BE49-F238E27FC236}">
                  <a16:creationId xmlns:a16="http://schemas.microsoft.com/office/drawing/2014/main" id="{7C18C576-3DDF-4242-B983-32B781BC6648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" name="Google Shape;13007;p103">
            <a:extLst>
              <a:ext uri="{FF2B5EF4-FFF2-40B4-BE49-F238E27FC236}">
                <a16:creationId xmlns:a16="http://schemas.microsoft.com/office/drawing/2014/main" id="{F314594C-2AB2-48ED-BA69-20B3ADC37B0B}"/>
              </a:ext>
            </a:extLst>
          </p:cNvPr>
          <p:cNvGrpSpPr/>
          <p:nvPr/>
        </p:nvGrpSpPr>
        <p:grpSpPr>
          <a:xfrm>
            <a:off x="1324524" y="3586554"/>
            <a:ext cx="662350" cy="835021"/>
            <a:chOff x="7144274" y="1500214"/>
            <a:chExt cx="282174" cy="355735"/>
          </a:xfrm>
        </p:grpSpPr>
        <p:sp>
          <p:nvSpPr>
            <p:cNvPr id="101" name="Google Shape;13008;p103">
              <a:extLst>
                <a:ext uri="{FF2B5EF4-FFF2-40B4-BE49-F238E27FC236}">
                  <a16:creationId xmlns:a16="http://schemas.microsoft.com/office/drawing/2014/main" id="{FBE3B94A-64E5-4ADD-84A2-80B4A0452727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3009;p103">
              <a:extLst>
                <a:ext uri="{FF2B5EF4-FFF2-40B4-BE49-F238E27FC236}">
                  <a16:creationId xmlns:a16="http://schemas.microsoft.com/office/drawing/2014/main" id="{A545713D-175E-43BF-AFF5-C0378678E83C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3010;p103">
              <a:extLst>
                <a:ext uri="{FF2B5EF4-FFF2-40B4-BE49-F238E27FC236}">
                  <a16:creationId xmlns:a16="http://schemas.microsoft.com/office/drawing/2014/main" id="{6A05CFAF-987B-4B51-8AAA-09CDC8B136E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3011;p103">
              <a:extLst>
                <a:ext uri="{FF2B5EF4-FFF2-40B4-BE49-F238E27FC236}">
                  <a16:creationId xmlns:a16="http://schemas.microsoft.com/office/drawing/2014/main" id="{D729BDA5-D69E-4C55-89DF-E87C191F2C40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3012;p103">
              <a:extLst>
                <a:ext uri="{FF2B5EF4-FFF2-40B4-BE49-F238E27FC236}">
                  <a16:creationId xmlns:a16="http://schemas.microsoft.com/office/drawing/2014/main" id="{07FF91BF-8815-4C5B-8502-FDA0F506CA26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3013;p103">
              <a:extLst>
                <a:ext uri="{FF2B5EF4-FFF2-40B4-BE49-F238E27FC236}">
                  <a16:creationId xmlns:a16="http://schemas.microsoft.com/office/drawing/2014/main" id="{0AB9F62D-7814-490A-B177-D7DA12E5D454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" name="Google Shape;12749;p103">
            <a:extLst>
              <a:ext uri="{FF2B5EF4-FFF2-40B4-BE49-F238E27FC236}">
                <a16:creationId xmlns:a16="http://schemas.microsoft.com/office/drawing/2014/main" id="{9D18B490-E859-434A-BAC1-A93D117F5E45}"/>
              </a:ext>
            </a:extLst>
          </p:cNvPr>
          <p:cNvSpPr/>
          <p:nvPr/>
        </p:nvSpPr>
        <p:spPr>
          <a:xfrm>
            <a:off x="905984" y="4508335"/>
            <a:ext cx="547600" cy="548750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rgbClr val="4E9B1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8" name="Google Shape;14210;p106">
            <a:extLst>
              <a:ext uri="{FF2B5EF4-FFF2-40B4-BE49-F238E27FC236}">
                <a16:creationId xmlns:a16="http://schemas.microsoft.com/office/drawing/2014/main" id="{89BD5965-BE16-409A-9F85-0EC76CAC567B}"/>
              </a:ext>
            </a:extLst>
          </p:cNvPr>
          <p:cNvGrpSpPr/>
          <p:nvPr/>
        </p:nvGrpSpPr>
        <p:grpSpPr>
          <a:xfrm>
            <a:off x="4564149" y="3835444"/>
            <a:ext cx="526680" cy="469294"/>
            <a:chOff x="1327676" y="2910480"/>
            <a:chExt cx="347934" cy="310024"/>
          </a:xfrm>
        </p:grpSpPr>
        <p:sp>
          <p:nvSpPr>
            <p:cNvPr id="109" name="Google Shape;14211;p106">
              <a:extLst>
                <a:ext uri="{FF2B5EF4-FFF2-40B4-BE49-F238E27FC236}">
                  <a16:creationId xmlns:a16="http://schemas.microsoft.com/office/drawing/2014/main" id="{39F8521F-27AD-4187-8489-89C60AC24DAC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4212;p106">
              <a:extLst>
                <a:ext uri="{FF2B5EF4-FFF2-40B4-BE49-F238E27FC236}">
                  <a16:creationId xmlns:a16="http://schemas.microsoft.com/office/drawing/2014/main" id="{EA844DAD-F770-4827-8EDE-0818A8103DE4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4213;p106">
              <a:extLst>
                <a:ext uri="{FF2B5EF4-FFF2-40B4-BE49-F238E27FC236}">
                  <a16:creationId xmlns:a16="http://schemas.microsoft.com/office/drawing/2014/main" id="{088FC19B-D410-4F7F-B1DA-0D9E54DAA468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4214;p106">
              <a:extLst>
                <a:ext uri="{FF2B5EF4-FFF2-40B4-BE49-F238E27FC236}">
                  <a16:creationId xmlns:a16="http://schemas.microsoft.com/office/drawing/2014/main" id="{E29F615B-5CC8-4D85-8F1B-60A4D1A9D39A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4215;p106">
              <a:extLst>
                <a:ext uri="{FF2B5EF4-FFF2-40B4-BE49-F238E27FC236}">
                  <a16:creationId xmlns:a16="http://schemas.microsoft.com/office/drawing/2014/main" id="{62B053C2-E6A0-4CD2-B2DA-A1396C8B77D4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3ABB201-4807-4807-80E0-84249A13B8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9"/>
          <a:stretch/>
        </p:blipFill>
        <p:spPr>
          <a:xfrm>
            <a:off x="3683780" y="5459201"/>
            <a:ext cx="720114" cy="536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1C3BC-7711-4A0D-BDC6-BE437D0F24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24" y="5483094"/>
            <a:ext cx="718344" cy="718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CF08B9-DE42-4367-9F2A-BA542DFB6C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41" y="2766622"/>
            <a:ext cx="561563" cy="561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47D1EC-312C-459F-83BC-992B589C99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2" y="2205406"/>
            <a:ext cx="561216" cy="5612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702C89-0EDD-47B5-A4CA-8DB2FD7011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9" y="2707062"/>
            <a:ext cx="403385" cy="403385"/>
          </a:xfrm>
          <a:prstGeom prst="rect">
            <a:avLst/>
          </a:prstGeom>
        </p:spPr>
      </p:pic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B70D3632-1787-4AC4-9E90-706DE89F97EE}"/>
              </a:ext>
            </a:extLst>
          </p:cNvPr>
          <p:cNvSpPr/>
          <p:nvPr/>
        </p:nvSpPr>
        <p:spPr>
          <a:xfrm>
            <a:off x="6569691" y="2444741"/>
            <a:ext cx="3756537" cy="816430"/>
          </a:xfrm>
          <a:custGeom>
            <a:avLst/>
            <a:gdLst>
              <a:gd name="connsiteX0" fmla="*/ 408215 w 3756537"/>
              <a:gd name="connsiteY0" fmla="*/ 0 h 816430"/>
              <a:gd name="connsiteX1" fmla="*/ 3348322 w 3756537"/>
              <a:gd name="connsiteY1" fmla="*/ 0 h 816430"/>
              <a:gd name="connsiteX2" fmla="*/ 3756537 w 3756537"/>
              <a:gd name="connsiteY2" fmla="*/ 408215 h 816430"/>
              <a:gd name="connsiteX3" fmla="*/ 3756537 w 3756537"/>
              <a:gd name="connsiteY3" fmla="*/ 816430 h 816430"/>
              <a:gd name="connsiteX4" fmla="*/ 3756537 w 3756537"/>
              <a:gd name="connsiteY4" fmla="*/ 816430 h 816430"/>
              <a:gd name="connsiteX5" fmla="*/ 0 w 3756537"/>
              <a:gd name="connsiteY5" fmla="*/ 816430 h 816430"/>
              <a:gd name="connsiteX6" fmla="*/ 0 w 3756537"/>
              <a:gd name="connsiteY6" fmla="*/ 816430 h 816430"/>
              <a:gd name="connsiteX7" fmla="*/ 0 w 3756537"/>
              <a:gd name="connsiteY7" fmla="*/ 408215 h 816430"/>
              <a:gd name="connsiteX8" fmla="*/ 408215 w 3756537"/>
              <a:gd name="connsiteY8" fmla="*/ 0 h 81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6537" h="816430" extrusionOk="0">
                <a:moveTo>
                  <a:pt x="408215" y="0"/>
                </a:moveTo>
                <a:cubicBezTo>
                  <a:pt x="873318" y="114728"/>
                  <a:pt x="2515347" y="-89672"/>
                  <a:pt x="3348322" y="0"/>
                </a:cubicBezTo>
                <a:cubicBezTo>
                  <a:pt x="3575214" y="-38097"/>
                  <a:pt x="3772361" y="223921"/>
                  <a:pt x="3756537" y="408215"/>
                </a:cubicBezTo>
                <a:cubicBezTo>
                  <a:pt x="3758192" y="578906"/>
                  <a:pt x="3782413" y="672515"/>
                  <a:pt x="3756537" y="816430"/>
                </a:cubicBezTo>
                <a:lnTo>
                  <a:pt x="3756537" y="816430"/>
                </a:lnTo>
                <a:cubicBezTo>
                  <a:pt x="2745950" y="792179"/>
                  <a:pt x="1722143" y="755160"/>
                  <a:pt x="0" y="816430"/>
                </a:cubicBezTo>
                <a:lnTo>
                  <a:pt x="0" y="816430"/>
                </a:lnTo>
                <a:cubicBezTo>
                  <a:pt x="6815" y="744890"/>
                  <a:pt x="-35042" y="563693"/>
                  <a:pt x="0" y="408215"/>
                </a:cubicBezTo>
                <a:cubicBezTo>
                  <a:pt x="7621" y="199543"/>
                  <a:pt x="165543" y="25318"/>
                  <a:pt x="408215" y="0"/>
                </a:cubicBezTo>
                <a:close/>
              </a:path>
            </a:pathLst>
          </a:custGeom>
          <a:noFill/>
          <a:ln w="57150">
            <a:solidFill>
              <a:srgbClr val="4E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4E9B19"/>
                </a:solidFill>
                <a:latin typeface="Montserrat ExtraBold" pitchFamily="2" charset="0"/>
              </a:rPr>
              <a:t>La réunion matinal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0133E-4723-4146-A9F2-C0B87AF3A781}"/>
              </a:ext>
            </a:extLst>
          </p:cNvPr>
          <p:cNvSpPr txBox="1"/>
          <p:nvPr/>
        </p:nvSpPr>
        <p:spPr>
          <a:xfrm>
            <a:off x="6531748" y="3399847"/>
            <a:ext cx="3843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u="sng" dirty="0">
                <a:solidFill>
                  <a:srgbClr val="4E9B19"/>
                </a:solidFill>
                <a:latin typeface="Montserrat Medium" pitchFamily="2" charset="0"/>
              </a:rPr>
              <a:t>Debut</a:t>
            </a:r>
            <a:r>
              <a:rPr lang="en-US" dirty="0">
                <a:latin typeface="Montserrat Medium" pitchFamily="2" charset="0"/>
              </a:rPr>
              <a:t> : 07:00 AM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b="1" u="sng" dirty="0">
                <a:solidFill>
                  <a:srgbClr val="4E9B19"/>
                </a:solidFill>
                <a:latin typeface="Montserrat Medium" pitchFamily="2" charset="0"/>
              </a:rPr>
              <a:t>Membres</a:t>
            </a:r>
            <a:r>
              <a:rPr lang="en-US" dirty="0">
                <a:latin typeface="Montserrat Medium" pitchFamily="2" charset="0"/>
              </a:rPr>
              <a:t> : </a:t>
            </a:r>
            <a:r>
              <a:rPr lang="fr-FR" dirty="0">
                <a:latin typeface="Montserrat Medium" pitchFamily="2" charset="0"/>
              </a:rPr>
              <a:t>Acteur</a:t>
            </a:r>
            <a:r>
              <a:rPr lang="en-US" dirty="0">
                <a:latin typeface="Montserrat Medium" pitchFamily="2" charset="0"/>
              </a:rPr>
              <a:t> </a:t>
            </a:r>
            <a:r>
              <a:rPr lang="fr-FR" dirty="0">
                <a:latin typeface="Montserrat Medium" pitchFamily="2" charset="0"/>
              </a:rPr>
              <a:t>concerner par la planification.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b="1" u="sng" dirty="0">
                <a:solidFill>
                  <a:srgbClr val="4E9B19"/>
                </a:solidFill>
                <a:latin typeface="Montserrat Medium" pitchFamily="2" charset="0"/>
              </a:rPr>
              <a:t>Objectif</a:t>
            </a:r>
            <a:r>
              <a:rPr lang="fr-FR" dirty="0">
                <a:latin typeface="Montserrat Medium" pitchFamily="2" charset="0"/>
              </a:rPr>
              <a:t> :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 Medium" pitchFamily="2" charset="0"/>
              </a:rPr>
              <a:t>Collection des données.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 Medium" pitchFamily="2" charset="0"/>
              </a:rPr>
              <a:t>Pris des discision.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b="1" u="sng" dirty="0">
                <a:solidFill>
                  <a:srgbClr val="4E9B19"/>
                </a:solidFill>
                <a:latin typeface="Montserrat Medium" pitchFamily="2" charset="0"/>
              </a:rPr>
              <a:t>Résultat</a:t>
            </a:r>
            <a:r>
              <a:rPr lang="fr-FR" dirty="0">
                <a:latin typeface="Montserrat Medium" pitchFamily="2" charset="0"/>
              </a:rPr>
              <a:t> :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fr-FR" dirty="0">
                <a:latin typeface="Montserrat Medium" pitchFamily="2" charset="0"/>
              </a:rPr>
              <a:t>Plan de chargement.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E8F6C62-4342-48EF-9778-1531FE864604}"/>
              </a:ext>
            </a:extLst>
          </p:cNvPr>
          <p:cNvGrpSpPr/>
          <p:nvPr/>
        </p:nvGrpSpPr>
        <p:grpSpPr>
          <a:xfrm>
            <a:off x="13034016" y="3085346"/>
            <a:ext cx="5127959" cy="1788150"/>
            <a:chOff x="4776235" y="2041492"/>
            <a:chExt cx="3815079" cy="226073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837204D-6AC3-474F-BFA2-F53391E6CCF1}"/>
                </a:ext>
              </a:extLst>
            </p:cNvPr>
            <p:cNvSpPr/>
            <p:nvPr/>
          </p:nvSpPr>
          <p:spPr>
            <a:xfrm>
              <a:off x="4776235" y="2041492"/>
              <a:ext cx="3226086" cy="2260735"/>
            </a:xfrm>
            <a:prstGeom prst="roundRect">
              <a:avLst>
                <a:gd name="adj" fmla="val 50000"/>
              </a:avLst>
            </a:prstGeom>
            <a:solidFill>
              <a:srgbClr val="4E9B19"/>
            </a:solidFill>
            <a:ln>
              <a:solidFill>
                <a:srgbClr val="9DE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8EDA1A11-6C97-4C7E-A7C9-9D50FFE174CA}"/>
                </a:ext>
              </a:extLst>
            </p:cNvPr>
            <p:cNvSpPr/>
            <p:nvPr/>
          </p:nvSpPr>
          <p:spPr>
            <a:xfrm>
              <a:off x="4995656" y="2352610"/>
              <a:ext cx="3595658" cy="1638498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2854E6D-2179-4820-BE2F-A5778F06C47F}"/>
              </a:ext>
            </a:extLst>
          </p:cNvPr>
          <p:cNvSpPr/>
          <p:nvPr/>
        </p:nvSpPr>
        <p:spPr>
          <a:xfrm>
            <a:off x="19511957" y="3449780"/>
            <a:ext cx="1601839" cy="314555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i="0" dirty="0">
                <a:solidFill>
                  <a:schemeClr val="bg2"/>
                </a:solidFill>
                <a:effectLst/>
                <a:latin typeface="Montserrat" pitchFamily="2" charset="0"/>
              </a:rPr>
              <a:t>méthodes</a:t>
            </a:r>
            <a:endParaRPr lang="en-US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9F443B1-9A54-4BB7-8F5E-FD1158FD7E5B}"/>
              </a:ext>
            </a:extLst>
          </p:cNvPr>
          <p:cNvSpPr/>
          <p:nvPr/>
        </p:nvSpPr>
        <p:spPr>
          <a:xfrm>
            <a:off x="21252600" y="3427478"/>
            <a:ext cx="1378444" cy="308576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2"/>
                </a:solidFill>
                <a:latin typeface="Montserrat" pitchFamily="2" charset="0"/>
              </a:rPr>
              <a:t>qualité</a:t>
            </a:r>
            <a:endParaRPr lang="en-US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C959A1EF-A792-4CB2-B4B9-4AF4825FA0FC}"/>
              </a:ext>
            </a:extLst>
          </p:cNvPr>
          <p:cNvSpPr/>
          <p:nvPr/>
        </p:nvSpPr>
        <p:spPr>
          <a:xfrm>
            <a:off x="21874634" y="4244814"/>
            <a:ext cx="1478218" cy="321167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2"/>
                </a:solidFill>
                <a:latin typeface="Montserrat" pitchFamily="2" charset="0"/>
              </a:rPr>
              <a:t>production</a:t>
            </a:r>
            <a:endParaRPr lang="en-US" sz="16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CFAE8D5-5632-4945-9946-53FA66E2EAB7}"/>
              </a:ext>
            </a:extLst>
          </p:cNvPr>
          <p:cNvSpPr/>
          <p:nvPr/>
        </p:nvSpPr>
        <p:spPr>
          <a:xfrm>
            <a:off x="20960019" y="3837384"/>
            <a:ext cx="1838309" cy="347591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b="1" dirty="0">
                <a:solidFill>
                  <a:schemeClr val="bg2"/>
                </a:solidFill>
                <a:latin typeface="Montserrat" pitchFamily="2" charset="0"/>
              </a:rPr>
              <a:t>maintenance</a:t>
            </a:r>
            <a:endParaRPr lang="en-US" sz="16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762C8EA3-A48C-4B2B-8984-8D1102057E4D}"/>
              </a:ext>
            </a:extLst>
          </p:cNvPr>
          <p:cNvSpPr/>
          <p:nvPr/>
        </p:nvSpPr>
        <p:spPr>
          <a:xfrm>
            <a:off x="22940056" y="3811393"/>
            <a:ext cx="1378444" cy="314555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bg2"/>
                </a:solidFill>
                <a:latin typeface="Montserrat" pitchFamily="2" charset="0"/>
              </a:rPr>
              <a:t>stock</a:t>
            </a:r>
            <a:endParaRPr lang="en-US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182B2BD8-547D-4E06-B403-6FC163629A53}"/>
              </a:ext>
            </a:extLst>
          </p:cNvPr>
          <p:cNvSpPr/>
          <p:nvPr/>
        </p:nvSpPr>
        <p:spPr>
          <a:xfrm>
            <a:off x="23495888" y="4194496"/>
            <a:ext cx="1736371" cy="344616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Montserrat" pitchFamily="2" charset="0"/>
              </a:rPr>
              <a:t>supply chain</a:t>
            </a:r>
          </a:p>
        </p:txBody>
      </p:sp>
    </p:spTree>
    <p:extLst>
      <p:ext uri="{BB962C8B-B14F-4D97-AF65-F5344CB8AC3E}">
        <p14:creationId xmlns:p14="http://schemas.microsoft.com/office/powerpoint/2010/main" val="191107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15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79" name="Google Shape;12489;p103">
            <a:extLst>
              <a:ext uri="{FF2B5EF4-FFF2-40B4-BE49-F238E27FC236}">
                <a16:creationId xmlns:a16="http://schemas.microsoft.com/office/drawing/2014/main" id="{F8787A9E-02B3-4FF6-969D-8F7D96467CF2}"/>
              </a:ext>
            </a:extLst>
          </p:cNvPr>
          <p:cNvGrpSpPr/>
          <p:nvPr/>
        </p:nvGrpSpPr>
        <p:grpSpPr>
          <a:xfrm>
            <a:off x="8438908" y="4841590"/>
            <a:ext cx="668664" cy="895550"/>
            <a:chOff x="6702211" y="3782599"/>
            <a:chExt cx="270104" cy="361754"/>
          </a:xfrm>
        </p:grpSpPr>
        <p:sp>
          <p:nvSpPr>
            <p:cNvPr id="80" name="Google Shape;12490;p103">
              <a:extLst>
                <a:ext uri="{FF2B5EF4-FFF2-40B4-BE49-F238E27FC236}">
                  <a16:creationId xmlns:a16="http://schemas.microsoft.com/office/drawing/2014/main" id="{69930C84-D4C8-4E6A-85C4-1AC13F2EDE27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2491;p103">
              <a:extLst>
                <a:ext uri="{FF2B5EF4-FFF2-40B4-BE49-F238E27FC236}">
                  <a16:creationId xmlns:a16="http://schemas.microsoft.com/office/drawing/2014/main" id="{91AA79AF-0BDB-4535-BD7C-DA2D3EF6C829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2492;p103">
              <a:extLst>
                <a:ext uri="{FF2B5EF4-FFF2-40B4-BE49-F238E27FC236}">
                  <a16:creationId xmlns:a16="http://schemas.microsoft.com/office/drawing/2014/main" id="{969B2C1C-FC43-477B-9687-913414C05DE2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2493;p103">
              <a:extLst>
                <a:ext uri="{FF2B5EF4-FFF2-40B4-BE49-F238E27FC236}">
                  <a16:creationId xmlns:a16="http://schemas.microsoft.com/office/drawing/2014/main" id="{6E88547C-F9CE-4E8F-95B2-99C7359B618D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2494;p103">
              <a:extLst>
                <a:ext uri="{FF2B5EF4-FFF2-40B4-BE49-F238E27FC236}">
                  <a16:creationId xmlns:a16="http://schemas.microsoft.com/office/drawing/2014/main" id="{BA310F65-97D7-451F-BD37-3FFC5A7583AF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" name="Google Shape;12543;p103">
            <a:extLst>
              <a:ext uri="{FF2B5EF4-FFF2-40B4-BE49-F238E27FC236}">
                <a16:creationId xmlns:a16="http://schemas.microsoft.com/office/drawing/2014/main" id="{2B85F525-9A24-483C-A6E6-1809B1C15C4D}"/>
              </a:ext>
            </a:extLst>
          </p:cNvPr>
          <p:cNvGrpSpPr/>
          <p:nvPr/>
        </p:nvGrpSpPr>
        <p:grpSpPr>
          <a:xfrm>
            <a:off x="8587788" y="1708235"/>
            <a:ext cx="656508" cy="873121"/>
            <a:chOff x="6252228" y="3346936"/>
            <a:chExt cx="265193" cy="352693"/>
          </a:xfrm>
        </p:grpSpPr>
        <p:sp>
          <p:nvSpPr>
            <p:cNvPr id="86" name="Google Shape;12544;p103">
              <a:extLst>
                <a:ext uri="{FF2B5EF4-FFF2-40B4-BE49-F238E27FC236}">
                  <a16:creationId xmlns:a16="http://schemas.microsoft.com/office/drawing/2014/main" id="{A54E5B41-0AD6-4DA2-9364-68A75B3D3B2B}"/>
                </a:ext>
              </a:extLst>
            </p:cNvPr>
            <p:cNvSpPr/>
            <p:nvPr/>
          </p:nvSpPr>
          <p:spPr>
            <a:xfrm>
              <a:off x="6252228" y="3346936"/>
              <a:ext cx="265193" cy="352693"/>
            </a:xfrm>
            <a:custGeom>
              <a:avLst/>
              <a:gdLst/>
              <a:ahLst/>
              <a:cxnLst/>
              <a:rect l="l" t="t" r="r" b="b"/>
              <a:pathLst>
                <a:path w="8371" h="11133" extrusionOk="0">
                  <a:moveTo>
                    <a:pt x="4156" y="2941"/>
                  </a:moveTo>
                  <a:cubicBezTo>
                    <a:pt x="4370" y="2941"/>
                    <a:pt x="4585" y="2953"/>
                    <a:pt x="4787" y="2965"/>
                  </a:cubicBezTo>
                  <a:cubicBezTo>
                    <a:pt x="3811" y="3560"/>
                    <a:pt x="2537" y="3775"/>
                    <a:pt x="2060" y="3810"/>
                  </a:cubicBezTo>
                  <a:lnTo>
                    <a:pt x="2060" y="3656"/>
                  </a:lnTo>
                  <a:cubicBezTo>
                    <a:pt x="2060" y="3358"/>
                    <a:pt x="2858" y="2941"/>
                    <a:pt x="4156" y="2941"/>
                  </a:cubicBezTo>
                  <a:close/>
                  <a:moveTo>
                    <a:pt x="4168" y="2239"/>
                  </a:moveTo>
                  <a:cubicBezTo>
                    <a:pt x="5466" y="2239"/>
                    <a:pt x="6275" y="2655"/>
                    <a:pt x="6275" y="2953"/>
                  </a:cubicBezTo>
                  <a:lnTo>
                    <a:pt x="6275" y="3108"/>
                  </a:lnTo>
                  <a:cubicBezTo>
                    <a:pt x="6242" y="3089"/>
                    <a:pt x="6207" y="3079"/>
                    <a:pt x="6173" y="3079"/>
                  </a:cubicBezTo>
                  <a:cubicBezTo>
                    <a:pt x="6123" y="3079"/>
                    <a:pt x="6078" y="3101"/>
                    <a:pt x="6049" y="3144"/>
                  </a:cubicBezTo>
                  <a:cubicBezTo>
                    <a:pt x="5989" y="3215"/>
                    <a:pt x="6001" y="3322"/>
                    <a:pt x="6073" y="3382"/>
                  </a:cubicBezTo>
                  <a:cubicBezTo>
                    <a:pt x="6168" y="3441"/>
                    <a:pt x="6275" y="3548"/>
                    <a:pt x="6275" y="3656"/>
                  </a:cubicBezTo>
                  <a:lnTo>
                    <a:pt x="6275" y="4358"/>
                  </a:lnTo>
                  <a:lnTo>
                    <a:pt x="4513" y="4358"/>
                  </a:lnTo>
                  <a:cubicBezTo>
                    <a:pt x="4430" y="4358"/>
                    <a:pt x="4346" y="4441"/>
                    <a:pt x="4346" y="4525"/>
                  </a:cubicBezTo>
                  <a:lnTo>
                    <a:pt x="4346" y="4549"/>
                  </a:lnTo>
                  <a:lnTo>
                    <a:pt x="3977" y="4549"/>
                  </a:lnTo>
                  <a:lnTo>
                    <a:pt x="3977" y="4525"/>
                  </a:lnTo>
                  <a:cubicBezTo>
                    <a:pt x="3977" y="4441"/>
                    <a:pt x="3906" y="4358"/>
                    <a:pt x="3811" y="4358"/>
                  </a:cubicBezTo>
                  <a:lnTo>
                    <a:pt x="2060" y="4358"/>
                  </a:lnTo>
                  <a:lnTo>
                    <a:pt x="2060" y="4156"/>
                  </a:lnTo>
                  <a:cubicBezTo>
                    <a:pt x="2560" y="4096"/>
                    <a:pt x="4168" y="3870"/>
                    <a:pt x="5263" y="3072"/>
                  </a:cubicBezTo>
                  <a:cubicBezTo>
                    <a:pt x="5347" y="3084"/>
                    <a:pt x="5442" y="3108"/>
                    <a:pt x="5513" y="3132"/>
                  </a:cubicBezTo>
                  <a:cubicBezTo>
                    <a:pt x="5526" y="3135"/>
                    <a:pt x="5539" y="3137"/>
                    <a:pt x="5552" y="3137"/>
                  </a:cubicBezTo>
                  <a:cubicBezTo>
                    <a:pt x="5624" y="3137"/>
                    <a:pt x="5695" y="3085"/>
                    <a:pt x="5716" y="3025"/>
                  </a:cubicBezTo>
                  <a:cubicBezTo>
                    <a:pt x="5751" y="2929"/>
                    <a:pt x="5692" y="2846"/>
                    <a:pt x="5620" y="2810"/>
                  </a:cubicBezTo>
                  <a:cubicBezTo>
                    <a:pt x="5204" y="2703"/>
                    <a:pt x="4704" y="2620"/>
                    <a:pt x="4168" y="2620"/>
                  </a:cubicBezTo>
                  <a:cubicBezTo>
                    <a:pt x="3370" y="2620"/>
                    <a:pt x="2525" y="2798"/>
                    <a:pt x="2072" y="3108"/>
                  </a:cubicBezTo>
                  <a:lnTo>
                    <a:pt x="2072" y="2953"/>
                  </a:lnTo>
                  <a:cubicBezTo>
                    <a:pt x="2072" y="2655"/>
                    <a:pt x="2882" y="2239"/>
                    <a:pt x="4168" y="2239"/>
                  </a:cubicBezTo>
                  <a:close/>
                  <a:moveTo>
                    <a:pt x="3668" y="4680"/>
                  </a:moveTo>
                  <a:lnTo>
                    <a:pt x="3668" y="4858"/>
                  </a:lnTo>
                  <a:cubicBezTo>
                    <a:pt x="3668" y="5156"/>
                    <a:pt x="3430" y="5394"/>
                    <a:pt x="3132" y="5394"/>
                  </a:cubicBezTo>
                  <a:cubicBezTo>
                    <a:pt x="2834" y="5394"/>
                    <a:pt x="2596" y="5156"/>
                    <a:pt x="2596" y="4858"/>
                  </a:cubicBezTo>
                  <a:lnTo>
                    <a:pt x="2596" y="4680"/>
                  </a:lnTo>
                  <a:lnTo>
                    <a:pt x="2965" y="4680"/>
                  </a:lnTo>
                  <a:lnTo>
                    <a:pt x="2965" y="4870"/>
                  </a:lnTo>
                  <a:cubicBezTo>
                    <a:pt x="2965" y="4965"/>
                    <a:pt x="3037" y="5037"/>
                    <a:pt x="3132" y="5037"/>
                  </a:cubicBezTo>
                  <a:cubicBezTo>
                    <a:pt x="3215" y="5037"/>
                    <a:pt x="3299" y="4965"/>
                    <a:pt x="3299" y="4870"/>
                  </a:cubicBezTo>
                  <a:lnTo>
                    <a:pt x="3299" y="4680"/>
                  </a:lnTo>
                  <a:close/>
                  <a:moveTo>
                    <a:pt x="5751" y="4680"/>
                  </a:moveTo>
                  <a:lnTo>
                    <a:pt x="5751" y="4858"/>
                  </a:lnTo>
                  <a:cubicBezTo>
                    <a:pt x="5751" y="5156"/>
                    <a:pt x="5513" y="5394"/>
                    <a:pt x="5216" y="5394"/>
                  </a:cubicBezTo>
                  <a:cubicBezTo>
                    <a:pt x="4918" y="5394"/>
                    <a:pt x="4680" y="5156"/>
                    <a:pt x="4680" y="4858"/>
                  </a:cubicBezTo>
                  <a:lnTo>
                    <a:pt x="4680" y="4680"/>
                  </a:lnTo>
                  <a:lnTo>
                    <a:pt x="5049" y="4680"/>
                  </a:lnTo>
                  <a:lnTo>
                    <a:pt x="5049" y="4870"/>
                  </a:lnTo>
                  <a:cubicBezTo>
                    <a:pt x="5049" y="4965"/>
                    <a:pt x="5120" y="5037"/>
                    <a:pt x="5216" y="5037"/>
                  </a:cubicBezTo>
                  <a:cubicBezTo>
                    <a:pt x="5299" y="5037"/>
                    <a:pt x="5382" y="4965"/>
                    <a:pt x="5382" y="4870"/>
                  </a:cubicBezTo>
                  <a:lnTo>
                    <a:pt x="5382" y="4680"/>
                  </a:lnTo>
                  <a:close/>
                  <a:moveTo>
                    <a:pt x="4168" y="334"/>
                  </a:moveTo>
                  <a:cubicBezTo>
                    <a:pt x="4299" y="334"/>
                    <a:pt x="4442" y="441"/>
                    <a:pt x="4585" y="536"/>
                  </a:cubicBezTo>
                  <a:cubicBezTo>
                    <a:pt x="4716" y="643"/>
                    <a:pt x="4870" y="750"/>
                    <a:pt x="5013" y="798"/>
                  </a:cubicBezTo>
                  <a:cubicBezTo>
                    <a:pt x="5088" y="814"/>
                    <a:pt x="5166" y="821"/>
                    <a:pt x="5245" y="821"/>
                  </a:cubicBezTo>
                  <a:cubicBezTo>
                    <a:pt x="5341" y="821"/>
                    <a:pt x="5439" y="811"/>
                    <a:pt x="5537" y="798"/>
                  </a:cubicBezTo>
                  <a:cubicBezTo>
                    <a:pt x="5626" y="786"/>
                    <a:pt x="5716" y="774"/>
                    <a:pt x="5796" y="774"/>
                  </a:cubicBezTo>
                  <a:cubicBezTo>
                    <a:pt x="5876" y="774"/>
                    <a:pt x="5948" y="786"/>
                    <a:pt x="6001" y="822"/>
                  </a:cubicBezTo>
                  <a:cubicBezTo>
                    <a:pt x="6109" y="881"/>
                    <a:pt x="6180" y="1048"/>
                    <a:pt x="6251" y="1215"/>
                  </a:cubicBezTo>
                  <a:cubicBezTo>
                    <a:pt x="6323" y="1370"/>
                    <a:pt x="6394" y="1536"/>
                    <a:pt x="6525" y="1655"/>
                  </a:cubicBezTo>
                  <a:cubicBezTo>
                    <a:pt x="6644" y="1774"/>
                    <a:pt x="6799" y="1846"/>
                    <a:pt x="6966" y="1929"/>
                  </a:cubicBezTo>
                  <a:cubicBezTo>
                    <a:pt x="7132" y="2001"/>
                    <a:pt x="7299" y="2072"/>
                    <a:pt x="7359" y="2179"/>
                  </a:cubicBezTo>
                  <a:cubicBezTo>
                    <a:pt x="7418" y="2286"/>
                    <a:pt x="7394" y="2465"/>
                    <a:pt x="7383" y="2644"/>
                  </a:cubicBezTo>
                  <a:cubicBezTo>
                    <a:pt x="7371" y="2822"/>
                    <a:pt x="7335" y="3001"/>
                    <a:pt x="7383" y="3156"/>
                  </a:cubicBezTo>
                  <a:cubicBezTo>
                    <a:pt x="7430" y="3322"/>
                    <a:pt x="7537" y="3453"/>
                    <a:pt x="7633" y="3596"/>
                  </a:cubicBezTo>
                  <a:cubicBezTo>
                    <a:pt x="7740" y="3739"/>
                    <a:pt x="7847" y="3870"/>
                    <a:pt x="7847" y="4013"/>
                  </a:cubicBezTo>
                  <a:cubicBezTo>
                    <a:pt x="7847" y="4144"/>
                    <a:pt x="7740" y="4275"/>
                    <a:pt x="7633" y="4429"/>
                  </a:cubicBezTo>
                  <a:cubicBezTo>
                    <a:pt x="7537" y="4560"/>
                    <a:pt x="7430" y="4703"/>
                    <a:pt x="7383" y="4858"/>
                  </a:cubicBezTo>
                  <a:cubicBezTo>
                    <a:pt x="7335" y="5025"/>
                    <a:pt x="7359" y="5191"/>
                    <a:pt x="7383" y="5382"/>
                  </a:cubicBezTo>
                  <a:cubicBezTo>
                    <a:pt x="7394" y="5561"/>
                    <a:pt x="7430" y="5739"/>
                    <a:pt x="7359" y="5834"/>
                  </a:cubicBezTo>
                  <a:cubicBezTo>
                    <a:pt x="7335" y="5870"/>
                    <a:pt x="7323" y="5882"/>
                    <a:pt x="7299" y="5894"/>
                  </a:cubicBezTo>
                  <a:cubicBezTo>
                    <a:pt x="7299" y="5680"/>
                    <a:pt x="7192" y="5525"/>
                    <a:pt x="7085" y="5406"/>
                  </a:cubicBezTo>
                  <a:cubicBezTo>
                    <a:pt x="7216" y="5299"/>
                    <a:pt x="7299" y="5144"/>
                    <a:pt x="7299" y="4941"/>
                  </a:cubicBezTo>
                  <a:cubicBezTo>
                    <a:pt x="7299" y="4620"/>
                    <a:pt x="7025" y="4346"/>
                    <a:pt x="6704" y="4346"/>
                  </a:cubicBezTo>
                  <a:lnTo>
                    <a:pt x="6597" y="4346"/>
                  </a:lnTo>
                  <a:lnTo>
                    <a:pt x="6597" y="2953"/>
                  </a:lnTo>
                  <a:cubicBezTo>
                    <a:pt x="6597" y="2286"/>
                    <a:pt x="5347" y="1929"/>
                    <a:pt x="4168" y="1929"/>
                  </a:cubicBezTo>
                  <a:cubicBezTo>
                    <a:pt x="2989" y="1929"/>
                    <a:pt x="1739" y="2286"/>
                    <a:pt x="1739" y="2953"/>
                  </a:cubicBezTo>
                  <a:lnTo>
                    <a:pt x="1739" y="4346"/>
                  </a:lnTo>
                  <a:lnTo>
                    <a:pt x="1644" y="4346"/>
                  </a:lnTo>
                  <a:cubicBezTo>
                    <a:pt x="1310" y="4346"/>
                    <a:pt x="1048" y="4620"/>
                    <a:pt x="1048" y="4941"/>
                  </a:cubicBezTo>
                  <a:cubicBezTo>
                    <a:pt x="1048" y="5120"/>
                    <a:pt x="1132" y="5287"/>
                    <a:pt x="1251" y="5406"/>
                  </a:cubicBezTo>
                  <a:cubicBezTo>
                    <a:pt x="1156" y="5525"/>
                    <a:pt x="1048" y="5692"/>
                    <a:pt x="1048" y="5894"/>
                  </a:cubicBezTo>
                  <a:lnTo>
                    <a:pt x="989" y="5834"/>
                  </a:lnTo>
                  <a:cubicBezTo>
                    <a:pt x="929" y="5739"/>
                    <a:pt x="941" y="5561"/>
                    <a:pt x="953" y="5382"/>
                  </a:cubicBezTo>
                  <a:cubicBezTo>
                    <a:pt x="965" y="5191"/>
                    <a:pt x="1001" y="5025"/>
                    <a:pt x="953" y="4858"/>
                  </a:cubicBezTo>
                  <a:cubicBezTo>
                    <a:pt x="917" y="4691"/>
                    <a:pt x="810" y="4560"/>
                    <a:pt x="703" y="4429"/>
                  </a:cubicBezTo>
                  <a:cubicBezTo>
                    <a:pt x="596" y="4275"/>
                    <a:pt x="489" y="4144"/>
                    <a:pt x="489" y="4013"/>
                  </a:cubicBezTo>
                  <a:cubicBezTo>
                    <a:pt x="489" y="3870"/>
                    <a:pt x="596" y="3739"/>
                    <a:pt x="703" y="3596"/>
                  </a:cubicBezTo>
                  <a:cubicBezTo>
                    <a:pt x="810" y="3453"/>
                    <a:pt x="917" y="3310"/>
                    <a:pt x="953" y="3156"/>
                  </a:cubicBezTo>
                  <a:cubicBezTo>
                    <a:pt x="1001" y="3001"/>
                    <a:pt x="989" y="2822"/>
                    <a:pt x="953" y="2644"/>
                  </a:cubicBezTo>
                  <a:cubicBezTo>
                    <a:pt x="941" y="2465"/>
                    <a:pt x="917" y="2286"/>
                    <a:pt x="989" y="2179"/>
                  </a:cubicBezTo>
                  <a:cubicBezTo>
                    <a:pt x="1048" y="2072"/>
                    <a:pt x="1215" y="2001"/>
                    <a:pt x="1370" y="1929"/>
                  </a:cubicBezTo>
                  <a:cubicBezTo>
                    <a:pt x="1537" y="1846"/>
                    <a:pt x="1703" y="1786"/>
                    <a:pt x="1822" y="1655"/>
                  </a:cubicBezTo>
                  <a:cubicBezTo>
                    <a:pt x="1941" y="1536"/>
                    <a:pt x="2013" y="1370"/>
                    <a:pt x="2084" y="1215"/>
                  </a:cubicBezTo>
                  <a:cubicBezTo>
                    <a:pt x="2156" y="1048"/>
                    <a:pt x="2239" y="881"/>
                    <a:pt x="2334" y="822"/>
                  </a:cubicBezTo>
                  <a:cubicBezTo>
                    <a:pt x="2392" y="790"/>
                    <a:pt x="2470" y="779"/>
                    <a:pt x="2557" y="779"/>
                  </a:cubicBezTo>
                  <a:cubicBezTo>
                    <a:pt x="2633" y="779"/>
                    <a:pt x="2716" y="787"/>
                    <a:pt x="2799" y="798"/>
                  </a:cubicBezTo>
                  <a:cubicBezTo>
                    <a:pt x="2907" y="805"/>
                    <a:pt x="3016" y="817"/>
                    <a:pt x="3121" y="817"/>
                  </a:cubicBezTo>
                  <a:cubicBezTo>
                    <a:pt x="3190" y="817"/>
                    <a:pt x="3257" y="812"/>
                    <a:pt x="3322" y="798"/>
                  </a:cubicBezTo>
                  <a:cubicBezTo>
                    <a:pt x="3489" y="750"/>
                    <a:pt x="3620" y="643"/>
                    <a:pt x="3751" y="536"/>
                  </a:cubicBezTo>
                  <a:cubicBezTo>
                    <a:pt x="3906" y="429"/>
                    <a:pt x="4037" y="334"/>
                    <a:pt x="4168" y="334"/>
                  </a:cubicBezTo>
                  <a:close/>
                  <a:moveTo>
                    <a:pt x="1548" y="5596"/>
                  </a:moveTo>
                  <a:cubicBezTo>
                    <a:pt x="1632" y="5656"/>
                    <a:pt x="1727" y="5775"/>
                    <a:pt x="1727" y="5930"/>
                  </a:cubicBezTo>
                  <a:cubicBezTo>
                    <a:pt x="1727" y="6013"/>
                    <a:pt x="1656" y="6108"/>
                    <a:pt x="1548" y="6108"/>
                  </a:cubicBezTo>
                  <a:cubicBezTo>
                    <a:pt x="1453" y="6108"/>
                    <a:pt x="1370" y="6013"/>
                    <a:pt x="1370" y="5930"/>
                  </a:cubicBezTo>
                  <a:cubicBezTo>
                    <a:pt x="1370" y="5763"/>
                    <a:pt x="1477" y="5656"/>
                    <a:pt x="1548" y="5596"/>
                  </a:cubicBezTo>
                  <a:close/>
                  <a:moveTo>
                    <a:pt x="6775" y="5596"/>
                  </a:moveTo>
                  <a:cubicBezTo>
                    <a:pt x="6847" y="5656"/>
                    <a:pt x="6954" y="5775"/>
                    <a:pt x="6954" y="5930"/>
                  </a:cubicBezTo>
                  <a:cubicBezTo>
                    <a:pt x="6966" y="6013"/>
                    <a:pt x="6882" y="6108"/>
                    <a:pt x="6775" y="6108"/>
                  </a:cubicBezTo>
                  <a:cubicBezTo>
                    <a:pt x="6668" y="6108"/>
                    <a:pt x="6597" y="6013"/>
                    <a:pt x="6597" y="5930"/>
                  </a:cubicBezTo>
                  <a:cubicBezTo>
                    <a:pt x="6597" y="5763"/>
                    <a:pt x="6704" y="5656"/>
                    <a:pt x="6775" y="5596"/>
                  </a:cubicBezTo>
                  <a:close/>
                  <a:moveTo>
                    <a:pt x="6394" y="6227"/>
                  </a:moveTo>
                  <a:cubicBezTo>
                    <a:pt x="6430" y="6275"/>
                    <a:pt x="6478" y="6311"/>
                    <a:pt x="6525" y="6346"/>
                  </a:cubicBezTo>
                  <a:cubicBezTo>
                    <a:pt x="6394" y="6477"/>
                    <a:pt x="6311" y="6632"/>
                    <a:pt x="6251" y="6787"/>
                  </a:cubicBezTo>
                  <a:cubicBezTo>
                    <a:pt x="6180" y="6954"/>
                    <a:pt x="6109" y="7120"/>
                    <a:pt x="6001" y="7180"/>
                  </a:cubicBezTo>
                  <a:cubicBezTo>
                    <a:pt x="5944" y="7212"/>
                    <a:pt x="5873" y="7223"/>
                    <a:pt x="5793" y="7223"/>
                  </a:cubicBezTo>
                  <a:cubicBezTo>
                    <a:pt x="5725" y="7223"/>
                    <a:pt x="5650" y="7215"/>
                    <a:pt x="5573" y="7204"/>
                  </a:cubicBezTo>
                  <a:cubicBezTo>
                    <a:pt x="5906" y="6954"/>
                    <a:pt x="6192" y="6632"/>
                    <a:pt x="6394" y="6227"/>
                  </a:cubicBezTo>
                  <a:close/>
                  <a:moveTo>
                    <a:pt x="1953" y="6239"/>
                  </a:moveTo>
                  <a:cubicBezTo>
                    <a:pt x="2132" y="6632"/>
                    <a:pt x="2418" y="6966"/>
                    <a:pt x="2775" y="7227"/>
                  </a:cubicBezTo>
                  <a:cubicBezTo>
                    <a:pt x="2724" y="7227"/>
                    <a:pt x="2674" y="7228"/>
                    <a:pt x="2626" y="7228"/>
                  </a:cubicBezTo>
                  <a:cubicBezTo>
                    <a:pt x="2506" y="7228"/>
                    <a:pt x="2399" y="7222"/>
                    <a:pt x="2322" y="7180"/>
                  </a:cubicBezTo>
                  <a:cubicBezTo>
                    <a:pt x="2227" y="7120"/>
                    <a:pt x="2144" y="6954"/>
                    <a:pt x="2072" y="6787"/>
                  </a:cubicBezTo>
                  <a:cubicBezTo>
                    <a:pt x="2001" y="6644"/>
                    <a:pt x="1941" y="6477"/>
                    <a:pt x="1822" y="6358"/>
                  </a:cubicBezTo>
                  <a:cubicBezTo>
                    <a:pt x="1882" y="6334"/>
                    <a:pt x="1929" y="6287"/>
                    <a:pt x="1953" y="6239"/>
                  </a:cubicBezTo>
                  <a:close/>
                  <a:moveTo>
                    <a:pt x="6704" y="4691"/>
                  </a:moveTo>
                  <a:cubicBezTo>
                    <a:pt x="6847" y="4691"/>
                    <a:pt x="6966" y="4810"/>
                    <a:pt x="6966" y="4965"/>
                  </a:cubicBezTo>
                  <a:cubicBezTo>
                    <a:pt x="6966" y="5108"/>
                    <a:pt x="6847" y="5227"/>
                    <a:pt x="6704" y="5227"/>
                  </a:cubicBezTo>
                  <a:lnTo>
                    <a:pt x="6597" y="5227"/>
                  </a:lnTo>
                  <a:lnTo>
                    <a:pt x="6597" y="5215"/>
                  </a:lnTo>
                  <a:cubicBezTo>
                    <a:pt x="6597" y="5120"/>
                    <a:pt x="6525" y="5049"/>
                    <a:pt x="6430" y="5049"/>
                  </a:cubicBezTo>
                  <a:cubicBezTo>
                    <a:pt x="6347" y="5049"/>
                    <a:pt x="6275" y="5120"/>
                    <a:pt x="6275" y="5215"/>
                  </a:cubicBezTo>
                  <a:cubicBezTo>
                    <a:pt x="6275" y="6370"/>
                    <a:pt x="5335" y="7311"/>
                    <a:pt x="4168" y="7311"/>
                  </a:cubicBezTo>
                  <a:cubicBezTo>
                    <a:pt x="4161" y="7311"/>
                    <a:pt x="4154" y="7311"/>
                    <a:pt x="4146" y="7311"/>
                  </a:cubicBezTo>
                  <a:cubicBezTo>
                    <a:pt x="3001" y="7311"/>
                    <a:pt x="2060" y="6363"/>
                    <a:pt x="2060" y="5215"/>
                  </a:cubicBezTo>
                  <a:cubicBezTo>
                    <a:pt x="2060" y="5120"/>
                    <a:pt x="1989" y="5049"/>
                    <a:pt x="1894" y="5049"/>
                  </a:cubicBezTo>
                  <a:cubicBezTo>
                    <a:pt x="1810" y="5049"/>
                    <a:pt x="1727" y="5120"/>
                    <a:pt x="1727" y="5215"/>
                  </a:cubicBezTo>
                  <a:lnTo>
                    <a:pt x="1727" y="5227"/>
                  </a:lnTo>
                  <a:lnTo>
                    <a:pt x="1632" y="5227"/>
                  </a:lnTo>
                  <a:cubicBezTo>
                    <a:pt x="1477" y="5227"/>
                    <a:pt x="1358" y="5108"/>
                    <a:pt x="1358" y="4965"/>
                  </a:cubicBezTo>
                  <a:cubicBezTo>
                    <a:pt x="1358" y="4810"/>
                    <a:pt x="1477" y="4691"/>
                    <a:pt x="1632" y="4691"/>
                  </a:cubicBezTo>
                  <a:lnTo>
                    <a:pt x="2251" y="4691"/>
                  </a:lnTo>
                  <a:lnTo>
                    <a:pt x="2251" y="4870"/>
                  </a:lnTo>
                  <a:cubicBezTo>
                    <a:pt x="2251" y="5346"/>
                    <a:pt x="2644" y="5739"/>
                    <a:pt x="3120" y="5739"/>
                  </a:cubicBezTo>
                  <a:cubicBezTo>
                    <a:pt x="3596" y="5739"/>
                    <a:pt x="3977" y="5346"/>
                    <a:pt x="3977" y="4870"/>
                  </a:cubicBezTo>
                  <a:lnTo>
                    <a:pt x="3977" y="4858"/>
                  </a:lnTo>
                  <a:lnTo>
                    <a:pt x="4346" y="4858"/>
                  </a:lnTo>
                  <a:lnTo>
                    <a:pt x="4346" y="4870"/>
                  </a:lnTo>
                  <a:cubicBezTo>
                    <a:pt x="4346" y="5346"/>
                    <a:pt x="4739" y="5739"/>
                    <a:pt x="5216" y="5739"/>
                  </a:cubicBezTo>
                  <a:cubicBezTo>
                    <a:pt x="5692" y="5739"/>
                    <a:pt x="6073" y="5346"/>
                    <a:pt x="6073" y="4870"/>
                  </a:cubicBezTo>
                  <a:lnTo>
                    <a:pt x="6073" y="4691"/>
                  </a:lnTo>
                  <a:close/>
                  <a:moveTo>
                    <a:pt x="5049" y="7477"/>
                  </a:moveTo>
                  <a:lnTo>
                    <a:pt x="5049" y="7942"/>
                  </a:lnTo>
                  <a:lnTo>
                    <a:pt x="4168" y="8811"/>
                  </a:lnTo>
                  <a:lnTo>
                    <a:pt x="3299" y="7942"/>
                  </a:lnTo>
                  <a:lnTo>
                    <a:pt x="3299" y="7477"/>
                  </a:lnTo>
                  <a:cubicBezTo>
                    <a:pt x="3561" y="7585"/>
                    <a:pt x="3858" y="7644"/>
                    <a:pt x="4168" y="7644"/>
                  </a:cubicBezTo>
                  <a:cubicBezTo>
                    <a:pt x="4489" y="7644"/>
                    <a:pt x="4787" y="7585"/>
                    <a:pt x="5049" y="7477"/>
                  </a:cubicBezTo>
                  <a:close/>
                  <a:moveTo>
                    <a:pt x="2953" y="8073"/>
                  </a:moveTo>
                  <a:lnTo>
                    <a:pt x="3918" y="9037"/>
                  </a:lnTo>
                  <a:lnTo>
                    <a:pt x="3192" y="9644"/>
                  </a:lnTo>
                  <a:lnTo>
                    <a:pt x="3156" y="9644"/>
                  </a:lnTo>
                  <a:lnTo>
                    <a:pt x="2608" y="8394"/>
                  </a:lnTo>
                  <a:lnTo>
                    <a:pt x="2941" y="8073"/>
                  </a:lnTo>
                  <a:close/>
                  <a:moveTo>
                    <a:pt x="2370" y="8620"/>
                  </a:moveTo>
                  <a:lnTo>
                    <a:pt x="2894" y="9787"/>
                  </a:lnTo>
                  <a:cubicBezTo>
                    <a:pt x="2941" y="9883"/>
                    <a:pt x="3025" y="9942"/>
                    <a:pt x="3132" y="9978"/>
                  </a:cubicBezTo>
                  <a:cubicBezTo>
                    <a:pt x="3156" y="9978"/>
                    <a:pt x="3180" y="9990"/>
                    <a:pt x="3203" y="9990"/>
                  </a:cubicBezTo>
                  <a:cubicBezTo>
                    <a:pt x="3275" y="9990"/>
                    <a:pt x="3358" y="9954"/>
                    <a:pt x="3418" y="9918"/>
                  </a:cubicBezTo>
                  <a:lnTo>
                    <a:pt x="4013" y="9406"/>
                  </a:lnTo>
                  <a:lnTo>
                    <a:pt x="4013" y="10633"/>
                  </a:lnTo>
                  <a:cubicBezTo>
                    <a:pt x="3001" y="10561"/>
                    <a:pt x="2179" y="9752"/>
                    <a:pt x="2072" y="8728"/>
                  </a:cubicBezTo>
                  <a:lnTo>
                    <a:pt x="2370" y="8620"/>
                  </a:lnTo>
                  <a:close/>
                  <a:moveTo>
                    <a:pt x="5394" y="8085"/>
                  </a:moveTo>
                  <a:lnTo>
                    <a:pt x="5716" y="8418"/>
                  </a:lnTo>
                  <a:lnTo>
                    <a:pt x="5692" y="8490"/>
                  </a:lnTo>
                  <a:cubicBezTo>
                    <a:pt x="5656" y="8573"/>
                    <a:pt x="5692" y="8668"/>
                    <a:pt x="5775" y="8692"/>
                  </a:cubicBezTo>
                  <a:cubicBezTo>
                    <a:pt x="5795" y="8702"/>
                    <a:pt x="5816" y="8706"/>
                    <a:pt x="5838" y="8706"/>
                  </a:cubicBezTo>
                  <a:cubicBezTo>
                    <a:pt x="5895" y="8706"/>
                    <a:pt x="5955" y="8676"/>
                    <a:pt x="5989" y="8632"/>
                  </a:cubicBezTo>
                  <a:lnTo>
                    <a:pt x="6287" y="8740"/>
                  </a:lnTo>
                  <a:cubicBezTo>
                    <a:pt x="6168" y="9740"/>
                    <a:pt x="5347" y="10537"/>
                    <a:pt x="4335" y="10633"/>
                  </a:cubicBezTo>
                  <a:lnTo>
                    <a:pt x="4335" y="9406"/>
                  </a:lnTo>
                  <a:lnTo>
                    <a:pt x="4930" y="9918"/>
                  </a:lnTo>
                  <a:cubicBezTo>
                    <a:pt x="4989" y="9954"/>
                    <a:pt x="5061" y="9990"/>
                    <a:pt x="5144" y="9990"/>
                  </a:cubicBezTo>
                  <a:cubicBezTo>
                    <a:pt x="5168" y="9990"/>
                    <a:pt x="5180" y="9990"/>
                    <a:pt x="5216" y="9978"/>
                  </a:cubicBezTo>
                  <a:cubicBezTo>
                    <a:pt x="5323" y="9942"/>
                    <a:pt x="5406" y="9883"/>
                    <a:pt x="5454" y="9787"/>
                  </a:cubicBezTo>
                  <a:lnTo>
                    <a:pt x="5704" y="9228"/>
                  </a:lnTo>
                  <a:cubicBezTo>
                    <a:pt x="5739" y="9144"/>
                    <a:pt x="5704" y="9049"/>
                    <a:pt x="5620" y="9025"/>
                  </a:cubicBezTo>
                  <a:cubicBezTo>
                    <a:pt x="5595" y="9016"/>
                    <a:pt x="5571" y="9011"/>
                    <a:pt x="5549" y="9011"/>
                  </a:cubicBezTo>
                  <a:cubicBezTo>
                    <a:pt x="5485" y="9011"/>
                    <a:pt x="5432" y="9047"/>
                    <a:pt x="5406" y="9109"/>
                  </a:cubicBezTo>
                  <a:lnTo>
                    <a:pt x="5156" y="9668"/>
                  </a:lnTo>
                  <a:lnTo>
                    <a:pt x="5120" y="9668"/>
                  </a:lnTo>
                  <a:lnTo>
                    <a:pt x="4394" y="9049"/>
                  </a:lnTo>
                  <a:lnTo>
                    <a:pt x="5358" y="8085"/>
                  </a:lnTo>
                  <a:close/>
                  <a:moveTo>
                    <a:pt x="4168" y="0"/>
                  </a:moveTo>
                  <a:cubicBezTo>
                    <a:pt x="3930" y="0"/>
                    <a:pt x="3739" y="155"/>
                    <a:pt x="3561" y="286"/>
                  </a:cubicBezTo>
                  <a:cubicBezTo>
                    <a:pt x="3442" y="381"/>
                    <a:pt x="3334" y="453"/>
                    <a:pt x="3239" y="477"/>
                  </a:cubicBezTo>
                  <a:cubicBezTo>
                    <a:pt x="3197" y="491"/>
                    <a:pt x="3148" y="495"/>
                    <a:pt x="3095" y="495"/>
                  </a:cubicBezTo>
                  <a:cubicBezTo>
                    <a:pt x="3012" y="495"/>
                    <a:pt x="2921" y="484"/>
                    <a:pt x="2834" y="477"/>
                  </a:cubicBezTo>
                  <a:cubicBezTo>
                    <a:pt x="2738" y="466"/>
                    <a:pt x="2639" y="456"/>
                    <a:pt x="2543" y="456"/>
                  </a:cubicBezTo>
                  <a:cubicBezTo>
                    <a:pt x="2414" y="456"/>
                    <a:pt x="2289" y="475"/>
                    <a:pt x="2179" y="536"/>
                  </a:cubicBezTo>
                  <a:cubicBezTo>
                    <a:pt x="1965" y="655"/>
                    <a:pt x="1882" y="881"/>
                    <a:pt x="1787" y="1072"/>
                  </a:cubicBezTo>
                  <a:cubicBezTo>
                    <a:pt x="1727" y="1203"/>
                    <a:pt x="1668" y="1346"/>
                    <a:pt x="1596" y="1417"/>
                  </a:cubicBezTo>
                  <a:cubicBezTo>
                    <a:pt x="1525" y="1489"/>
                    <a:pt x="1394" y="1548"/>
                    <a:pt x="1251" y="1608"/>
                  </a:cubicBezTo>
                  <a:cubicBezTo>
                    <a:pt x="1060" y="1703"/>
                    <a:pt x="834" y="1786"/>
                    <a:pt x="715" y="2001"/>
                  </a:cubicBezTo>
                  <a:cubicBezTo>
                    <a:pt x="596" y="2191"/>
                    <a:pt x="632" y="2429"/>
                    <a:pt x="655" y="2655"/>
                  </a:cubicBezTo>
                  <a:cubicBezTo>
                    <a:pt x="679" y="2798"/>
                    <a:pt x="691" y="2929"/>
                    <a:pt x="655" y="3048"/>
                  </a:cubicBezTo>
                  <a:cubicBezTo>
                    <a:pt x="632" y="3156"/>
                    <a:pt x="560" y="3263"/>
                    <a:pt x="465" y="3382"/>
                  </a:cubicBezTo>
                  <a:cubicBezTo>
                    <a:pt x="334" y="3560"/>
                    <a:pt x="179" y="3751"/>
                    <a:pt x="179" y="3989"/>
                  </a:cubicBezTo>
                  <a:cubicBezTo>
                    <a:pt x="179" y="4227"/>
                    <a:pt x="334" y="4418"/>
                    <a:pt x="465" y="4596"/>
                  </a:cubicBezTo>
                  <a:cubicBezTo>
                    <a:pt x="560" y="4715"/>
                    <a:pt x="632" y="4822"/>
                    <a:pt x="655" y="4930"/>
                  </a:cubicBezTo>
                  <a:cubicBezTo>
                    <a:pt x="691" y="5037"/>
                    <a:pt x="679" y="5180"/>
                    <a:pt x="655" y="5334"/>
                  </a:cubicBezTo>
                  <a:cubicBezTo>
                    <a:pt x="632" y="5561"/>
                    <a:pt x="620" y="5799"/>
                    <a:pt x="715" y="5989"/>
                  </a:cubicBezTo>
                  <a:cubicBezTo>
                    <a:pt x="834" y="6192"/>
                    <a:pt x="1060" y="6287"/>
                    <a:pt x="1251" y="6370"/>
                  </a:cubicBezTo>
                  <a:cubicBezTo>
                    <a:pt x="1394" y="6430"/>
                    <a:pt x="1525" y="6489"/>
                    <a:pt x="1596" y="6573"/>
                  </a:cubicBezTo>
                  <a:cubicBezTo>
                    <a:pt x="1668" y="6644"/>
                    <a:pt x="1727" y="6775"/>
                    <a:pt x="1787" y="6906"/>
                  </a:cubicBezTo>
                  <a:cubicBezTo>
                    <a:pt x="1882" y="7096"/>
                    <a:pt x="1965" y="7323"/>
                    <a:pt x="2179" y="7442"/>
                  </a:cubicBezTo>
                  <a:cubicBezTo>
                    <a:pt x="2286" y="7509"/>
                    <a:pt x="2408" y="7530"/>
                    <a:pt x="2534" y="7530"/>
                  </a:cubicBezTo>
                  <a:cubicBezTo>
                    <a:pt x="2633" y="7530"/>
                    <a:pt x="2735" y="7517"/>
                    <a:pt x="2834" y="7501"/>
                  </a:cubicBezTo>
                  <a:cubicBezTo>
                    <a:pt x="2882" y="7501"/>
                    <a:pt x="2918" y="7489"/>
                    <a:pt x="2965" y="7489"/>
                  </a:cubicBezTo>
                  <a:lnTo>
                    <a:pt x="2965" y="7716"/>
                  </a:lnTo>
                  <a:lnTo>
                    <a:pt x="2953" y="7716"/>
                  </a:lnTo>
                  <a:cubicBezTo>
                    <a:pt x="2858" y="7716"/>
                    <a:pt x="2775" y="7739"/>
                    <a:pt x="2715" y="7823"/>
                  </a:cubicBezTo>
                  <a:lnTo>
                    <a:pt x="2310" y="8216"/>
                  </a:lnTo>
                  <a:cubicBezTo>
                    <a:pt x="2299" y="8239"/>
                    <a:pt x="2287" y="8263"/>
                    <a:pt x="2263" y="8299"/>
                  </a:cubicBezTo>
                  <a:lnTo>
                    <a:pt x="810" y="8811"/>
                  </a:lnTo>
                  <a:cubicBezTo>
                    <a:pt x="334" y="8978"/>
                    <a:pt x="1" y="9442"/>
                    <a:pt x="1" y="9966"/>
                  </a:cubicBezTo>
                  <a:lnTo>
                    <a:pt x="1" y="10954"/>
                  </a:lnTo>
                  <a:cubicBezTo>
                    <a:pt x="1" y="11049"/>
                    <a:pt x="84" y="11121"/>
                    <a:pt x="167" y="11121"/>
                  </a:cubicBezTo>
                  <a:cubicBezTo>
                    <a:pt x="263" y="11121"/>
                    <a:pt x="334" y="11049"/>
                    <a:pt x="334" y="10954"/>
                  </a:cubicBezTo>
                  <a:lnTo>
                    <a:pt x="334" y="9966"/>
                  </a:lnTo>
                  <a:cubicBezTo>
                    <a:pt x="334" y="9859"/>
                    <a:pt x="346" y="9752"/>
                    <a:pt x="394" y="9644"/>
                  </a:cubicBezTo>
                  <a:lnTo>
                    <a:pt x="1215" y="10347"/>
                  </a:lnTo>
                  <a:cubicBezTo>
                    <a:pt x="1334" y="10454"/>
                    <a:pt x="1406" y="10597"/>
                    <a:pt x="1406" y="10752"/>
                  </a:cubicBezTo>
                  <a:lnTo>
                    <a:pt x="1406" y="10954"/>
                  </a:lnTo>
                  <a:cubicBezTo>
                    <a:pt x="1406" y="11049"/>
                    <a:pt x="1477" y="11121"/>
                    <a:pt x="1572" y="11121"/>
                  </a:cubicBezTo>
                  <a:cubicBezTo>
                    <a:pt x="1656" y="11121"/>
                    <a:pt x="1727" y="11049"/>
                    <a:pt x="1727" y="10954"/>
                  </a:cubicBezTo>
                  <a:lnTo>
                    <a:pt x="1727" y="10764"/>
                  </a:lnTo>
                  <a:cubicBezTo>
                    <a:pt x="1727" y="10514"/>
                    <a:pt x="1632" y="10275"/>
                    <a:pt x="1429" y="10109"/>
                  </a:cubicBezTo>
                  <a:lnTo>
                    <a:pt x="572" y="9371"/>
                  </a:lnTo>
                  <a:cubicBezTo>
                    <a:pt x="655" y="9263"/>
                    <a:pt x="798" y="9168"/>
                    <a:pt x="929" y="9132"/>
                  </a:cubicBezTo>
                  <a:lnTo>
                    <a:pt x="1775" y="8835"/>
                  </a:lnTo>
                  <a:cubicBezTo>
                    <a:pt x="1929" y="10037"/>
                    <a:pt x="2953" y="10954"/>
                    <a:pt x="4192" y="10954"/>
                  </a:cubicBezTo>
                  <a:cubicBezTo>
                    <a:pt x="5418" y="10954"/>
                    <a:pt x="6454" y="10037"/>
                    <a:pt x="6597" y="8835"/>
                  </a:cubicBezTo>
                  <a:lnTo>
                    <a:pt x="7442" y="9132"/>
                  </a:lnTo>
                  <a:cubicBezTo>
                    <a:pt x="7585" y="9168"/>
                    <a:pt x="7716" y="9263"/>
                    <a:pt x="7799" y="9371"/>
                  </a:cubicBezTo>
                  <a:lnTo>
                    <a:pt x="6942" y="10109"/>
                  </a:lnTo>
                  <a:cubicBezTo>
                    <a:pt x="6751" y="10275"/>
                    <a:pt x="6644" y="10514"/>
                    <a:pt x="6644" y="10764"/>
                  </a:cubicBezTo>
                  <a:lnTo>
                    <a:pt x="6644" y="10978"/>
                  </a:lnTo>
                  <a:cubicBezTo>
                    <a:pt x="6644" y="11061"/>
                    <a:pt x="6716" y="11133"/>
                    <a:pt x="6811" y="11133"/>
                  </a:cubicBezTo>
                  <a:cubicBezTo>
                    <a:pt x="6894" y="11133"/>
                    <a:pt x="6966" y="11061"/>
                    <a:pt x="6966" y="10978"/>
                  </a:cubicBezTo>
                  <a:lnTo>
                    <a:pt x="6966" y="10764"/>
                  </a:lnTo>
                  <a:cubicBezTo>
                    <a:pt x="6966" y="10621"/>
                    <a:pt x="7049" y="10466"/>
                    <a:pt x="7168" y="10359"/>
                  </a:cubicBezTo>
                  <a:lnTo>
                    <a:pt x="7978" y="9656"/>
                  </a:lnTo>
                  <a:cubicBezTo>
                    <a:pt x="8014" y="9763"/>
                    <a:pt x="8037" y="9871"/>
                    <a:pt x="8037" y="9978"/>
                  </a:cubicBezTo>
                  <a:lnTo>
                    <a:pt x="8037" y="10978"/>
                  </a:lnTo>
                  <a:cubicBezTo>
                    <a:pt x="8037" y="11061"/>
                    <a:pt x="8121" y="11133"/>
                    <a:pt x="8204" y="11133"/>
                  </a:cubicBezTo>
                  <a:cubicBezTo>
                    <a:pt x="8299" y="11133"/>
                    <a:pt x="8371" y="11061"/>
                    <a:pt x="8371" y="10978"/>
                  </a:cubicBezTo>
                  <a:lnTo>
                    <a:pt x="8371" y="9978"/>
                  </a:lnTo>
                  <a:cubicBezTo>
                    <a:pt x="8335" y="9454"/>
                    <a:pt x="8014" y="8990"/>
                    <a:pt x="7537" y="8835"/>
                  </a:cubicBezTo>
                  <a:lnTo>
                    <a:pt x="6073" y="8311"/>
                  </a:lnTo>
                  <a:cubicBezTo>
                    <a:pt x="6061" y="8275"/>
                    <a:pt x="6061" y="8263"/>
                    <a:pt x="6037" y="8239"/>
                  </a:cubicBezTo>
                  <a:lnTo>
                    <a:pt x="5632" y="7835"/>
                  </a:lnTo>
                  <a:cubicBezTo>
                    <a:pt x="5573" y="7775"/>
                    <a:pt x="5478" y="7728"/>
                    <a:pt x="5394" y="7728"/>
                  </a:cubicBezTo>
                  <a:lnTo>
                    <a:pt x="5382" y="7728"/>
                  </a:lnTo>
                  <a:lnTo>
                    <a:pt x="5382" y="7501"/>
                  </a:lnTo>
                  <a:cubicBezTo>
                    <a:pt x="5418" y="7501"/>
                    <a:pt x="5466" y="7525"/>
                    <a:pt x="5513" y="7525"/>
                  </a:cubicBezTo>
                  <a:cubicBezTo>
                    <a:pt x="5597" y="7537"/>
                    <a:pt x="5704" y="7537"/>
                    <a:pt x="5799" y="7537"/>
                  </a:cubicBezTo>
                  <a:cubicBezTo>
                    <a:pt x="5930" y="7537"/>
                    <a:pt x="6049" y="7525"/>
                    <a:pt x="6168" y="7442"/>
                  </a:cubicBezTo>
                  <a:cubicBezTo>
                    <a:pt x="6370" y="7323"/>
                    <a:pt x="6466" y="7108"/>
                    <a:pt x="6549" y="6906"/>
                  </a:cubicBezTo>
                  <a:cubicBezTo>
                    <a:pt x="6609" y="6775"/>
                    <a:pt x="6668" y="6644"/>
                    <a:pt x="6751" y="6573"/>
                  </a:cubicBezTo>
                  <a:cubicBezTo>
                    <a:pt x="6823" y="6489"/>
                    <a:pt x="6954" y="6430"/>
                    <a:pt x="7085" y="6370"/>
                  </a:cubicBezTo>
                  <a:cubicBezTo>
                    <a:pt x="7287" y="6287"/>
                    <a:pt x="7502" y="6192"/>
                    <a:pt x="7621" y="5989"/>
                  </a:cubicBezTo>
                  <a:cubicBezTo>
                    <a:pt x="7740" y="5799"/>
                    <a:pt x="7716" y="5561"/>
                    <a:pt x="7680" y="5334"/>
                  </a:cubicBezTo>
                  <a:cubicBezTo>
                    <a:pt x="7668" y="5180"/>
                    <a:pt x="7656" y="5049"/>
                    <a:pt x="7680" y="4930"/>
                  </a:cubicBezTo>
                  <a:cubicBezTo>
                    <a:pt x="7716" y="4822"/>
                    <a:pt x="7787" y="4727"/>
                    <a:pt x="7883" y="4596"/>
                  </a:cubicBezTo>
                  <a:cubicBezTo>
                    <a:pt x="8014" y="4418"/>
                    <a:pt x="8156" y="4227"/>
                    <a:pt x="8156" y="3989"/>
                  </a:cubicBezTo>
                  <a:cubicBezTo>
                    <a:pt x="8156" y="3751"/>
                    <a:pt x="8014" y="3560"/>
                    <a:pt x="7883" y="3382"/>
                  </a:cubicBezTo>
                  <a:cubicBezTo>
                    <a:pt x="7787" y="3263"/>
                    <a:pt x="7716" y="3156"/>
                    <a:pt x="7680" y="3048"/>
                  </a:cubicBezTo>
                  <a:cubicBezTo>
                    <a:pt x="7656" y="2953"/>
                    <a:pt x="7668" y="2798"/>
                    <a:pt x="7680" y="2655"/>
                  </a:cubicBezTo>
                  <a:cubicBezTo>
                    <a:pt x="7716" y="2429"/>
                    <a:pt x="7728" y="2191"/>
                    <a:pt x="7621" y="2001"/>
                  </a:cubicBezTo>
                  <a:cubicBezTo>
                    <a:pt x="7502" y="1786"/>
                    <a:pt x="7287" y="1703"/>
                    <a:pt x="7085" y="1608"/>
                  </a:cubicBezTo>
                  <a:cubicBezTo>
                    <a:pt x="6954" y="1548"/>
                    <a:pt x="6823" y="1489"/>
                    <a:pt x="6751" y="1417"/>
                  </a:cubicBezTo>
                  <a:cubicBezTo>
                    <a:pt x="6668" y="1346"/>
                    <a:pt x="6609" y="1203"/>
                    <a:pt x="6549" y="1072"/>
                  </a:cubicBezTo>
                  <a:cubicBezTo>
                    <a:pt x="6466" y="881"/>
                    <a:pt x="6370" y="655"/>
                    <a:pt x="6168" y="536"/>
                  </a:cubicBezTo>
                  <a:cubicBezTo>
                    <a:pt x="6064" y="471"/>
                    <a:pt x="5947" y="452"/>
                    <a:pt x="5825" y="452"/>
                  </a:cubicBezTo>
                  <a:cubicBezTo>
                    <a:pt x="5722" y="452"/>
                    <a:pt x="5616" y="466"/>
                    <a:pt x="5513" y="477"/>
                  </a:cubicBezTo>
                  <a:cubicBezTo>
                    <a:pt x="5419" y="484"/>
                    <a:pt x="5334" y="495"/>
                    <a:pt x="5255" y="495"/>
                  </a:cubicBezTo>
                  <a:cubicBezTo>
                    <a:pt x="5204" y="495"/>
                    <a:pt x="5155" y="491"/>
                    <a:pt x="5108" y="477"/>
                  </a:cubicBezTo>
                  <a:cubicBezTo>
                    <a:pt x="5001" y="453"/>
                    <a:pt x="4906" y="369"/>
                    <a:pt x="4787" y="286"/>
                  </a:cubicBezTo>
                  <a:cubicBezTo>
                    <a:pt x="4608" y="155"/>
                    <a:pt x="4406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2545;p103">
              <a:extLst>
                <a:ext uri="{FF2B5EF4-FFF2-40B4-BE49-F238E27FC236}">
                  <a16:creationId xmlns:a16="http://schemas.microsoft.com/office/drawing/2014/main" id="{28CB5195-5DD8-44C1-B669-86DBC118DB04}"/>
                </a:ext>
              </a:extLst>
            </p:cNvPr>
            <p:cNvSpPr/>
            <p:nvPr/>
          </p:nvSpPr>
          <p:spPr>
            <a:xfrm>
              <a:off x="6363140" y="3540532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64" y="485"/>
                    <a:pt x="1191" y="402"/>
                    <a:pt x="1334" y="259"/>
                  </a:cubicBezTo>
                  <a:cubicBezTo>
                    <a:pt x="1369" y="200"/>
                    <a:pt x="1369" y="104"/>
                    <a:pt x="1310" y="45"/>
                  </a:cubicBezTo>
                  <a:cubicBezTo>
                    <a:pt x="1280" y="15"/>
                    <a:pt x="1238" y="0"/>
                    <a:pt x="1197" y="0"/>
                  </a:cubicBezTo>
                  <a:cubicBezTo>
                    <a:pt x="1155" y="0"/>
                    <a:pt x="1113" y="15"/>
                    <a:pt x="1084" y="45"/>
                  </a:cubicBezTo>
                  <a:cubicBezTo>
                    <a:pt x="1024" y="104"/>
                    <a:pt x="881" y="176"/>
                    <a:pt x="691" y="176"/>
                  </a:cubicBezTo>
                  <a:cubicBezTo>
                    <a:pt x="488" y="176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2546;p103">
              <a:extLst>
                <a:ext uri="{FF2B5EF4-FFF2-40B4-BE49-F238E27FC236}">
                  <a16:creationId xmlns:a16="http://schemas.microsoft.com/office/drawing/2014/main" id="{C14CD063-C640-47CF-99BF-2D55B6BC9F1E}"/>
                </a:ext>
              </a:extLst>
            </p:cNvPr>
            <p:cNvSpPr/>
            <p:nvPr/>
          </p:nvSpPr>
          <p:spPr>
            <a:xfrm>
              <a:off x="6406890" y="3468397"/>
              <a:ext cx="21511" cy="10201"/>
            </a:xfrm>
            <a:custGeom>
              <a:avLst/>
              <a:gdLst/>
              <a:ahLst/>
              <a:cxnLst/>
              <a:rect l="l" t="t" r="r" b="b"/>
              <a:pathLst>
                <a:path w="67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79" y="250"/>
                    <a:pt x="679" y="155"/>
                  </a:cubicBezTo>
                  <a:cubicBezTo>
                    <a:pt x="679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12668;p103">
            <a:extLst>
              <a:ext uri="{FF2B5EF4-FFF2-40B4-BE49-F238E27FC236}">
                <a16:creationId xmlns:a16="http://schemas.microsoft.com/office/drawing/2014/main" id="{29E8F61B-2560-43C6-9E5A-E3BC89645DC0}"/>
              </a:ext>
            </a:extLst>
          </p:cNvPr>
          <p:cNvGrpSpPr/>
          <p:nvPr/>
        </p:nvGrpSpPr>
        <p:grpSpPr>
          <a:xfrm>
            <a:off x="11024534" y="4860726"/>
            <a:ext cx="642470" cy="857278"/>
            <a:chOff x="7162775" y="2881113"/>
            <a:chExt cx="259523" cy="346294"/>
          </a:xfrm>
        </p:grpSpPr>
        <p:sp>
          <p:nvSpPr>
            <p:cNvPr id="90" name="Google Shape;12669;p103">
              <a:extLst>
                <a:ext uri="{FF2B5EF4-FFF2-40B4-BE49-F238E27FC236}">
                  <a16:creationId xmlns:a16="http://schemas.microsoft.com/office/drawing/2014/main" id="{09920ECF-4687-464E-830F-584F8CC89822}"/>
                </a:ext>
              </a:extLst>
            </p:cNvPr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2670;p103">
              <a:extLst>
                <a:ext uri="{FF2B5EF4-FFF2-40B4-BE49-F238E27FC236}">
                  <a16:creationId xmlns:a16="http://schemas.microsoft.com/office/drawing/2014/main" id="{7EE4834C-56D6-409E-BE8E-37605AD4DBD2}"/>
                </a:ext>
              </a:extLst>
            </p:cNvPr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2671;p103">
              <a:extLst>
                <a:ext uri="{FF2B5EF4-FFF2-40B4-BE49-F238E27FC236}">
                  <a16:creationId xmlns:a16="http://schemas.microsoft.com/office/drawing/2014/main" id="{4C5C0A30-F8AD-451F-A160-5B9233BC5808}"/>
                </a:ext>
              </a:extLst>
            </p:cNvPr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2672;p103">
              <a:extLst>
                <a:ext uri="{FF2B5EF4-FFF2-40B4-BE49-F238E27FC236}">
                  <a16:creationId xmlns:a16="http://schemas.microsoft.com/office/drawing/2014/main" id="{336D1748-D891-4CC8-B94A-78D84BC67A25}"/>
                </a:ext>
              </a:extLst>
            </p:cNvPr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2673;p103">
              <a:extLst>
                <a:ext uri="{FF2B5EF4-FFF2-40B4-BE49-F238E27FC236}">
                  <a16:creationId xmlns:a16="http://schemas.microsoft.com/office/drawing/2014/main" id="{FB03557A-3FD6-413B-92BE-5D672562DF89}"/>
                </a:ext>
              </a:extLst>
            </p:cNvPr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2674;p103">
              <a:extLst>
                <a:ext uri="{FF2B5EF4-FFF2-40B4-BE49-F238E27FC236}">
                  <a16:creationId xmlns:a16="http://schemas.microsoft.com/office/drawing/2014/main" id="{E3667D13-B7AE-4EB0-94E9-F90955DB5505}"/>
                </a:ext>
              </a:extLst>
            </p:cNvPr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" name="Google Shape;12675;p103">
            <a:extLst>
              <a:ext uri="{FF2B5EF4-FFF2-40B4-BE49-F238E27FC236}">
                <a16:creationId xmlns:a16="http://schemas.microsoft.com/office/drawing/2014/main" id="{D2354E41-9CC3-4FA8-A74D-99263459CE33}"/>
              </a:ext>
            </a:extLst>
          </p:cNvPr>
          <p:cNvGrpSpPr/>
          <p:nvPr/>
        </p:nvGrpSpPr>
        <p:grpSpPr>
          <a:xfrm>
            <a:off x="11089102" y="1714273"/>
            <a:ext cx="646312" cy="861043"/>
            <a:chOff x="6709751" y="2881842"/>
            <a:chExt cx="261075" cy="347815"/>
          </a:xfrm>
        </p:grpSpPr>
        <p:sp>
          <p:nvSpPr>
            <p:cNvPr id="97" name="Google Shape;12676;p103">
              <a:extLst>
                <a:ext uri="{FF2B5EF4-FFF2-40B4-BE49-F238E27FC236}">
                  <a16:creationId xmlns:a16="http://schemas.microsoft.com/office/drawing/2014/main" id="{16E91499-3FF1-4164-87E8-DCBF8AA69DEA}"/>
                </a:ext>
              </a:extLst>
            </p:cNvPr>
            <p:cNvSpPr/>
            <p:nvPr/>
          </p:nvSpPr>
          <p:spPr>
            <a:xfrm>
              <a:off x="6709751" y="2881842"/>
              <a:ext cx="261075" cy="347815"/>
            </a:xfrm>
            <a:custGeom>
              <a:avLst/>
              <a:gdLst/>
              <a:ahLst/>
              <a:cxnLst/>
              <a:rect l="l" t="t" r="r" b="b"/>
              <a:pathLst>
                <a:path w="8241" h="10979" extrusionOk="0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2677;p103">
              <a:extLst>
                <a:ext uri="{FF2B5EF4-FFF2-40B4-BE49-F238E27FC236}">
                  <a16:creationId xmlns:a16="http://schemas.microsoft.com/office/drawing/2014/main" id="{B1905C89-9CA6-49B0-A35E-FB6AA0579A91}"/>
                </a:ext>
              </a:extLst>
            </p:cNvPr>
            <p:cNvSpPr/>
            <p:nvPr/>
          </p:nvSpPr>
          <p:spPr>
            <a:xfrm>
              <a:off x="6819522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2678;p103">
              <a:extLst>
                <a:ext uri="{FF2B5EF4-FFF2-40B4-BE49-F238E27FC236}">
                  <a16:creationId xmlns:a16="http://schemas.microsoft.com/office/drawing/2014/main" id="{619E9DF6-D7C8-42E2-A9A4-04699731D3B1}"/>
                </a:ext>
              </a:extLst>
            </p:cNvPr>
            <p:cNvSpPr/>
            <p:nvPr/>
          </p:nvSpPr>
          <p:spPr>
            <a:xfrm>
              <a:off x="6803682" y="3006344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2679;p103">
              <a:extLst>
                <a:ext uri="{FF2B5EF4-FFF2-40B4-BE49-F238E27FC236}">
                  <a16:creationId xmlns:a16="http://schemas.microsoft.com/office/drawing/2014/main" id="{8FA69C45-2A28-4E22-8016-F58925AA2EA1}"/>
                </a:ext>
              </a:extLst>
            </p:cNvPr>
            <p:cNvSpPr/>
            <p:nvPr/>
          </p:nvSpPr>
          <p:spPr>
            <a:xfrm>
              <a:off x="6868183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2680;p103">
              <a:extLst>
                <a:ext uri="{FF2B5EF4-FFF2-40B4-BE49-F238E27FC236}">
                  <a16:creationId xmlns:a16="http://schemas.microsoft.com/office/drawing/2014/main" id="{D2E7F969-E74B-4A01-898E-35DB829F591A}"/>
                </a:ext>
              </a:extLst>
            </p:cNvPr>
            <p:cNvSpPr/>
            <p:nvPr/>
          </p:nvSpPr>
          <p:spPr>
            <a:xfrm>
              <a:off x="6798011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2681;p103">
              <a:extLst>
                <a:ext uri="{FF2B5EF4-FFF2-40B4-BE49-F238E27FC236}">
                  <a16:creationId xmlns:a16="http://schemas.microsoft.com/office/drawing/2014/main" id="{6FC7686D-1530-446C-A6AF-20F2E24A3BDA}"/>
                </a:ext>
              </a:extLst>
            </p:cNvPr>
            <p:cNvSpPr/>
            <p:nvPr/>
          </p:nvSpPr>
          <p:spPr>
            <a:xfrm>
              <a:off x="6862892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" name="Google Shape;12706;p103">
            <a:extLst>
              <a:ext uri="{FF2B5EF4-FFF2-40B4-BE49-F238E27FC236}">
                <a16:creationId xmlns:a16="http://schemas.microsoft.com/office/drawing/2014/main" id="{DB80BCED-A94D-42CB-91AC-7AF2C2398FD7}"/>
              </a:ext>
            </a:extLst>
          </p:cNvPr>
          <p:cNvGrpSpPr/>
          <p:nvPr/>
        </p:nvGrpSpPr>
        <p:grpSpPr>
          <a:xfrm>
            <a:off x="9831426" y="1698393"/>
            <a:ext cx="670545" cy="892805"/>
            <a:chOff x="6248458" y="2869772"/>
            <a:chExt cx="270864" cy="360645"/>
          </a:xfrm>
        </p:grpSpPr>
        <p:sp>
          <p:nvSpPr>
            <p:cNvPr id="104" name="Google Shape;12707;p103">
              <a:extLst>
                <a:ext uri="{FF2B5EF4-FFF2-40B4-BE49-F238E27FC236}">
                  <a16:creationId xmlns:a16="http://schemas.microsoft.com/office/drawing/2014/main" id="{F9FDB6CA-B9A2-4F00-BB43-DAE3BE686D0D}"/>
                </a:ext>
              </a:extLst>
            </p:cNvPr>
            <p:cNvSpPr/>
            <p:nvPr/>
          </p:nvSpPr>
          <p:spPr>
            <a:xfrm>
              <a:off x="6345399" y="299500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2708;p103">
              <a:extLst>
                <a:ext uri="{FF2B5EF4-FFF2-40B4-BE49-F238E27FC236}">
                  <a16:creationId xmlns:a16="http://schemas.microsoft.com/office/drawing/2014/main" id="{BFE535F4-C6BC-47D9-9B06-D18ED3467E0A}"/>
                </a:ext>
              </a:extLst>
            </p:cNvPr>
            <p:cNvSpPr/>
            <p:nvPr/>
          </p:nvSpPr>
          <p:spPr>
            <a:xfrm>
              <a:off x="6412529" y="2995003"/>
              <a:ext cx="10993" cy="15872"/>
            </a:xfrm>
            <a:custGeom>
              <a:avLst/>
              <a:gdLst/>
              <a:ahLst/>
              <a:cxnLst/>
              <a:rect l="l" t="t" r="r" b="b"/>
              <a:pathLst>
                <a:path w="347" h="501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84" y="501"/>
                    <a:pt x="167" y="501"/>
                  </a:cubicBezTo>
                  <a:cubicBezTo>
                    <a:pt x="251" y="501"/>
                    <a:pt x="334" y="429"/>
                    <a:pt x="334" y="334"/>
                  </a:cubicBezTo>
                  <a:lnTo>
                    <a:pt x="334" y="156"/>
                  </a:lnTo>
                  <a:cubicBezTo>
                    <a:pt x="346" y="72"/>
                    <a:pt x="275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2709;p103">
              <a:extLst>
                <a:ext uri="{FF2B5EF4-FFF2-40B4-BE49-F238E27FC236}">
                  <a16:creationId xmlns:a16="http://schemas.microsoft.com/office/drawing/2014/main" id="{34FE52B2-D1E6-4B1A-8CFA-BDE198D6B863}"/>
                </a:ext>
              </a:extLst>
            </p:cNvPr>
            <p:cNvSpPr/>
            <p:nvPr/>
          </p:nvSpPr>
          <p:spPr>
            <a:xfrm>
              <a:off x="6248458" y="2869772"/>
              <a:ext cx="270864" cy="360645"/>
            </a:xfrm>
            <a:custGeom>
              <a:avLst/>
              <a:gdLst/>
              <a:ahLst/>
              <a:cxnLst/>
              <a:rect l="l" t="t" r="r" b="b"/>
              <a:pathLst>
                <a:path w="8550" h="11384" extrusionOk="0">
                  <a:moveTo>
                    <a:pt x="4275" y="513"/>
                  </a:moveTo>
                  <a:cubicBezTo>
                    <a:pt x="5585" y="513"/>
                    <a:pt x="6668" y="1537"/>
                    <a:pt x="6775" y="2823"/>
                  </a:cubicBezTo>
                  <a:cubicBezTo>
                    <a:pt x="6073" y="2608"/>
                    <a:pt x="5204" y="2489"/>
                    <a:pt x="4275" y="2489"/>
                  </a:cubicBezTo>
                  <a:cubicBezTo>
                    <a:pt x="3358" y="2489"/>
                    <a:pt x="2477" y="2608"/>
                    <a:pt x="1775" y="2823"/>
                  </a:cubicBezTo>
                  <a:cubicBezTo>
                    <a:pt x="1882" y="1537"/>
                    <a:pt x="2965" y="513"/>
                    <a:pt x="4275" y="513"/>
                  </a:cubicBezTo>
                  <a:close/>
                  <a:moveTo>
                    <a:pt x="2156" y="3073"/>
                  </a:moveTo>
                  <a:lnTo>
                    <a:pt x="2156" y="3382"/>
                  </a:lnTo>
                  <a:cubicBezTo>
                    <a:pt x="2156" y="3490"/>
                    <a:pt x="2120" y="3573"/>
                    <a:pt x="2060" y="3632"/>
                  </a:cubicBezTo>
                  <a:cubicBezTo>
                    <a:pt x="1977" y="3716"/>
                    <a:pt x="1894" y="3740"/>
                    <a:pt x="1798" y="3740"/>
                  </a:cubicBezTo>
                  <a:lnTo>
                    <a:pt x="1787" y="3740"/>
                  </a:lnTo>
                  <a:lnTo>
                    <a:pt x="1787" y="3168"/>
                  </a:lnTo>
                  <a:lnTo>
                    <a:pt x="1775" y="3168"/>
                  </a:lnTo>
                  <a:cubicBezTo>
                    <a:pt x="1894" y="3132"/>
                    <a:pt x="2025" y="3097"/>
                    <a:pt x="2156" y="3073"/>
                  </a:cubicBezTo>
                  <a:close/>
                  <a:moveTo>
                    <a:pt x="4263" y="2835"/>
                  </a:moveTo>
                  <a:cubicBezTo>
                    <a:pt x="5204" y="2835"/>
                    <a:pt x="6073" y="2954"/>
                    <a:pt x="6763" y="3180"/>
                  </a:cubicBezTo>
                  <a:lnTo>
                    <a:pt x="6763" y="4430"/>
                  </a:lnTo>
                  <a:cubicBezTo>
                    <a:pt x="6692" y="4371"/>
                    <a:pt x="6597" y="4287"/>
                    <a:pt x="6489" y="4204"/>
                  </a:cubicBezTo>
                  <a:cubicBezTo>
                    <a:pt x="6459" y="4178"/>
                    <a:pt x="6421" y="4166"/>
                    <a:pt x="6384" y="4166"/>
                  </a:cubicBezTo>
                  <a:cubicBezTo>
                    <a:pt x="6334" y="4166"/>
                    <a:pt x="6285" y="4187"/>
                    <a:pt x="6251" y="4228"/>
                  </a:cubicBezTo>
                  <a:cubicBezTo>
                    <a:pt x="6192" y="4311"/>
                    <a:pt x="6216" y="4406"/>
                    <a:pt x="6287" y="4466"/>
                  </a:cubicBezTo>
                  <a:cubicBezTo>
                    <a:pt x="6335" y="4502"/>
                    <a:pt x="6370" y="4525"/>
                    <a:pt x="6406" y="4561"/>
                  </a:cubicBezTo>
                  <a:lnTo>
                    <a:pt x="6406" y="4621"/>
                  </a:lnTo>
                  <a:cubicBezTo>
                    <a:pt x="6406" y="5811"/>
                    <a:pt x="5442" y="6764"/>
                    <a:pt x="4251" y="6764"/>
                  </a:cubicBezTo>
                  <a:cubicBezTo>
                    <a:pt x="3060" y="6764"/>
                    <a:pt x="2084" y="5799"/>
                    <a:pt x="2084" y="4609"/>
                  </a:cubicBezTo>
                  <a:cubicBezTo>
                    <a:pt x="2084" y="4513"/>
                    <a:pt x="2013" y="4442"/>
                    <a:pt x="1929" y="4442"/>
                  </a:cubicBezTo>
                  <a:cubicBezTo>
                    <a:pt x="1834" y="4442"/>
                    <a:pt x="1763" y="4513"/>
                    <a:pt x="1763" y="4609"/>
                  </a:cubicBezTo>
                  <a:lnTo>
                    <a:pt x="1763" y="4621"/>
                  </a:lnTo>
                  <a:lnTo>
                    <a:pt x="1656" y="4621"/>
                  </a:lnTo>
                  <a:cubicBezTo>
                    <a:pt x="1584" y="4621"/>
                    <a:pt x="1513" y="4585"/>
                    <a:pt x="1453" y="4525"/>
                  </a:cubicBezTo>
                  <a:cubicBezTo>
                    <a:pt x="1429" y="4490"/>
                    <a:pt x="1417" y="4406"/>
                    <a:pt x="1417" y="4335"/>
                  </a:cubicBezTo>
                  <a:cubicBezTo>
                    <a:pt x="1429" y="4204"/>
                    <a:pt x="1572" y="4085"/>
                    <a:pt x="1715" y="4085"/>
                  </a:cubicBezTo>
                  <a:lnTo>
                    <a:pt x="1775" y="4085"/>
                  </a:lnTo>
                  <a:cubicBezTo>
                    <a:pt x="1965" y="4085"/>
                    <a:pt x="2132" y="4013"/>
                    <a:pt x="2263" y="3871"/>
                  </a:cubicBezTo>
                  <a:cubicBezTo>
                    <a:pt x="2406" y="3740"/>
                    <a:pt x="2477" y="3561"/>
                    <a:pt x="2477" y="3382"/>
                  </a:cubicBezTo>
                  <a:lnTo>
                    <a:pt x="2477" y="3001"/>
                  </a:lnTo>
                  <a:cubicBezTo>
                    <a:pt x="2787" y="2942"/>
                    <a:pt x="3120" y="2894"/>
                    <a:pt x="3453" y="2858"/>
                  </a:cubicBezTo>
                  <a:cubicBezTo>
                    <a:pt x="4251" y="3156"/>
                    <a:pt x="5001" y="3549"/>
                    <a:pt x="5739" y="4049"/>
                  </a:cubicBezTo>
                  <a:cubicBezTo>
                    <a:pt x="5763" y="4073"/>
                    <a:pt x="5799" y="4085"/>
                    <a:pt x="5823" y="4085"/>
                  </a:cubicBezTo>
                  <a:cubicBezTo>
                    <a:pt x="5882" y="4085"/>
                    <a:pt x="5930" y="4049"/>
                    <a:pt x="5954" y="4013"/>
                  </a:cubicBezTo>
                  <a:cubicBezTo>
                    <a:pt x="6013" y="3930"/>
                    <a:pt x="5989" y="3835"/>
                    <a:pt x="5918" y="3775"/>
                  </a:cubicBezTo>
                  <a:cubicBezTo>
                    <a:pt x="5382" y="3394"/>
                    <a:pt x="4823" y="3085"/>
                    <a:pt x="4251" y="2835"/>
                  </a:cubicBezTo>
                  <a:close/>
                  <a:moveTo>
                    <a:pt x="1822" y="4990"/>
                  </a:moveTo>
                  <a:cubicBezTo>
                    <a:pt x="1929" y="5764"/>
                    <a:pt x="2406" y="6418"/>
                    <a:pt x="3037" y="6811"/>
                  </a:cubicBezTo>
                  <a:lnTo>
                    <a:pt x="3037" y="7538"/>
                  </a:lnTo>
                  <a:cubicBezTo>
                    <a:pt x="3037" y="7776"/>
                    <a:pt x="2894" y="7966"/>
                    <a:pt x="2679" y="8062"/>
                  </a:cubicBezTo>
                  <a:lnTo>
                    <a:pt x="1656" y="8383"/>
                  </a:lnTo>
                  <a:lnTo>
                    <a:pt x="1310" y="8157"/>
                  </a:lnTo>
                  <a:lnTo>
                    <a:pt x="1906" y="7419"/>
                  </a:lnTo>
                  <a:cubicBezTo>
                    <a:pt x="1941" y="7371"/>
                    <a:pt x="1953" y="7323"/>
                    <a:pt x="1941" y="7288"/>
                  </a:cubicBezTo>
                  <a:cubicBezTo>
                    <a:pt x="1929" y="7240"/>
                    <a:pt x="1894" y="7192"/>
                    <a:pt x="1846" y="7169"/>
                  </a:cubicBezTo>
                  <a:lnTo>
                    <a:pt x="1286" y="6883"/>
                  </a:lnTo>
                  <a:cubicBezTo>
                    <a:pt x="1656" y="6073"/>
                    <a:pt x="1727" y="5323"/>
                    <a:pt x="1763" y="4990"/>
                  </a:cubicBezTo>
                  <a:close/>
                  <a:moveTo>
                    <a:pt x="6775" y="4847"/>
                  </a:moveTo>
                  <a:lnTo>
                    <a:pt x="6811" y="4871"/>
                  </a:lnTo>
                  <a:cubicBezTo>
                    <a:pt x="6823" y="5121"/>
                    <a:pt x="6882" y="5978"/>
                    <a:pt x="7287" y="6871"/>
                  </a:cubicBezTo>
                  <a:lnTo>
                    <a:pt x="6716" y="7145"/>
                  </a:lnTo>
                  <a:cubicBezTo>
                    <a:pt x="6668" y="7180"/>
                    <a:pt x="6644" y="7204"/>
                    <a:pt x="6632" y="7264"/>
                  </a:cubicBezTo>
                  <a:cubicBezTo>
                    <a:pt x="6609" y="7311"/>
                    <a:pt x="6632" y="7371"/>
                    <a:pt x="6656" y="7407"/>
                  </a:cubicBezTo>
                  <a:lnTo>
                    <a:pt x="7251" y="8145"/>
                  </a:lnTo>
                  <a:lnTo>
                    <a:pt x="6906" y="8383"/>
                  </a:lnTo>
                  <a:lnTo>
                    <a:pt x="5894" y="8026"/>
                  </a:lnTo>
                  <a:cubicBezTo>
                    <a:pt x="5680" y="7954"/>
                    <a:pt x="5537" y="7740"/>
                    <a:pt x="5537" y="7502"/>
                  </a:cubicBezTo>
                  <a:lnTo>
                    <a:pt x="5537" y="6776"/>
                  </a:lnTo>
                  <a:cubicBezTo>
                    <a:pt x="6228" y="6371"/>
                    <a:pt x="6704" y="5680"/>
                    <a:pt x="6775" y="4847"/>
                  </a:cubicBezTo>
                  <a:close/>
                  <a:moveTo>
                    <a:pt x="5192" y="6966"/>
                  </a:moveTo>
                  <a:lnTo>
                    <a:pt x="5192" y="7538"/>
                  </a:lnTo>
                  <a:cubicBezTo>
                    <a:pt x="5192" y="7859"/>
                    <a:pt x="5370" y="8157"/>
                    <a:pt x="5656" y="8312"/>
                  </a:cubicBezTo>
                  <a:cubicBezTo>
                    <a:pt x="5597" y="8478"/>
                    <a:pt x="5525" y="8621"/>
                    <a:pt x="5418" y="8752"/>
                  </a:cubicBezTo>
                  <a:cubicBezTo>
                    <a:pt x="5358" y="8835"/>
                    <a:pt x="5370" y="8931"/>
                    <a:pt x="5454" y="8990"/>
                  </a:cubicBezTo>
                  <a:cubicBezTo>
                    <a:pt x="5477" y="9026"/>
                    <a:pt x="5525" y="9026"/>
                    <a:pt x="5549" y="9026"/>
                  </a:cubicBezTo>
                  <a:cubicBezTo>
                    <a:pt x="5597" y="9026"/>
                    <a:pt x="5656" y="9014"/>
                    <a:pt x="5692" y="8966"/>
                  </a:cubicBezTo>
                  <a:cubicBezTo>
                    <a:pt x="5823" y="8800"/>
                    <a:pt x="5918" y="8621"/>
                    <a:pt x="5989" y="8431"/>
                  </a:cubicBezTo>
                  <a:lnTo>
                    <a:pt x="6347" y="8550"/>
                  </a:lnTo>
                  <a:cubicBezTo>
                    <a:pt x="6013" y="9395"/>
                    <a:pt x="5204" y="9990"/>
                    <a:pt x="4275" y="9990"/>
                  </a:cubicBezTo>
                  <a:cubicBezTo>
                    <a:pt x="3358" y="9990"/>
                    <a:pt x="2537" y="9395"/>
                    <a:pt x="2239" y="8538"/>
                  </a:cubicBezTo>
                  <a:lnTo>
                    <a:pt x="2596" y="8419"/>
                  </a:lnTo>
                  <a:cubicBezTo>
                    <a:pt x="2834" y="9133"/>
                    <a:pt x="3501" y="9621"/>
                    <a:pt x="4275" y="9621"/>
                  </a:cubicBezTo>
                  <a:cubicBezTo>
                    <a:pt x="4525" y="9621"/>
                    <a:pt x="4787" y="9562"/>
                    <a:pt x="5025" y="9455"/>
                  </a:cubicBezTo>
                  <a:cubicBezTo>
                    <a:pt x="5108" y="9407"/>
                    <a:pt x="5144" y="9324"/>
                    <a:pt x="5108" y="9228"/>
                  </a:cubicBezTo>
                  <a:cubicBezTo>
                    <a:pt x="5075" y="9170"/>
                    <a:pt x="5025" y="9136"/>
                    <a:pt x="4965" y="9136"/>
                  </a:cubicBezTo>
                  <a:cubicBezTo>
                    <a:pt x="4939" y="9136"/>
                    <a:pt x="4911" y="9142"/>
                    <a:pt x="4882" y="9157"/>
                  </a:cubicBezTo>
                  <a:cubicBezTo>
                    <a:pt x="4692" y="9252"/>
                    <a:pt x="4501" y="9288"/>
                    <a:pt x="4287" y="9288"/>
                  </a:cubicBezTo>
                  <a:cubicBezTo>
                    <a:pt x="3668" y="9288"/>
                    <a:pt x="3120" y="8895"/>
                    <a:pt x="2918" y="8312"/>
                  </a:cubicBezTo>
                  <a:cubicBezTo>
                    <a:pt x="3203" y="8157"/>
                    <a:pt x="3382" y="7859"/>
                    <a:pt x="3382" y="7538"/>
                  </a:cubicBezTo>
                  <a:lnTo>
                    <a:pt x="3382" y="6966"/>
                  </a:lnTo>
                  <a:cubicBezTo>
                    <a:pt x="3668" y="7073"/>
                    <a:pt x="3965" y="7133"/>
                    <a:pt x="4287" y="7133"/>
                  </a:cubicBezTo>
                  <a:cubicBezTo>
                    <a:pt x="4596" y="7133"/>
                    <a:pt x="4918" y="7073"/>
                    <a:pt x="5192" y="6966"/>
                  </a:cubicBezTo>
                  <a:close/>
                  <a:moveTo>
                    <a:pt x="4096" y="1"/>
                  </a:moveTo>
                  <a:cubicBezTo>
                    <a:pt x="4013" y="1"/>
                    <a:pt x="3930" y="84"/>
                    <a:pt x="3930" y="168"/>
                  </a:cubicBezTo>
                  <a:lnTo>
                    <a:pt x="3930" y="203"/>
                  </a:lnTo>
                  <a:cubicBezTo>
                    <a:pt x="2549" y="358"/>
                    <a:pt x="1477" y="1525"/>
                    <a:pt x="1429" y="2942"/>
                  </a:cubicBezTo>
                  <a:cubicBezTo>
                    <a:pt x="1346" y="2966"/>
                    <a:pt x="1251" y="3013"/>
                    <a:pt x="1167" y="3037"/>
                  </a:cubicBezTo>
                  <a:cubicBezTo>
                    <a:pt x="1072" y="3085"/>
                    <a:pt x="1048" y="3180"/>
                    <a:pt x="1072" y="3263"/>
                  </a:cubicBezTo>
                  <a:cubicBezTo>
                    <a:pt x="1109" y="3336"/>
                    <a:pt x="1173" y="3367"/>
                    <a:pt x="1238" y="3367"/>
                  </a:cubicBezTo>
                  <a:cubicBezTo>
                    <a:pt x="1258" y="3367"/>
                    <a:pt x="1279" y="3364"/>
                    <a:pt x="1298" y="3359"/>
                  </a:cubicBezTo>
                  <a:cubicBezTo>
                    <a:pt x="1346" y="3335"/>
                    <a:pt x="1370" y="3323"/>
                    <a:pt x="1417" y="3299"/>
                  </a:cubicBezTo>
                  <a:lnTo>
                    <a:pt x="1417" y="3799"/>
                  </a:lnTo>
                  <a:cubicBezTo>
                    <a:pt x="1227" y="3894"/>
                    <a:pt x="1096" y="4073"/>
                    <a:pt x="1060" y="4287"/>
                  </a:cubicBezTo>
                  <a:cubicBezTo>
                    <a:pt x="1048" y="4466"/>
                    <a:pt x="1108" y="4633"/>
                    <a:pt x="1215" y="4763"/>
                  </a:cubicBezTo>
                  <a:cubicBezTo>
                    <a:pt x="1275" y="4823"/>
                    <a:pt x="1334" y="4871"/>
                    <a:pt x="1406" y="4918"/>
                  </a:cubicBezTo>
                  <a:cubicBezTo>
                    <a:pt x="1394" y="5216"/>
                    <a:pt x="1298" y="6049"/>
                    <a:pt x="894" y="6871"/>
                  </a:cubicBezTo>
                  <a:cubicBezTo>
                    <a:pt x="858" y="6954"/>
                    <a:pt x="882" y="7049"/>
                    <a:pt x="965" y="7085"/>
                  </a:cubicBezTo>
                  <a:lnTo>
                    <a:pt x="1501" y="7359"/>
                  </a:lnTo>
                  <a:lnTo>
                    <a:pt x="929" y="8085"/>
                  </a:lnTo>
                  <a:cubicBezTo>
                    <a:pt x="894" y="8121"/>
                    <a:pt x="882" y="8181"/>
                    <a:pt x="894" y="8216"/>
                  </a:cubicBezTo>
                  <a:cubicBezTo>
                    <a:pt x="894" y="8264"/>
                    <a:pt x="929" y="8312"/>
                    <a:pt x="965" y="8335"/>
                  </a:cubicBezTo>
                  <a:lnTo>
                    <a:pt x="1251" y="8538"/>
                  </a:lnTo>
                  <a:lnTo>
                    <a:pt x="822" y="8681"/>
                  </a:lnTo>
                  <a:cubicBezTo>
                    <a:pt x="334" y="8859"/>
                    <a:pt x="1" y="9324"/>
                    <a:pt x="1" y="9836"/>
                  </a:cubicBezTo>
                  <a:lnTo>
                    <a:pt x="1" y="11229"/>
                  </a:lnTo>
                  <a:cubicBezTo>
                    <a:pt x="1" y="11312"/>
                    <a:pt x="72" y="11383"/>
                    <a:pt x="167" y="11383"/>
                  </a:cubicBezTo>
                  <a:cubicBezTo>
                    <a:pt x="251" y="11383"/>
                    <a:pt x="334" y="11312"/>
                    <a:pt x="334" y="11229"/>
                  </a:cubicBezTo>
                  <a:lnTo>
                    <a:pt x="334" y="9836"/>
                  </a:lnTo>
                  <a:cubicBezTo>
                    <a:pt x="334" y="9455"/>
                    <a:pt x="572" y="9109"/>
                    <a:pt x="929" y="8990"/>
                  </a:cubicBezTo>
                  <a:lnTo>
                    <a:pt x="1906" y="8645"/>
                  </a:lnTo>
                  <a:cubicBezTo>
                    <a:pt x="2251" y="9645"/>
                    <a:pt x="3191" y="10336"/>
                    <a:pt x="4263" y="10336"/>
                  </a:cubicBezTo>
                  <a:cubicBezTo>
                    <a:pt x="5335" y="10336"/>
                    <a:pt x="6263" y="9645"/>
                    <a:pt x="6609" y="8645"/>
                  </a:cubicBezTo>
                  <a:lnTo>
                    <a:pt x="7597" y="8990"/>
                  </a:lnTo>
                  <a:cubicBezTo>
                    <a:pt x="7954" y="9121"/>
                    <a:pt x="8192" y="9466"/>
                    <a:pt x="8192" y="9836"/>
                  </a:cubicBezTo>
                  <a:lnTo>
                    <a:pt x="8192" y="11229"/>
                  </a:lnTo>
                  <a:cubicBezTo>
                    <a:pt x="8192" y="11312"/>
                    <a:pt x="8264" y="11383"/>
                    <a:pt x="8347" y="11383"/>
                  </a:cubicBezTo>
                  <a:cubicBezTo>
                    <a:pt x="8442" y="11383"/>
                    <a:pt x="8514" y="11312"/>
                    <a:pt x="8514" y="11229"/>
                  </a:cubicBezTo>
                  <a:lnTo>
                    <a:pt x="8514" y="9836"/>
                  </a:lnTo>
                  <a:cubicBezTo>
                    <a:pt x="8549" y="9324"/>
                    <a:pt x="8216" y="8847"/>
                    <a:pt x="7728" y="8681"/>
                  </a:cubicBezTo>
                  <a:lnTo>
                    <a:pt x="7299" y="8538"/>
                  </a:lnTo>
                  <a:lnTo>
                    <a:pt x="7585" y="8335"/>
                  </a:lnTo>
                  <a:cubicBezTo>
                    <a:pt x="7621" y="8312"/>
                    <a:pt x="7644" y="8264"/>
                    <a:pt x="7656" y="8216"/>
                  </a:cubicBezTo>
                  <a:cubicBezTo>
                    <a:pt x="7668" y="8181"/>
                    <a:pt x="7656" y="8133"/>
                    <a:pt x="7621" y="8085"/>
                  </a:cubicBezTo>
                  <a:lnTo>
                    <a:pt x="7037" y="7359"/>
                  </a:lnTo>
                  <a:lnTo>
                    <a:pt x="7573" y="7085"/>
                  </a:lnTo>
                  <a:cubicBezTo>
                    <a:pt x="7668" y="7049"/>
                    <a:pt x="7692" y="6942"/>
                    <a:pt x="7656" y="6871"/>
                  </a:cubicBezTo>
                  <a:cubicBezTo>
                    <a:pt x="7144" y="5859"/>
                    <a:pt x="7132" y="4811"/>
                    <a:pt x="7132" y="4799"/>
                  </a:cubicBezTo>
                  <a:lnTo>
                    <a:pt x="7132" y="3299"/>
                  </a:lnTo>
                  <a:cubicBezTo>
                    <a:pt x="7180" y="3311"/>
                    <a:pt x="7204" y="3323"/>
                    <a:pt x="7251" y="3359"/>
                  </a:cubicBezTo>
                  <a:cubicBezTo>
                    <a:pt x="7275" y="3370"/>
                    <a:pt x="7299" y="3370"/>
                    <a:pt x="7323" y="3370"/>
                  </a:cubicBezTo>
                  <a:cubicBezTo>
                    <a:pt x="7382" y="3370"/>
                    <a:pt x="7442" y="3335"/>
                    <a:pt x="7478" y="3263"/>
                  </a:cubicBezTo>
                  <a:cubicBezTo>
                    <a:pt x="7513" y="3180"/>
                    <a:pt x="7478" y="3085"/>
                    <a:pt x="7382" y="3037"/>
                  </a:cubicBezTo>
                  <a:cubicBezTo>
                    <a:pt x="7299" y="3001"/>
                    <a:pt x="7216" y="2966"/>
                    <a:pt x="7121" y="2942"/>
                  </a:cubicBezTo>
                  <a:cubicBezTo>
                    <a:pt x="7073" y="1525"/>
                    <a:pt x="6001" y="358"/>
                    <a:pt x="4620" y="203"/>
                  </a:cubicBezTo>
                  <a:lnTo>
                    <a:pt x="4620" y="168"/>
                  </a:lnTo>
                  <a:cubicBezTo>
                    <a:pt x="4620" y="84"/>
                    <a:pt x="4537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2710;p103">
              <a:extLst>
                <a:ext uri="{FF2B5EF4-FFF2-40B4-BE49-F238E27FC236}">
                  <a16:creationId xmlns:a16="http://schemas.microsoft.com/office/drawing/2014/main" id="{21982BF5-5325-4914-A148-EC926344DC83}"/>
                </a:ext>
              </a:extLst>
            </p:cNvPr>
            <p:cNvSpPr/>
            <p:nvPr/>
          </p:nvSpPr>
          <p:spPr>
            <a:xfrm>
              <a:off x="6339728" y="297729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513" y="334"/>
                  </a:lnTo>
                  <a:cubicBezTo>
                    <a:pt x="608" y="334"/>
                    <a:pt x="680" y="262"/>
                    <a:pt x="680" y="167"/>
                  </a:cubicBez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2711;p103">
              <a:extLst>
                <a:ext uri="{FF2B5EF4-FFF2-40B4-BE49-F238E27FC236}">
                  <a16:creationId xmlns:a16="http://schemas.microsoft.com/office/drawing/2014/main" id="{8136CBAF-3979-4B05-B111-7742E78E56DC}"/>
                </a:ext>
              </a:extLst>
            </p:cNvPr>
            <p:cNvSpPr/>
            <p:nvPr/>
          </p:nvSpPr>
          <p:spPr>
            <a:xfrm>
              <a:off x="6353319" y="3025194"/>
              <a:ext cx="61903" cy="32852"/>
            </a:xfrm>
            <a:custGeom>
              <a:avLst/>
              <a:gdLst/>
              <a:ahLst/>
              <a:cxnLst/>
              <a:rect l="l" t="t" r="r" b="b"/>
              <a:pathLst>
                <a:path w="1954" h="1037" extrusionOk="0">
                  <a:moveTo>
                    <a:pt x="1560" y="322"/>
                  </a:moveTo>
                  <a:cubicBezTo>
                    <a:pt x="1501" y="560"/>
                    <a:pt x="1251" y="715"/>
                    <a:pt x="965" y="715"/>
                  </a:cubicBezTo>
                  <a:cubicBezTo>
                    <a:pt x="679" y="715"/>
                    <a:pt x="441" y="548"/>
                    <a:pt x="358" y="322"/>
                  </a:cubicBez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655"/>
                    <a:pt x="429" y="1036"/>
                    <a:pt x="965" y="1036"/>
                  </a:cubicBezTo>
                  <a:cubicBezTo>
                    <a:pt x="1501" y="1036"/>
                    <a:pt x="1929" y="631"/>
                    <a:pt x="1929" y="155"/>
                  </a:cubicBezTo>
                  <a:cubicBezTo>
                    <a:pt x="1953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" name="Google Shape;12765;p103">
            <a:extLst>
              <a:ext uri="{FF2B5EF4-FFF2-40B4-BE49-F238E27FC236}">
                <a16:creationId xmlns:a16="http://schemas.microsoft.com/office/drawing/2014/main" id="{3207FA0F-9057-45AA-AB80-3CA9C9F0856E}"/>
              </a:ext>
            </a:extLst>
          </p:cNvPr>
          <p:cNvGrpSpPr/>
          <p:nvPr/>
        </p:nvGrpSpPr>
        <p:grpSpPr>
          <a:xfrm>
            <a:off x="9720076" y="4849042"/>
            <a:ext cx="691957" cy="880650"/>
            <a:chOff x="7594288" y="2415259"/>
            <a:chExt cx="279513" cy="355735"/>
          </a:xfrm>
        </p:grpSpPr>
        <p:sp>
          <p:nvSpPr>
            <p:cNvPr id="110" name="Google Shape;12766;p103">
              <a:extLst>
                <a:ext uri="{FF2B5EF4-FFF2-40B4-BE49-F238E27FC236}">
                  <a16:creationId xmlns:a16="http://schemas.microsoft.com/office/drawing/2014/main" id="{39A72C9B-EC20-4747-9CCE-4D60992C705D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2767;p103">
              <a:extLst>
                <a:ext uri="{FF2B5EF4-FFF2-40B4-BE49-F238E27FC236}">
                  <a16:creationId xmlns:a16="http://schemas.microsoft.com/office/drawing/2014/main" id="{A0CC8DD9-E07D-4053-9953-B9B0A5762170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2768;p103">
              <a:extLst>
                <a:ext uri="{FF2B5EF4-FFF2-40B4-BE49-F238E27FC236}">
                  <a16:creationId xmlns:a16="http://schemas.microsoft.com/office/drawing/2014/main" id="{C2DB7FA2-9075-4015-9527-0C33473D0DE5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2769;p103">
              <a:extLst>
                <a:ext uri="{FF2B5EF4-FFF2-40B4-BE49-F238E27FC236}">
                  <a16:creationId xmlns:a16="http://schemas.microsoft.com/office/drawing/2014/main" id="{72EBF093-AF41-4B6B-93E8-2F4F84430E8A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2770;p103">
              <a:extLst>
                <a:ext uri="{FF2B5EF4-FFF2-40B4-BE49-F238E27FC236}">
                  <a16:creationId xmlns:a16="http://schemas.microsoft.com/office/drawing/2014/main" id="{46FD5D72-D8C2-4299-ACC4-F2BC4B39EA95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2771;p103">
              <a:extLst>
                <a:ext uri="{FF2B5EF4-FFF2-40B4-BE49-F238E27FC236}">
                  <a16:creationId xmlns:a16="http://schemas.microsoft.com/office/drawing/2014/main" id="{F0A78113-4F85-417D-9E70-D085BE6D430D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" name="Google Shape;13007;p103">
            <a:extLst>
              <a:ext uri="{FF2B5EF4-FFF2-40B4-BE49-F238E27FC236}">
                <a16:creationId xmlns:a16="http://schemas.microsoft.com/office/drawing/2014/main" id="{EAD61914-5340-4FD7-BC93-BDF05BD19FBB}"/>
              </a:ext>
            </a:extLst>
          </p:cNvPr>
          <p:cNvGrpSpPr/>
          <p:nvPr/>
        </p:nvGrpSpPr>
        <p:grpSpPr>
          <a:xfrm>
            <a:off x="6748435" y="2885787"/>
            <a:ext cx="945758" cy="1192311"/>
            <a:chOff x="7144274" y="1500214"/>
            <a:chExt cx="282174" cy="355735"/>
          </a:xfrm>
        </p:grpSpPr>
        <p:sp>
          <p:nvSpPr>
            <p:cNvPr id="117" name="Google Shape;13008;p103">
              <a:extLst>
                <a:ext uri="{FF2B5EF4-FFF2-40B4-BE49-F238E27FC236}">
                  <a16:creationId xmlns:a16="http://schemas.microsoft.com/office/drawing/2014/main" id="{0EFA0BE8-6E0A-468A-B848-AED0853547A9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3009;p103">
              <a:extLst>
                <a:ext uri="{FF2B5EF4-FFF2-40B4-BE49-F238E27FC236}">
                  <a16:creationId xmlns:a16="http://schemas.microsoft.com/office/drawing/2014/main" id="{5A975B35-19D6-41C3-ADA9-72EAD43D6B2A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3010;p103">
              <a:extLst>
                <a:ext uri="{FF2B5EF4-FFF2-40B4-BE49-F238E27FC236}">
                  <a16:creationId xmlns:a16="http://schemas.microsoft.com/office/drawing/2014/main" id="{6739A60F-BAAE-4188-A62A-A97E6E32164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3011;p103">
              <a:extLst>
                <a:ext uri="{FF2B5EF4-FFF2-40B4-BE49-F238E27FC236}">
                  <a16:creationId xmlns:a16="http://schemas.microsoft.com/office/drawing/2014/main" id="{4E0A8444-D29E-4C35-B641-FE3CA183A141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3012;p103">
              <a:extLst>
                <a:ext uri="{FF2B5EF4-FFF2-40B4-BE49-F238E27FC236}">
                  <a16:creationId xmlns:a16="http://schemas.microsoft.com/office/drawing/2014/main" id="{787A69B2-A953-4AFB-A2AB-9595B97BD598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3013;p103">
              <a:extLst>
                <a:ext uri="{FF2B5EF4-FFF2-40B4-BE49-F238E27FC236}">
                  <a16:creationId xmlns:a16="http://schemas.microsoft.com/office/drawing/2014/main" id="{08801312-4E83-4A86-A61A-B7FD15BFAD16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7428E8-689D-42FF-A257-F36DFE403B9F}"/>
              </a:ext>
            </a:extLst>
          </p:cNvPr>
          <p:cNvGrpSpPr/>
          <p:nvPr/>
        </p:nvGrpSpPr>
        <p:grpSpPr>
          <a:xfrm>
            <a:off x="7872869" y="2786291"/>
            <a:ext cx="5408176" cy="1885864"/>
            <a:chOff x="4776235" y="2041492"/>
            <a:chExt cx="3815079" cy="2260735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4A41C8DD-CC7B-48CE-BFE0-2275C64D17FE}"/>
                </a:ext>
              </a:extLst>
            </p:cNvPr>
            <p:cNvSpPr/>
            <p:nvPr/>
          </p:nvSpPr>
          <p:spPr>
            <a:xfrm>
              <a:off x="4776235" y="2041492"/>
              <a:ext cx="3226086" cy="2260735"/>
            </a:xfrm>
            <a:prstGeom prst="roundRect">
              <a:avLst>
                <a:gd name="adj" fmla="val 50000"/>
              </a:avLst>
            </a:prstGeom>
            <a:solidFill>
              <a:srgbClr val="4E9B19"/>
            </a:solidFill>
            <a:ln>
              <a:solidFill>
                <a:srgbClr val="9DE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7CCE0E2B-4401-417E-9E24-6FBA1F2FBB8F}"/>
                </a:ext>
              </a:extLst>
            </p:cNvPr>
            <p:cNvSpPr/>
            <p:nvPr/>
          </p:nvSpPr>
          <p:spPr>
            <a:xfrm>
              <a:off x="4995656" y="2352610"/>
              <a:ext cx="3595658" cy="1638498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DEFE066-408A-4921-AC14-1445A0A6A635}"/>
              </a:ext>
            </a:extLst>
          </p:cNvPr>
          <p:cNvSpPr/>
          <p:nvPr/>
        </p:nvSpPr>
        <p:spPr>
          <a:xfrm>
            <a:off x="8819679" y="3170639"/>
            <a:ext cx="1689371" cy="331744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i="0" dirty="0">
                <a:solidFill>
                  <a:schemeClr val="bg2"/>
                </a:solidFill>
                <a:effectLst/>
                <a:latin typeface="Montserrat" pitchFamily="2" charset="0"/>
              </a:rPr>
              <a:t>méthodes</a:t>
            </a:r>
            <a:endParaRPr lang="en-US" sz="16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196CC29-A920-4C1A-91C6-BFABFDF813AD}"/>
              </a:ext>
            </a:extLst>
          </p:cNvPr>
          <p:cNvSpPr/>
          <p:nvPr/>
        </p:nvSpPr>
        <p:spPr>
          <a:xfrm>
            <a:off x="10655440" y="3147117"/>
            <a:ext cx="1453769" cy="325437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>
                <a:solidFill>
                  <a:schemeClr val="bg2"/>
                </a:solidFill>
                <a:latin typeface="Montserrat" pitchFamily="2" charset="0"/>
              </a:rPr>
              <a:t>qualité</a:t>
            </a:r>
            <a:endParaRPr lang="en-US" sz="14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7D6C79C7-1FE7-4C4F-BCE3-F9776B2C973A}"/>
              </a:ext>
            </a:extLst>
          </p:cNvPr>
          <p:cNvSpPr/>
          <p:nvPr/>
        </p:nvSpPr>
        <p:spPr>
          <a:xfrm>
            <a:off x="8888184" y="4009118"/>
            <a:ext cx="1558996" cy="338717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solidFill>
                  <a:schemeClr val="bg2"/>
                </a:solidFill>
                <a:latin typeface="Montserrat" pitchFamily="2" charset="0"/>
              </a:rPr>
              <a:t>production</a:t>
            </a:r>
            <a:endParaRPr lang="en-US" sz="12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B6137F0-B5CF-46CE-8975-4182FEBFE420}"/>
              </a:ext>
            </a:extLst>
          </p:cNvPr>
          <p:cNvSpPr/>
          <p:nvPr/>
        </p:nvSpPr>
        <p:spPr>
          <a:xfrm>
            <a:off x="8418135" y="3579421"/>
            <a:ext cx="1938764" cy="366584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>
                <a:solidFill>
                  <a:schemeClr val="bg2"/>
                </a:solidFill>
                <a:latin typeface="Montserrat" pitchFamily="2" charset="0"/>
              </a:rPr>
              <a:t>maintenance</a:t>
            </a:r>
            <a:endParaRPr lang="en-US" sz="14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BB233E5D-73BF-498A-8C2A-7C550C99D12C}"/>
              </a:ext>
            </a:extLst>
          </p:cNvPr>
          <p:cNvSpPr/>
          <p:nvPr/>
        </p:nvSpPr>
        <p:spPr>
          <a:xfrm>
            <a:off x="10506368" y="3552011"/>
            <a:ext cx="1453769" cy="331744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>
                <a:solidFill>
                  <a:schemeClr val="bg2"/>
                </a:solidFill>
                <a:latin typeface="Montserrat" pitchFamily="2" charset="0"/>
              </a:rPr>
              <a:t>stock</a:t>
            </a:r>
            <a:endParaRPr lang="en-US" sz="14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7893111-10D8-45F3-8D2B-4675212AC7B5}"/>
              </a:ext>
            </a:extLst>
          </p:cNvPr>
          <p:cNvSpPr/>
          <p:nvPr/>
        </p:nvSpPr>
        <p:spPr>
          <a:xfrm>
            <a:off x="10598028" y="3956052"/>
            <a:ext cx="1831255" cy="363448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Montserrat" pitchFamily="2" charset="0"/>
              </a:rPr>
              <a:t>supply chain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9B725-54ED-478C-8398-450B5FE0A2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5" b="72822"/>
          <a:stretch/>
        </p:blipFill>
        <p:spPr>
          <a:xfrm>
            <a:off x="2144333" y="5886271"/>
            <a:ext cx="8267700" cy="430632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5D183F20-D651-4E22-863C-EA4044ACFF44}"/>
              </a:ext>
            </a:extLst>
          </p:cNvPr>
          <p:cNvSpPr/>
          <p:nvPr/>
        </p:nvSpPr>
        <p:spPr>
          <a:xfrm>
            <a:off x="1410737" y="2116993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Navires</a:t>
            </a:r>
          </a:p>
        </p:txBody>
      </p:sp>
      <p:sp>
        <p:nvSpPr>
          <p:cNvPr id="133" name="Hexagon 132">
            <a:extLst>
              <a:ext uri="{FF2B5EF4-FFF2-40B4-BE49-F238E27FC236}">
                <a16:creationId xmlns:a16="http://schemas.microsoft.com/office/drawing/2014/main" id="{67CD986C-AC12-4957-BD1C-56512F2B9CD5}"/>
              </a:ext>
            </a:extLst>
          </p:cNvPr>
          <p:cNvSpPr/>
          <p:nvPr/>
        </p:nvSpPr>
        <p:spPr>
          <a:xfrm>
            <a:off x="3627777" y="2458528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Quais</a:t>
            </a:r>
          </a:p>
        </p:txBody>
      </p:sp>
      <p:sp>
        <p:nvSpPr>
          <p:cNvPr id="134" name="Hexagon 133">
            <a:extLst>
              <a:ext uri="{FF2B5EF4-FFF2-40B4-BE49-F238E27FC236}">
                <a16:creationId xmlns:a16="http://schemas.microsoft.com/office/drawing/2014/main" id="{D16A67C3-D928-47C4-B831-2779D8A8FE80}"/>
              </a:ext>
            </a:extLst>
          </p:cNvPr>
          <p:cNvSpPr/>
          <p:nvPr/>
        </p:nvSpPr>
        <p:spPr>
          <a:xfrm>
            <a:off x="3689331" y="3973187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Stocks</a:t>
            </a:r>
          </a:p>
        </p:txBody>
      </p:sp>
      <p:sp>
        <p:nvSpPr>
          <p:cNvPr id="135" name="Hexagon 134">
            <a:extLst>
              <a:ext uri="{FF2B5EF4-FFF2-40B4-BE49-F238E27FC236}">
                <a16:creationId xmlns:a16="http://schemas.microsoft.com/office/drawing/2014/main" id="{1C43BFEF-26AF-46DB-8858-4E01C5325C19}"/>
              </a:ext>
            </a:extLst>
          </p:cNvPr>
          <p:cNvSpPr/>
          <p:nvPr/>
        </p:nvSpPr>
        <p:spPr>
          <a:xfrm>
            <a:off x="1448044" y="2872208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Axes</a:t>
            </a:r>
          </a:p>
        </p:txBody>
      </p:sp>
      <p:sp>
        <p:nvSpPr>
          <p:cNvPr id="136" name="Hexagon 135">
            <a:extLst>
              <a:ext uri="{FF2B5EF4-FFF2-40B4-BE49-F238E27FC236}">
                <a16:creationId xmlns:a16="http://schemas.microsoft.com/office/drawing/2014/main" id="{DCB4620E-9EED-4D81-807C-828890D1EFA7}"/>
              </a:ext>
            </a:extLst>
          </p:cNvPr>
          <p:cNvSpPr/>
          <p:nvPr/>
        </p:nvSpPr>
        <p:spPr>
          <a:xfrm>
            <a:off x="1363623" y="3627883"/>
            <a:ext cx="2442738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Montserrat Medium" pitchFamily="2" charset="0"/>
              </a:rPr>
              <a:t>Les Qualités</a:t>
            </a:r>
          </a:p>
        </p:txBody>
      </p:sp>
      <p:sp>
        <p:nvSpPr>
          <p:cNvPr id="137" name="Hexagon 136">
            <a:extLst>
              <a:ext uri="{FF2B5EF4-FFF2-40B4-BE49-F238E27FC236}">
                <a16:creationId xmlns:a16="http://schemas.microsoft.com/office/drawing/2014/main" id="{04C29A64-E00E-4A2A-9E24-7CDEF130AA4E}"/>
              </a:ext>
            </a:extLst>
          </p:cNvPr>
          <p:cNvSpPr/>
          <p:nvPr/>
        </p:nvSpPr>
        <p:spPr>
          <a:xfrm>
            <a:off x="1496919" y="4374034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Arrets</a:t>
            </a:r>
          </a:p>
        </p:txBody>
      </p:sp>
      <p:sp>
        <p:nvSpPr>
          <p:cNvPr id="138" name="Hexagon 137">
            <a:extLst>
              <a:ext uri="{FF2B5EF4-FFF2-40B4-BE49-F238E27FC236}">
                <a16:creationId xmlns:a16="http://schemas.microsoft.com/office/drawing/2014/main" id="{35FC5C11-5EB2-4A7D-8564-5E73A46E7A64}"/>
              </a:ext>
            </a:extLst>
          </p:cNvPr>
          <p:cNvSpPr/>
          <p:nvPr/>
        </p:nvSpPr>
        <p:spPr>
          <a:xfrm>
            <a:off x="3656981" y="3225643"/>
            <a:ext cx="2533696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Montserrat Medium" pitchFamily="2" charset="0"/>
              </a:rPr>
              <a:t>Les Quantités</a:t>
            </a:r>
          </a:p>
        </p:txBody>
      </p:sp>
      <p:sp>
        <p:nvSpPr>
          <p:cNvPr id="139" name="Google Shape;146;p26">
            <a:extLst>
              <a:ext uri="{FF2B5EF4-FFF2-40B4-BE49-F238E27FC236}">
                <a16:creationId xmlns:a16="http://schemas.microsoft.com/office/drawing/2014/main" id="{D562E09A-0E52-40F8-A80D-EE260A4122CB}"/>
              </a:ext>
            </a:extLst>
          </p:cNvPr>
          <p:cNvSpPr txBox="1">
            <a:spLocks/>
          </p:cNvSpPr>
          <p:nvPr/>
        </p:nvSpPr>
        <p:spPr>
          <a:xfrm>
            <a:off x="651572" y="1473617"/>
            <a:ext cx="698524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 processus de planification actuels</a:t>
            </a:r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A1F89E12-A719-4BFD-97BD-A2F584E22C75}"/>
              </a:ext>
            </a:extLst>
          </p:cNvPr>
          <p:cNvSpPr/>
          <p:nvPr/>
        </p:nvSpPr>
        <p:spPr>
          <a:xfrm>
            <a:off x="-268967" y="1274124"/>
            <a:ext cx="903600" cy="90360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F3B2A2EC-5228-454C-809D-7D01715501D5}"/>
              </a:ext>
            </a:extLst>
          </p:cNvPr>
          <p:cNvSpPr/>
          <p:nvPr/>
        </p:nvSpPr>
        <p:spPr>
          <a:xfrm>
            <a:off x="-269294" y="2581816"/>
            <a:ext cx="856800" cy="85680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42" name="Hexagon 141">
            <a:extLst>
              <a:ext uri="{FF2B5EF4-FFF2-40B4-BE49-F238E27FC236}">
                <a16:creationId xmlns:a16="http://schemas.microsoft.com/office/drawing/2014/main" id="{510D5A3C-AF29-49AD-BB8D-D7A06E98DF0D}"/>
              </a:ext>
            </a:extLst>
          </p:cNvPr>
          <p:cNvSpPr/>
          <p:nvPr/>
        </p:nvSpPr>
        <p:spPr>
          <a:xfrm>
            <a:off x="3698567" y="4738476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Par Hours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AD258169-385C-45F9-8481-0C4197D3B9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r="64231" b="92030"/>
          <a:stretch/>
        </p:blipFill>
        <p:spPr>
          <a:xfrm>
            <a:off x="1491891" y="5769488"/>
            <a:ext cx="2327874" cy="277864"/>
          </a:xfrm>
          <a:prstGeom prst="rect">
            <a:avLst/>
          </a:prstGeom>
        </p:spPr>
      </p:pic>
      <p:sp>
        <p:nvSpPr>
          <p:cNvPr id="144" name="Google Shape;146;p26">
            <a:extLst>
              <a:ext uri="{FF2B5EF4-FFF2-40B4-BE49-F238E27FC236}">
                <a16:creationId xmlns:a16="http://schemas.microsoft.com/office/drawing/2014/main" id="{56201210-357F-4D7A-B62B-1ED9A6B022BC}"/>
              </a:ext>
            </a:extLst>
          </p:cNvPr>
          <p:cNvSpPr txBox="1">
            <a:spLocks/>
          </p:cNvSpPr>
          <p:nvPr/>
        </p:nvSpPr>
        <p:spPr>
          <a:xfrm>
            <a:off x="-3636750" y="2823836"/>
            <a:ext cx="3336127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documents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EA344C23-25E5-45AA-9B61-23BE563CC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0" y="7367768"/>
            <a:ext cx="12009769" cy="28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F05072C0-2A33-4061-AAB1-787DB9E0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081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8897159" y="2195027"/>
            <a:ext cx="3884400" cy="65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00" dirty="0"/>
              <a:t>Table de </a:t>
            </a:r>
            <a:r>
              <a:rPr lang="fr-CA" sz="3200" dirty="0"/>
              <a:t>matières </a:t>
            </a:r>
            <a:endParaRPr sz="32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1277133" y="1277200"/>
            <a:ext cx="6854400" cy="43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4570664" y="3538842"/>
            <a:ext cx="458491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fr-FR" dirty="0">
                <a:latin typeface="Montserrat SemiBold" pitchFamily="2" charset="0"/>
              </a:rPr>
              <a:t>Mise en œuvre de la solution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697343" y="3698717"/>
            <a:ext cx="2098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FDFCFC"/>
                </a:solidFill>
                <a:latin typeface="Montserrat ExtraBold" pitchFamily="2" charset="0"/>
              </a:rPr>
              <a:t>03</a:t>
            </a:r>
            <a:endParaRPr dirty="0">
              <a:solidFill>
                <a:srgbClr val="FDFCFC"/>
              </a:solidFill>
              <a:latin typeface="Montserrat ExtraBold" pitchFamily="2" charset="0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4565203" y="688908"/>
            <a:ext cx="4590372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dirty="0">
              <a:latin typeface="Montserrat SemiBold" pitchFamily="2" charset="0"/>
            </a:endParaRPr>
          </a:p>
          <a:p>
            <a:r>
              <a:rPr lang="fr-MA" dirty="0">
                <a:latin typeface="Montserrat SemiBold" pitchFamily="2" charset="0"/>
              </a:rPr>
              <a:t>Présentation de l’Organisme d’Accueil</a:t>
            </a:r>
            <a:endParaRPr lang="fr-FR" dirty="0">
              <a:latin typeface="Montserrat SemiBold" pitchFamily="2" charset="0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FAF9F9"/>
                </a:solidFill>
                <a:latin typeface="Montserrat ExtraBold" pitchFamily="2" charset="0"/>
              </a:rPr>
              <a:t>01</a:t>
            </a:r>
            <a:endParaRPr dirty="0">
              <a:solidFill>
                <a:srgbClr val="FAF9F9"/>
              </a:solidFill>
              <a:latin typeface="Montserrat ExtraBold" pitchFamily="2" charset="0"/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4567019" y="2113875"/>
            <a:ext cx="458491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fr-MA" dirty="0">
                <a:latin typeface="Montserrat SemiBold" pitchFamily="2" charset="0"/>
              </a:rPr>
              <a:t>Contexte Général du Projet</a:t>
            </a:r>
            <a:endParaRPr lang="fr-FR" dirty="0">
              <a:latin typeface="Montserrat SemiBold" pitchFamily="2" charset="0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697343" y="2285434"/>
            <a:ext cx="2153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FEFEFE"/>
                </a:solidFill>
                <a:latin typeface="Montserrat ExtraBold" pitchFamily="2" charset="0"/>
              </a:rPr>
              <a:t>02</a:t>
            </a:r>
            <a:endParaRPr dirty="0">
              <a:solidFill>
                <a:srgbClr val="FEFEFE"/>
              </a:solidFill>
              <a:latin typeface="Montserrat ExtraBold" pitchFamily="2" charset="0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4570665" y="4963809"/>
            <a:ext cx="458491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fr-MA" dirty="0">
                <a:latin typeface="Montserrat SemiBold" pitchFamily="2" charset="0"/>
              </a:rPr>
              <a:t>Conclusion Générale &amp; Perspectives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697343" y="5112001"/>
            <a:ext cx="2098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F7F7F7"/>
                </a:solidFill>
                <a:latin typeface="Montserrat ExtraBold" pitchFamily="2" charset="0"/>
              </a:rPr>
              <a:t>04</a:t>
            </a:r>
            <a:endParaRPr dirty="0">
              <a:solidFill>
                <a:srgbClr val="F7F7F7"/>
              </a:solidFill>
              <a:latin typeface="Montserrat ExtraBold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C4A1E31-F650-4034-AFD8-9170E0010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5966510"/>
            <a:ext cx="1262569" cy="7575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BFDEF1-67ED-4B29-845B-0E86F1B6F4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1" y="5933417"/>
            <a:ext cx="642622" cy="82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16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79" name="Google Shape;12489;p103">
            <a:extLst>
              <a:ext uri="{FF2B5EF4-FFF2-40B4-BE49-F238E27FC236}">
                <a16:creationId xmlns:a16="http://schemas.microsoft.com/office/drawing/2014/main" id="{F8787A9E-02B3-4FF6-969D-8F7D96467CF2}"/>
              </a:ext>
            </a:extLst>
          </p:cNvPr>
          <p:cNvGrpSpPr/>
          <p:nvPr/>
        </p:nvGrpSpPr>
        <p:grpSpPr>
          <a:xfrm>
            <a:off x="14793988" y="4841590"/>
            <a:ext cx="668664" cy="895550"/>
            <a:chOff x="6702211" y="3782599"/>
            <a:chExt cx="270104" cy="361754"/>
          </a:xfrm>
        </p:grpSpPr>
        <p:sp>
          <p:nvSpPr>
            <p:cNvPr id="80" name="Google Shape;12490;p103">
              <a:extLst>
                <a:ext uri="{FF2B5EF4-FFF2-40B4-BE49-F238E27FC236}">
                  <a16:creationId xmlns:a16="http://schemas.microsoft.com/office/drawing/2014/main" id="{69930C84-D4C8-4E6A-85C4-1AC13F2EDE27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12491;p103">
              <a:extLst>
                <a:ext uri="{FF2B5EF4-FFF2-40B4-BE49-F238E27FC236}">
                  <a16:creationId xmlns:a16="http://schemas.microsoft.com/office/drawing/2014/main" id="{91AA79AF-0BDB-4535-BD7C-DA2D3EF6C829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12492;p103">
              <a:extLst>
                <a:ext uri="{FF2B5EF4-FFF2-40B4-BE49-F238E27FC236}">
                  <a16:creationId xmlns:a16="http://schemas.microsoft.com/office/drawing/2014/main" id="{969B2C1C-FC43-477B-9687-913414C05DE2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12493;p103">
              <a:extLst>
                <a:ext uri="{FF2B5EF4-FFF2-40B4-BE49-F238E27FC236}">
                  <a16:creationId xmlns:a16="http://schemas.microsoft.com/office/drawing/2014/main" id="{6E88547C-F9CE-4E8F-95B2-99C7359B618D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12494;p103">
              <a:extLst>
                <a:ext uri="{FF2B5EF4-FFF2-40B4-BE49-F238E27FC236}">
                  <a16:creationId xmlns:a16="http://schemas.microsoft.com/office/drawing/2014/main" id="{BA310F65-97D7-451F-BD37-3FFC5A7583AF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5" name="Google Shape;12543;p103">
            <a:extLst>
              <a:ext uri="{FF2B5EF4-FFF2-40B4-BE49-F238E27FC236}">
                <a16:creationId xmlns:a16="http://schemas.microsoft.com/office/drawing/2014/main" id="{2B85F525-9A24-483C-A6E6-1809B1C15C4D}"/>
              </a:ext>
            </a:extLst>
          </p:cNvPr>
          <p:cNvGrpSpPr/>
          <p:nvPr/>
        </p:nvGrpSpPr>
        <p:grpSpPr>
          <a:xfrm>
            <a:off x="14942868" y="1708235"/>
            <a:ext cx="656508" cy="873121"/>
            <a:chOff x="6252228" y="3346936"/>
            <a:chExt cx="265193" cy="352693"/>
          </a:xfrm>
        </p:grpSpPr>
        <p:sp>
          <p:nvSpPr>
            <p:cNvPr id="86" name="Google Shape;12544;p103">
              <a:extLst>
                <a:ext uri="{FF2B5EF4-FFF2-40B4-BE49-F238E27FC236}">
                  <a16:creationId xmlns:a16="http://schemas.microsoft.com/office/drawing/2014/main" id="{A54E5B41-0AD6-4DA2-9364-68A75B3D3B2B}"/>
                </a:ext>
              </a:extLst>
            </p:cNvPr>
            <p:cNvSpPr/>
            <p:nvPr/>
          </p:nvSpPr>
          <p:spPr>
            <a:xfrm>
              <a:off x="6252228" y="3346936"/>
              <a:ext cx="265193" cy="352693"/>
            </a:xfrm>
            <a:custGeom>
              <a:avLst/>
              <a:gdLst/>
              <a:ahLst/>
              <a:cxnLst/>
              <a:rect l="l" t="t" r="r" b="b"/>
              <a:pathLst>
                <a:path w="8371" h="11133" extrusionOk="0">
                  <a:moveTo>
                    <a:pt x="4156" y="2941"/>
                  </a:moveTo>
                  <a:cubicBezTo>
                    <a:pt x="4370" y="2941"/>
                    <a:pt x="4585" y="2953"/>
                    <a:pt x="4787" y="2965"/>
                  </a:cubicBezTo>
                  <a:cubicBezTo>
                    <a:pt x="3811" y="3560"/>
                    <a:pt x="2537" y="3775"/>
                    <a:pt x="2060" y="3810"/>
                  </a:cubicBezTo>
                  <a:lnTo>
                    <a:pt x="2060" y="3656"/>
                  </a:lnTo>
                  <a:cubicBezTo>
                    <a:pt x="2060" y="3358"/>
                    <a:pt x="2858" y="2941"/>
                    <a:pt x="4156" y="2941"/>
                  </a:cubicBezTo>
                  <a:close/>
                  <a:moveTo>
                    <a:pt x="4168" y="2239"/>
                  </a:moveTo>
                  <a:cubicBezTo>
                    <a:pt x="5466" y="2239"/>
                    <a:pt x="6275" y="2655"/>
                    <a:pt x="6275" y="2953"/>
                  </a:cubicBezTo>
                  <a:lnTo>
                    <a:pt x="6275" y="3108"/>
                  </a:lnTo>
                  <a:cubicBezTo>
                    <a:pt x="6242" y="3089"/>
                    <a:pt x="6207" y="3079"/>
                    <a:pt x="6173" y="3079"/>
                  </a:cubicBezTo>
                  <a:cubicBezTo>
                    <a:pt x="6123" y="3079"/>
                    <a:pt x="6078" y="3101"/>
                    <a:pt x="6049" y="3144"/>
                  </a:cubicBezTo>
                  <a:cubicBezTo>
                    <a:pt x="5989" y="3215"/>
                    <a:pt x="6001" y="3322"/>
                    <a:pt x="6073" y="3382"/>
                  </a:cubicBezTo>
                  <a:cubicBezTo>
                    <a:pt x="6168" y="3441"/>
                    <a:pt x="6275" y="3548"/>
                    <a:pt x="6275" y="3656"/>
                  </a:cubicBezTo>
                  <a:lnTo>
                    <a:pt x="6275" y="4358"/>
                  </a:lnTo>
                  <a:lnTo>
                    <a:pt x="4513" y="4358"/>
                  </a:lnTo>
                  <a:cubicBezTo>
                    <a:pt x="4430" y="4358"/>
                    <a:pt x="4346" y="4441"/>
                    <a:pt x="4346" y="4525"/>
                  </a:cubicBezTo>
                  <a:lnTo>
                    <a:pt x="4346" y="4549"/>
                  </a:lnTo>
                  <a:lnTo>
                    <a:pt x="3977" y="4549"/>
                  </a:lnTo>
                  <a:lnTo>
                    <a:pt x="3977" y="4525"/>
                  </a:lnTo>
                  <a:cubicBezTo>
                    <a:pt x="3977" y="4441"/>
                    <a:pt x="3906" y="4358"/>
                    <a:pt x="3811" y="4358"/>
                  </a:cubicBezTo>
                  <a:lnTo>
                    <a:pt x="2060" y="4358"/>
                  </a:lnTo>
                  <a:lnTo>
                    <a:pt x="2060" y="4156"/>
                  </a:lnTo>
                  <a:cubicBezTo>
                    <a:pt x="2560" y="4096"/>
                    <a:pt x="4168" y="3870"/>
                    <a:pt x="5263" y="3072"/>
                  </a:cubicBezTo>
                  <a:cubicBezTo>
                    <a:pt x="5347" y="3084"/>
                    <a:pt x="5442" y="3108"/>
                    <a:pt x="5513" y="3132"/>
                  </a:cubicBezTo>
                  <a:cubicBezTo>
                    <a:pt x="5526" y="3135"/>
                    <a:pt x="5539" y="3137"/>
                    <a:pt x="5552" y="3137"/>
                  </a:cubicBezTo>
                  <a:cubicBezTo>
                    <a:pt x="5624" y="3137"/>
                    <a:pt x="5695" y="3085"/>
                    <a:pt x="5716" y="3025"/>
                  </a:cubicBezTo>
                  <a:cubicBezTo>
                    <a:pt x="5751" y="2929"/>
                    <a:pt x="5692" y="2846"/>
                    <a:pt x="5620" y="2810"/>
                  </a:cubicBezTo>
                  <a:cubicBezTo>
                    <a:pt x="5204" y="2703"/>
                    <a:pt x="4704" y="2620"/>
                    <a:pt x="4168" y="2620"/>
                  </a:cubicBezTo>
                  <a:cubicBezTo>
                    <a:pt x="3370" y="2620"/>
                    <a:pt x="2525" y="2798"/>
                    <a:pt x="2072" y="3108"/>
                  </a:cubicBezTo>
                  <a:lnTo>
                    <a:pt x="2072" y="2953"/>
                  </a:lnTo>
                  <a:cubicBezTo>
                    <a:pt x="2072" y="2655"/>
                    <a:pt x="2882" y="2239"/>
                    <a:pt x="4168" y="2239"/>
                  </a:cubicBezTo>
                  <a:close/>
                  <a:moveTo>
                    <a:pt x="3668" y="4680"/>
                  </a:moveTo>
                  <a:lnTo>
                    <a:pt x="3668" y="4858"/>
                  </a:lnTo>
                  <a:cubicBezTo>
                    <a:pt x="3668" y="5156"/>
                    <a:pt x="3430" y="5394"/>
                    <a:pt x="3132" y="5394"/>
                  </a:cubicBezTo>
                  <a:cubicBezTo>
                    <a:pt x="2834" y="5394"/>
                    <a:pt x="2596" y="5156"/>
                    <a:pt x="2596" y="4858"/>
                  </a:cubicBezTo>
                  <a:lnTo>
                    <a:pt x="2596" y="4680"/>
                  </a:lnTo>
                  <a:lnTo>
                    <a:pt x="2965" y="4680"/>
                  </a:lnTo>
                  <a:lnTo>
                    <a:pt x="2965" y="4870"/>
                  </a:lnTo>
                  <a:cubicBezTo>
                    <a:pt x="2965" y="4965"/>
                    <a:pt x="3037" y="5037"/>
                    <a:pt x="3132" y="5037"/>
                  </a:cubicBezTo>
                  <a:cubicBezTo>
                    <a:pt x="3215" y="5037"/>
                    <a:pt x="3299" y="4965"/>
                    <a:pt x="3299" y="4870"/>
                  </a:cubicBezTo>
                  <a:lnTo>
                    <a:pt x="3299" y="4680"/>
                  </a:lnTo>
                  <a:close/>
                  <a:moveTo>
                    <a:pt x="5751" y="4680"/>
                  </a:moveTo>
                  <a:lnTo>
                    <a:pt x="5751" y="4858"/>
                  </a:lnTo>
                  <a:cubicBezTo>
                    <a:pt x="5751" y="5156"/>
                    <a:pt x="5513" y="5394"/>
                    <a:pt x="5216" y="5394"/>
                  </a:cubicBezTo>
                  <a:cubicBezTo>
                    <a:pt x="4918" y="5394"/>
                    <a:pt x="4680" y="5156"/>
                    <a:pt x="4680" y="4858"/>
                  </a:cubicBezTo>
                  <a:lnTo>
                    <a:pt x="4680" y="4680"/>
                  </a:lnTo>
                  <a:lnTo>
                    <a:pt x="5049" y="4680"/>
                  </a:lnTo>
                  <a:lnTo>
                    <a:pt x="5049" y="4870"/>
                  </a:lnTo>
                  <a:cubicBezTo>
                    <a:pt x="5049" y="4965"/>
                    <a:pt x="5120" y="5037"/>
                    <a:pt x="5216" y="5037"/>
                  </a:cubicBezTo>
                  <a:cubicBezTo>
                    <a:pt x="5299" y="5037"/>
                    <a:pt x="5382" y="4965"/>
                    <a:pt x="5382" y="4870"/>
                  </a:cubicBezTo>
                  <a:lnTo>
                    <a:pt x="5382" y="4680"/>
                  </a:lnTo>
                  <a:close/>
                  <a:moveTo>
                    <a:pt x="4168" y="334"/>
                  </a:moveTo>
                  <a:cubicBezTo>
                    <a:pt x="4299" y="334"/>
                    <a:pt x="4442" y="441"/>
                    <a:pt x="4585" y="536"/>
                  </a:cubicBezTo>
                  <a:cubicBezTo>
                    <a:pt x="4716" y="643"/>
                    <a:pt x="4870" y="750"/>
                    <a:pt x="5013" y="798"/>
                  </a:cubicBezTo>
                  <a:cubicBezTo>
                    <a:pt x="5088" y="814"/>
                    <a:pt x="5166" y="821"/>
                    <a:pt x="5245" y="821"/>
                  </a:cubicBezTo>
                  <a:cubicBezTo>
                    <a:pt x="5341" y="821"/>
                    <a:pt x="5439" y="811"/>
                    <a:pt x="5537" y="798"/>
                  </a:cubicBezTo>
                  <a:cubicBezTo>
                    <a:pt x="5626" y="786"/>
                    <a:pt x="5716" y="774"/>
                    <a:pt x="5796" y="774"/>
                  </a:cubicBezTo>
                  <a:cubicBezTo>
                    <a:pt x="5876" y="774"/>
                    <a:pt x="5948" y="786"/>
                    <a:pt x="6001" y="822"/>
                  </a:cubicBezTo>
                  <a:cubicBezTo>
                    <a:pt x="6109" y="881"/>
                    <a:pt x="6180" y="1048"/>
                    <a:pt x="6251" y="1215"/>
                  </a:cubicBezTo>
                  <a:cubicBezTo>
                    <a:pt x="6323" y="1370"/>
                    <a:pt x="6394" y="1536"/>
                    <a:pt x="6525" y="1655"/>
                  </a:cubicBezTo>
                  <a:cubicBezTo>
                    <a:pt x="6644" y="1774"/>
                    <a:pt x="6799" y="1846"/>
                    <a:pt x="6966" y="1929"/>
                  </a:cubicBezTo>
                  <a:cubicBezTo>
                    <a:pt x="7132" y="2001"/>
                    <a:pt x="7299" y="2072"/>
                    <a:pt x="7359" y="2179"/>
                  </a:cubicBezTo>
                  <a:cubicBezTo>
                    <a:pt x="7418" y="2286"/>
                    <a:pt x="7394" y="2465"/>
                    <a:pt x="7383" y="2644"/>
                  </a:cubicBezTo>
                  <a:cubicBezTo>
                    <a:pt x="7371" y="2822"/>
                    <a:pt x="7335" y="3001"/>
                    <a:pt x="7383" y="3156"/>
                  </a:cubicBezTo>
                  <a:cubicBezTo>
                    <a:pt x="7430" y="3322"/>
                    <a:pt x="7537" y="3453"/>
                    <a:pt x="7633" y="3596"/>
                  </a:cubicBezTo>
                  <a:cubicBezTo>
                    <a:pt x="7740" y="3739"/>
                    <a:pt x="7847" y="3870"/>
                    <a:pt x="7847" y="4013"/>
                  </a:cubicBezTo>
                  <a:cubicBezTo>
                    <a:pt x="7847" y="4144"/>
                    <a:pt x="7740" y="4275"/>
                    <a:pt x="7633" y="4429"/>
                  </a:cubicBezTo>
                  <a:cubicBezTo>
                    <a:pt x="7537" y="4560"/>
                    <a:pt x="7430" y="4703"/>
                    <a:pt x="7383" y="4858"/>
                  </a:cubicBezTo>
                  <a:cubicBezTo>
                    <a:pt x="7335" y="5025"/>
                    <a:pt x="7359" y="5191"/>
                    <a:pt x="7383" y="5382"/>
                  </a:cubicBezTo>
                  <a:cubicBezTo>
                    <a:pt x="7394" y="5561"/>
                    <a:pt x="7430" y="5739"/>
                    <a:pt x="7359" y="5834"/>
                  </a:cubicBezTo>
                  <a:cubicBezTo>
                    <a:pt x="7335" y="5870"/>
                    <a:pt x="7323" y="5882"/>
                    <a:pt x="7299" y="5894"/>
                  </a:cubicBezTo>
                  <a:cubicBezTo>
                    <a:pt x="7299" y="5680"/>
                    <a:pt x="7192" y="5525"/>
                    <a:pt x="7085" y="5406"/>
                  </a:cubicBezTo>
                  <a:cubicBezTo>
                    <a:pt x="7216" y="5299"/>
                    <a:pt x="7299" y="5144"/>
                    <a:pt x="7299" y="4941"/>
                  </a:cubicBezTo>
                  <a:cubicBezTo>
                    <a:pt x="7299" y="4620"/>
                    <a:pt x="7025" y="4346"/>
                    <a:pt x="6704" y="4346"/>
                  </a:cubicBezTo>
                  <a:lnTo>
                    <a:pt x="6597" y="4346"/>
                  </a:lnTo>
                  <a:lnTo>
                    <a:pt x="6597" y="2953"/>
                  </a:lnTo>
                  <a:cubicBezTo>
                    <a:pt x="6597" y="2286"/>
                    <a:pt x="5347" y="1929"/>
                    <a:pt x="4168" y="1929"/>
                  </a:cubicBezTo>
                  <a:cubicBezTo>
                    <a:pt x="2989" y="1929"/>
                    <a:pt x="1739" y="2286"/>
                    <a:pt x="1739" y="2953"/>
                  </a:cubicBezTo>
                  <a:lnTo>
                    <a:pt x="1739" y="4346"/>
                  </a:lnTo>
                  <a:lnTo>
                    <a:pt x="1644" y="4346"/>
                  </a:lnTo>
                  <a:cubicBezTo>
                    <a:pt x="1310" y="4346"/>
                    <a:pt x="1048" y="4620"/>
                    <a:pt x="1048" y="4941"/>
                  </a:cubicBezTo>
                  <a:cubicBezTo>
                    <a:pt x="1048" y="5120"/>
                    <a:pt x="1132" y="5287"/>
                    <a:pt x="1251" y="5406"/>
                  </a:cubicBezTo>
                  <a:cubicBezTo>
                    <a:pt x="1156" y="5525"/>
                    <a:pt x="1048" y="5692"/>
                    <a:pt x="1048" y="5894"/>
                  </a:cubicBezTo>
                  <a:lnTo>
                    <a:pt x="989" y="5834"/>
                  </a:lnTo>
                  <a:cubicBezTo>
                    <a:pt x="929" y="5739"/>
                    <a:pt x="941" y="5561"/>
                    <a:pt x="953" y="5382"/>
                  </a:cubicBezTo>
                  <a:cubicBezTo>
                    <a:pt x="965" y="5191"/>
                    <a:pt x="1001" y="5025"/>
                    <a:pt x="953" y="4858"/>
                  </a:cubicBezTo>
                  <a:cubicBezTo>
                    <a:pt x="917" y="4691"/>
                    <a:pt x="810" y="4560"/>
                    <a:pt x="703" y="4429"/>
                  </a:cubicBezTo>
                  <a:cubicBezTo>
                    <a:pt x="596" y="4275"/>
                    <a:pt x="489" y="4144"/>
                    <a:pt x="489" y="4013"/>
                  </a:cubicBezTo>
                  <a:cubicBezTo>
                    <a:pt x="489" y="3870"/>
                    <a:pt x="596" y="3739"/>
                    <a:pt x="703" y="3596"/>
                  </a:cubicBezTo>
                  <a:cubicBezTo>
                    <a:pt x="810" y="3453"/>
                    <a:pt x="917" y="3310"/>
                    <a:pt x="953" y="3156"/>
                  </a:cubicBezTo>
                  <a:cubicBezTo>
                    <a:pt x="1001" y="3001"/>
                    <a:pt x="989" y="2822"/>
                    <a:pt x="953" y="2644"/>
                  </a:cubicBezTo>
                  <a:cubicBezTo>
                    <a:pt x="941" y="2465"/>
                    <a:pt x="917" y="2286"/>
                    <a:pt x="989" y="2179"/>
                  </a:cubicBezTo>
                  <a:cubicBezTo>
                    <a:pt x="1048" y="2072"/>
                    <a:pt x="1215" y="2001"/>
                    <a:pt x="1370" y="1929"/>
                  </a:cubicBezTo>
                  <a:cubicBezTo>
                    <a:pt x="1537" y="1846"/>
                    <a:pt x="1703" y="1786"/>
                    <a:pt x="1822" y="1655"/>
                  </a:cubicBezTo>
                  <a:cubicBezTo>
                    <a:pt x="1941" y="1536"/>
                    <a:pt x="2013" y="1370"/>
                    <a:pt x="2084" y="1215"/>
                  </a:cubicBezTo>
                  <a:cubicBezTo>
                    <a:pt x="2156" y="1048"/>
                    <a:pt x="2239" y="881"/>
                    <a:pt x="2334" y="822"/>
                  </a:cubicBezTo>
                  <a:cubicBezTo>
                    <a:pt x="2392" y="790"/>
                    <a:pt x="2470" y="779"/>
                    <a:pt x="2557" y="779"/>
                  </a:cubicBezTo>
                  <a:cubicBezTo>
                    <a:pt x="2633" y="779"/>
                    <a:pt x="2716" y="787"/>
                    <a:pt x="2799" y="798"/>
                  </a:cubicBezTo>
                  <a:cubicBezTo>
                    <a:pt x="2907" y="805"/>
                    <a:pt x="3016" y="817"/>
                    <a:pt x="3121" y="817"/>
                  </a:cubicBezTo>
                  <a:cubicBezTo>
                    <a:pt x="3190" y="817"/>
                    <a:pt x="3257" y="812"/>
                    <a:pt x="3322" y="798"/>
                  </a:cubicBezTo>
                  <a:cubicBezTo>
                    <a:pt x="3489" y="750"/>
                    <a:pt x="3620" y="643"/>
                    <a:pt x="3751" y="536"/>
                  </a:cubicBezTo>
                  <a:cubicBezTo>
                    <a:pt x="3906" y="429"/>
                    <a:pt x="4037" y="334"/>
                    <a:pt x="4168" y="334"/>
                  </a:cubicBezTo>
                  <a:close/>
                  <a:moveTo>
                    <a:pt x="1548" y="5596"/>
                  </a:moveTo>
                  <a:cubicBezTo>
                    <a:pt x="1632" y="5656"/>
                    <a:pt x="1727" y="5775"/>
                    <a:pt x="1727" y="5930"/>
                  </a:cubicBezTo>
                  <a:cubicBezTo>
                    <a:pt x="1727" y="6013"/>
                    <a:pt x="1656" y="6108"/>
                    <a:pt x="1548" y="6108"/>
                  </a:cubicBezTo>
                  <a:cubicBezTo>
                    <a:pt x="1453" y="6108"/>
                    <a:pt x="1370" y="6013"/>
                    <a:pt x="1370" y="5930"/>
                  </a:cubicBezTo>
                  <a:cubicBezTo>
                    <a:pt x="1370" y="5763"/>
                    <a:pt x="1477" y="5656"/>
                    <a:pt x="1548" y="5596"/>
                  </a:cubicBezTo>
                  <a:close/>
                  <a:moveTo>
                    <a:pt x="6775" y="5596"/>
                  </a:moveTo>
                  <a:cubicBezTo>
                    <a:pt x="6847" y="5656"/>
                    <a:pt x="6954" y="5775"/>
                    <a:pt x="6954" y="5930"/>
                  </a:cubicBezTo>
                  <a:cubicBezTo>
                    <a:pt x="6966" y="6013"/>
                    <a:pt x="6882" y="6108"/>
                    <a:pt x="6775" y="6108"/>
                  </a:cubicBezTo>
                  <a:cubicBezTo>
                    <a:pt x="6668" y="6108"/>
                    <a:pt x="6597" y="6013"/>
                    <a:pt x="6597" y="5930"/>
                  </a:cubicBezTo>
                  <a:cubicBezTo>
                    <a:pt x="6597" y="5763"/>
                    <a:pt x="6704" y="5656"/>
                    <a:pt x="6775" y="5596"/>
                  </a:cubicBezTo>
                  <a:close/>
                  <a:moveTo>
                    <a:pt x="6394" y="6227"/>
                  </a:moveTo>
                  <a:cubicBezTo>
                    <a:pt x="6430" y="6275"/>
                    <a:pt x="6478" y="6311"/>
                    <a:pt x="6525" y="6346"/>
                  </a:cubicBezTo>
                  <a:cubicBezTo>
                    <a:pt x="6394" y="6477"/>
                    <a:pt x="6311" y="6632"/>
                    <a:pt x="6251" y="6787"/>
                  </a:cubicBezTo>
                  <a:cubicBezTo>
                    <a:pt x="6180" y="6954"/>
                    <a:pt x="6109" y="7120"/>
                    <a:pt x="6001" y="7180"/>
                  </a:cubicBezTo>
                  <a:cubicBezTo>
                    <a:pt x="5944" y="7212"/>
                    <a:pt x="5873" y="7223"/>
                    <a:pt x="5793" y="7223"/>
                  </a:cubicBezTo>
                  <a:cubicBezTo>
                    <a:pt x="5725" y="7223"/>
                    <a:pt x="5650" y="7215"/>
                    <a:pt x="5573" y="7204"/>
                  </a:cubicBezTo>
                  <a:cubicBezTo>
                    <a:pt x="5906" y="6954"/>
                    <a:pt x="6192" y="6632"/>
                    <a:pt x="6394" y="6227"/>
                  </a:cubicBezTo>
                  <a:close/>
                  <a:moveTo>
                    <a:pt x="1953" y="6239"/>
                  </a:moveTo>
                  <a:cubicBezTo>
                    <a:pt x="2132" y="6632"/>
                    <a:pt x="2418" y="6966"/>
                    <a:pt x="2775" y="7227"/>
                  </a:cubicBezTo>
                  <a:cubicBezTo>
                    <a:pt x="2724" y="7227"/>
                    <a:pt x="2674" y="7228"/>
                    <a:pt x="2626" y="7228"/>
                  </a:cubicBezTo>
                  <a:cubicBezTo>
                    <a:pt x="2506" y="7228"/>
                    <a:pt x="2399" y="7222"/>
                    <a:pt x="2322" y="7180"/>
                  </a:cubicBezTo>
                  <a:cubicBezTo>
                    <a:pt x="2227" y="7120"/>
                    <a:pt x="2144" y="6954"/>
                    <a:pt x="2072" y="6787"/>
                  </a:cubicBezTo>
                  <a:cubicBezTo>
                    <a:pt x="2001" y="6644"/>
                    <a:pt x="1941" y="6477"/>
                    <a:pt x="1822" y="6358"/>
                  </a:cubicBezTo>
                  <a:cubicBezTo>
                    <a:pt x="1882" y="6334"/>
                    <a:pt x="1929" y="6287"/>
                    <a:pt x="1953" y="6239"/>
                  </a:cubicBezTo>
                  <a:close/>
                  <a:moveTo>
                    <a:pt x="6704" y="4691"/>
                  </a:moveTo>
                  <a:cubicBezTo>
                    <a:pt x="6847" y="4691"/>
                    <a:pt x="6966" y="4810"/>
                    <a:pt x="6966" y="4965"/>
                  </a:cubicBezTo>
                  <a:cubicBezTo>
                    <a:pt x="6966" y="5108"/>
                    <a:pt x="6847" y="5227"/>
                    <a:pt x="6704" y="5227"/>
                  </a:cubicBezTo>
                  <a:lnTo>
                    <a:pt x="6597" y="5227"/>
                  </a:lnTo>
                  <a:lnTo>
                    <a:pt x="6597" y="5215"/>
                  </a:lnTo>
                  <a:cubicBezTo>
                    <a:pt x="6597" y="5120"/>
                    <a:pt x="6525" y="5049"/>
                    <a:pt x="6430" y="5049"/>
                  </a:cubicBezTo>
                  <a:cubicBezTo>
                    <a:pt x="6347" y="5049"/>
                    <a:pt x="6275" y="5120"/>
                    <a:pt x="6275" y="5215"/>
                  </a:cubicBezTo>
                  <a:cubicBezTo>
                    <a:pt x="6275" y="6370"/>
                    <a:pt x="5335" y="7311"/>
                    <a:pt x="4168" y="7311"/>
                  </a:cubicBezTo>
                  <a:cubicBezTo>
                    <a:pt x="4161" y="7311"/>
                    <a:pt x="4154" y="7311"/>
                    <a:pt x="4146" y="7311"/>
                  </a:cubicBezTo>
                  <a:cubicBezTo>
                    <a:pt x="3001" y="7311"/>
                    <a:pt x="2060" y="6363"/>
                    <a:pt x="2060" y="5215"/>
                  </a:cubicBezTo>
                  <a:cubicBezTo>
                    <a:pt x="2060" y="5120"/>
                    <a:pt x="1989" y="5049"/>
                    <a:pt x="1894" y="5049"/>
                  </a:cubicBezTo>
                  <a:cubicBezTo>
                    <a:pt x="1810" y="5049"/>
                    <a:pt x="1727" y="5120"/>
                    <a:pt x="1727" y="5215"/>
                  </a:cubicBezTo>
                  <a:lnTo>
                    <a:pt x="1727" y="5227"/>
                  </a:lnTo>
                  <a:lnTo>
                    <a:pt x="1632" y="5227"/>
                  </a:lnTo>
                  <a:cubicBezTo>
                    <a:pt x="1477" y="5227"/>
                    <a:pt x="1358" y="5108"/>
                    <a:pt x="1358" y="4965"/>
                  </a:cubicBezTo>
                  <a:cubicBezTo>
                    <a:pt x="1358" y="4810"/>
                    <a:pt x="1477" y="4691"/>
                    <a:pt x="1632" y="4691"/>
                  </a:cubicBezTo>
                  <a:lnTo>
                    <a:pt x="2251" y="4691"/>
                  </a:lnTo>
                  <a:lnTo>
                    <a:pt x="2251" y="4870"/>
                  </a:lnTo>
                  <a:cubicBezTo>
                    <a:pt x="2251" y="5346"/>
                    <a:pt x="2644" y="5739"/>
                    <a:pt x="3120" y="5739"/>
                  </a:cubicBezTo>
                  <a:cubicBezTo>
                    <a:pt x="3596" y="5739"/>
                    <a:pt x="3977" y="5346"/>
                    <a:pt x="3977" y="4870"/>
                  </a:cubicBezTo>
                  <a:lnTo>
                    <a:pt x="3977" y="4858"/>
                  </a:lnTo>
                  <a:lnTo>
                    <a:pt x="4346" y="4858"/>
                  </a:lnTo>
                  <a:lnTo>
                    <a:pt x="4346" y="4870"/>
                  </a:lnTo>
                  <a:cubicBezTo>
                    <a:pt x="4346" y="5346"/>
                    <a:pt x="4739" y="5739"/>
                    <a:pt x="5216" y="5739"/>
                  </a:cubicBezTo>
                  <a:cubicBezTo>
                    <a:pt x="5692" y="5739"/>
                    <a:pt x="6073" y="5346"/>
                    <a:pt x="6073" y="4870"/>
                  </a:cubicBezTo>
                  <a:lnTo>
                    <a:pt x="6073" y="4691"/>
                  </a:lnTo>
                  <a:close/>
                  <a:moveTo>
                    <a:pt x="5049" y="7477"/>
                  </a:moveTo>
                  <a:lnTo>
                    <a:pt x="5049" y="7942"/>
                  </a:lnTo>
                  <a:lnTo>
                    <a:pt x="4168" y="8811"/>
                  </a:lnTo>
                  <a:lnTo>
                    <a:pt x="3299" y="7942"/>
                  </a:lnTo>
                  <a:lnTo>
                    <a:pt x="3299" y="7477"/>
                  </a:lnTo>
                  <a:cubicBezTo>
                    <a:pt x="3561" y="7585"/>
                    <a:pt x="3858" y="7644"/>
                    <a:pt x="4168" y="7644"/>
                  </a:cubicBezTo>
                  <a:cubicBezTo>
                    <a:pt x="4489" y="7644"/>
                    <a:pt x="4787" y="7585"/>
                    <a:pt x="5049" y="7477"/>
                  </a:cubicBezTo>
                  <a:close/>
                  <a:moveTo>
                    <a:pt x="2953" y="8073"/>
                  </a:moveTo>
                  <a:lnTo>
                    <a:pt x="3918" y="9037"/>
                  </a:lnTo>
                  <a:lnTo>
                    <a:pt x="3192" y="9644"/>
                  </a:lnTo>
                  <a:lnTo>
                    <a:pt x="3156" y="9644"/>
                  </a:lnTo>
                  <a:lnTo>
                    <a:pt x="2608" y="8394"/>
                  </a:lnTo>
                  <a:lnTo>
                    <a:pt x="2941" y="8073"/>
                  </a:lnTo>
                  <a:close/>
                  <a:moveTo>
                    <a:pt x="2370" y="8620"/>
                  </a:moveTo>
                  <a:lnTo>
                    <a:pt x="2894" y="9787"/>
                  </a:lnTo>
                  <a:cubicBezTo>
                    <a:pt x="2941" y="9883"/>
                    <a:pt x="3025" y="9942"/>
                    <a:pt x="3132" y="9978"/>
                  </a:cubicBezTo>
                  <a:cubicBezTo>
                    <a:pt x="3156" y="9978"/>
                    <a:pt x="3180" y="9990"/>
                    <a:pt x="3203" y="9990"/>
                  </a:cubicBezTo>
                  <a:cubicBezTo>
                    <a:pt x="3275" y="9990"/>
                    <a:pt x="3358" y="9954"/>
                    <a:pt x="3418" y="9918"/>
                  </a:cubicBezTo>
                  <a:lnTo>
                    <a:pt x="4013" y="9406"/>
                  </a:lnTo>
                  <a:lnTo>
                    <a:pt x="4013" y="10633"/>
                  </a:lnTo>
                  <a:cubicBezTo>
                    <a:pt x="3001" y="10561"/>
                    <a:pt x="2179" y="9752"/>
                    <a:pt x="2072" y="8728"/>
                  </a:cubicBezTo>
                  <a:lnTo>
                    <a:pt x="2370" y="8620"/>
                  </a:lnTo>
                  <a:close/>
                  <a:moveTo>
                    <a:pt x="5394" y="8085"/>
                  </a:moveTo>
                  <a:lnTo>
                    <a:pt x="5716" y="8418"/>
                  </a:lnTo>
                  <a:lnTo>
                    <a:pt x="5692" y="8490"/>
                  </a:lnTo>
                  <a:cubicBezTo>
                    <a:pt x="5656" y="8573"/>
                    <a:pt x="5692" y="8668"/>
                    <a:pt x="5775" y="8692"/>
                  </a:cubicBezTo>
                  <a:cubicBezTo>
                    <a:pt x="5795" y="8702"/>
                    <a:pt x="5816" y="8706"/>
                    <a:pt x="5838" y="8706"/>
                  </a:cubicBezTo>
                  <a:cubicBezTo>
                    <a:pt x="5895" y="8706"/>
                    <a:pt x="5955" y="8676"/>
                    <a:pt x="5989" y="8632"/>
                  </a:cubicBezTo>
                  <a:lnTo>
                    <a:pt x="6287" y="8740"/>
                  </a:lnTo>
                  <a:cubicBezTo>
                    <a:pt x="6168" y="9740"/>
                    <a:pt x="5347" y="10537"/>
                    <a:pt x="4335" y="10633"/>
                  </a:cubicBezTo>
                  <a:lnTo>
                    <a:pt x="4335" y="9406"/>
                  </a:lnTo>
                  <a:lnTo>
                    <a:pt x="4930" y="9918"/>
                  </a:lnTo>
                  <a:cubicBezTo>
                    <a:pt x="4989" y="9954"/>
                    <a:pt x="5061" y="9990"/>
                    <a:pt x="5144" y="9990"/>
                  </a:cubicBezTo>
                  <a:cubicBezTo>
                    <a:pt x="5168" y="9990"/>
                    <a:pt x="5180" y="9990"/>
                    <a:pt x="5216" y="9978"/>
                  </a:cubicBezTo>
                  <a:cubicBezTo>
                    <a:pt x="5323" y="9942"/>
                    <a:pt x="5406" y="9883"/>
                    <a:pt x="5454" y="9787"/>
                  </a:cubicBezTo>
                  <a:lnTo>
                    <a:pt x="5704" y="9228"/>
                  </a:lnTo>
                  <a:cubicBezTo>
                    <a:pt x="5739" y="9144"/>
                    <a:pt x="5704" y="9049"/>
                    <a:pt x="5620" y="9025"/>
                  </a:cubicBezTo>
                  <a:cubicBezTo>
                    <a:pt x="5595" y="9016"/>
                    <a:pt x="5571" y="9011"/>
                    <a:pt x="5549" y="9011"/>
                  </a:cubicBezTo>
                  <a:cubicBezTo>
                    <a:pt x="5485" y="9011"/>
                    <a:pt x="5432" y="9047"/>
                    <a:pt x="5406" y="9109"/>
                  </a:cubicBezTo>
                  <a:lnTo>
                    <a:pt x="5156" y="9668"/>
                  </a:lnTo>
                  <a:lnTo>
                    <a:pt x="5120" y="9668"/>
                  </a:lnTo>
                  <a:lnTo>
                    <a:pt x="4394" y="9049"/>
                  </a:lnTo>
                  <a:lnTo>
                    <a:pt x="5358" y="8085"/>
                  </a:lnTo>
                  <a:close/>
                  <a:moveTo>
                    <a:pt x="4168" y="0"/>
                  </a:moveTo>
                  <a:cubicBezTo>
                    <a:pt x="3930" y="0"/>
                    <a:pt x="3739" y="155"/>
                    <a:pt x="3561" y="286"/>
                  </a:cubicBezTo>
                  <a:cubicBezTo>
                    <a:pt x="3442" y="381"/>
                    <a:pt x="3334" y="453"/>
                    <a:pt x="3239" y="477"/>
                  </a:cubicBezTo>
                  <a:cubicBezTo>
                    <a:pt x="3197" y="491"/>
                    <a:pt x="3148" y="495"/>
                    <a:pt x="3095" y="495"/>
                  </a:cubicBezTo>
                  <a:cubicBezTo>
                    <a:pt x="3012" y="495"/>
                    <a:pt x="2921" y="484"/>
                    <a:pt x="2834" y="477"/>
                  </a:cubicBezTo>
                  <a:cubicBezTo>
                    <a:pt x="2738" y="466"/>
                    <a:pt x="2639" y="456"/>
                    <a:pt x="2543" y="456"/>
                  </a:cubicBezTo>
                  <a:cubicBezTo>
                    <a:pt x="2414" y="456"/>
                    <a:pt x="2289" y="475"/>
                    <a:pt x="2179" y="536"/>
                  </a:cubicBezTo>
                  <a:cubicBezTo>
                    <a:pt x="1965" y="655"/>
                    <a:pt x="1882" y="881"/>
                    <a:pt x="1787" y="1072"/>
                  </a:cubicBezTo>
                  <a:cubicBezTo>
                    <a:pt x="1727" y="1203"/>
                    <a:pt x="1668" y="1346"/>
                    <a:pt x="1596" y="1417"/>
                  </a:cubicBezTo>
                  <a:cubicBezTo>
                    <a:pt x="1525" y="1489"/>
                    <a:pt x="1394" y="1548"/>
                    <a:pt x="1251" y="1608"/>
                  </a:cubicBezTo>
                  <a:cubicBezTo>
                    <a:pt x="1060" y="1703"/>
                    <a:pt x="834" y="1786"/>
                    <a:pt x="715" y="2001"/>
                  </a:cubicBezTo>
                  <a:cubicBezTo>
                    <a:pt x="596" y="2191"/>
                    <a:pt x="632" y="2429"/>
                    <a:pt x="655" y="2655"/>
                  </a:cubicBezTo>
                  <a:cubicBezTo>
                    <a:pt x="679" y="2798"/>
                    <a:pt x="691" y="2929"/>
                    <a:pt x="655" y="3048"/>
                  </a:cubicBezTo>
                  <a:cubicBezTo>
                    <a:pt x="632" y="3156"/>
                    <a:pt x="560" y="3263"/>
                    <a:pt x="465" y="3382"/>
                  </a:cubicBezTo>
                  <a:cubicBezTo>
                    <a:pt x="334" y="3560"/>
                    <a:pt x="179" y="3751"/>
                    <a:pt x="179" y="3989"/>
                  </a:cubicBezTo>
                  <a:cubicBezTo>
                    <a:pt x="179" y="4227"/>
                    <a:pt x="334" y="4418"/>
                    <a:pt x="465" y="4596"/>
                  </a:cubicBezTo>
                  <a:cubicBezTo>
                    <a:pt x="560" y="4715"/>
                    <a:pt x="632" y="4822"/>
                    <a:pt x="655" y="4930"/>
                  </a:cubicBezTo>
                  <a:cubicBezTo>
                    <a:pt x="691" y="5037"/>
                    <a:pt x="679" y="5180"/>
                    <a:pt x="655" y="5334"/>
                  </a:cubicBezTo>
                  <a:cubicBezTo>
                    <a:pt x="632" y="5561"/>
                    <a:pt x="620" y="5799"/>
                    <a:pt x="715" y="5989"/>
                  </a:cubicBezTo>
                  <a:cubicBezTo>
                    <a:pt x="834" y="6192"/>
                    <a:pt x="1060" y="6287"/>
                    <a:pt x="1251" y="6370"/>
                  </a:cubicBezTo>
                  <a:cubicBezTo>
                    <a:pt x="1394" y="6430"/>
                    <a:pt x="1525" y="6489"/>
                    <a:pt x="1596" y="6573"/>
                  </a:cubicBezTo>
                  <a:cubicBezTo>
                    <a:pt x="1668" y="6644"/>
                    <a:pt x="1727" y="6775"/>
                    <a:pt x="1787" y="6906"/>
                  </a:cubicBezTo>
                  <a:cubicBezTo>
                    <a:pt x="1882" y="7096"/>
                    <a:pt x="1965" y="7323"/>
                    <a:pt x="2179" y="7442"/>
                  </a:cubicBezTo>
                  <a:cubicBezTo>
                    <a:pt x="2286" y="7509"/>
                    <a:pt x="2408" y="7530"/>
                    <a:pt x="2534" y="7530"/>
                  </a:cubicBezTo>
                  <a:cubicBezTo>
                    <a:pt x="2633" y="7530"/>
                    <a:pt x="2735" y="7517"/>
                    <a:pt x="2834" y="7501"/>
                  </a:cubicBezTo>
                  <a:cubicBezTo>
                    <a:pt x="2882" y="7501"/>
                    <a:pt x="2918" y="7489"/>
                    <a:pt x="2965" y="7489"/>
                  </a:cubicBezTo>
                  <a:lnTo>
                    <a:pt x="2965" y="7716"/>
                  </a:lnTo>
                  <a:lnTo>
                    <a:pt x="2953" y="7716"/>
                  </a:lnTo>
                  <a:cubicBezTo>
                    <a:pt x="2858" y="7716"/>
                    <a:pt x="2775" y="7739"/>
                    <a:pt x="2715" y="7823"/>
                  </a:cubicBezTo>
                  <a:lnTo>
                    <a:pt x="2310" y="8216"/>
                  </a:lnTo>
                  <a:cubicBezTo>
                    <a:pt x="2299" y="8239"/>
                    <a:pt x="2287" y="8263"/>
                    <a:pt x="2263" y="8299"/>
                  </a:cubicBezTo>
                  <a:lnTo>
                    <a:pt x="810" y="8811"/>
                  </a:lnTo>
                  <a:cubicBezTo>
                    <a:pt x="334" y="8978"/>
                    <a:pt x="1" y="9442"/>
                    <a:pt x="1" y="9966"/>
                  </a:cubicBezTo>
                  <a:lnTo>
                    <a:pt x="1" y="10954"/>
                  </a:lnTo>
                  <a:cubicBezTo>
                    <a:pt x="1" y="11049"/>
                    <a:pt x="84" y="11121"/>
                    <a:pt x="167" y="11121"/>
                  </a:cubicBezTo>
                  <a:cubicBezTo>
                    <a:pt x="263" y="11121"/>
                    <a:pt x="334" y="11049"/>
                    <a:pt x="334" y="10954"/>
                  </a:cubicBezTo>
                  <a:lnTo>
                    <a:pt x="334" y="9966"/>
                  </a:lnTo>
                  <a:cubicBezTo>
                    <a:pt x="334" y="9859"/>
                    <a:pt x="346" y="9752"/>
                    <a:pt x="394" y="9644"/>
                  </a:cubicBezTo>
                  <a:lnTo>
                    <a:pt x="1215" y="10347"/>
                  </a:lnTo>
                  <a:cubicBezTo>
                    <a:pt x="1334" y="10454"/>
                    <a:pt x="1406" y="10597"/>
                    <a:pt x="1406" y="10752"/>
                  </a:cubicBezTo>
                  <a:lnTo>
                    <a:pt x="1406" y="10954"/>
                  </a:lnTo>
                  <a:cubicBezTo>
                    <a:pt x="1406" y="11049"/>
                    <a:pt x="1477" y="11121"/>
                    <a:pt x="1572" y="11121"/>
                  </a:cubicBezTo>
                  <a:cubicBezTo>
                    <a:pt x="1656" y="11121"/>
                    <a:pt x="1727" y="11049"/>
                    <a:pt x="1727" y="10954"/>
                  </a:cubicBezTo>
                  <a:lnTo>
                    <a:pt x="1727" y="10764"/>
                  </a:lnTo>
                  <a:cubicBezTo>
                    <a:pt x="1727" y="10514"/>
                    <a:pt x="1632" y="10275"/>
                    <a:pt x="1429" y="10109"/>
                  </a:cubicBezTo>
                  <a:lnTo>
                    <a:pt x="572" y="9371"/>
                  </a:lnTo>
                  <a:cubicBezTo>
                    <a:pt x="655" y="9263"/>
                    <a:pt x="798" y="9168"/>
                    <a:pt x="929" y="9132"/>
                  </a:cubicBezTo>
                  <a:lnTo>
                    <a:pt x="1775" y="8835"/>
                  </a:lnTo>
                  <a:cubicBezTo>
                    <a:pt x="1929" y="10037"/>
                    <a:pt x="2953" y="10954"/>
                    <a:pt x="4192" y="10954"/>
                  </a:cubicBezTo>
                  <a:cubicBezTo>
                    <a:pt x="5418" y="10954"/>
                    <a:pt x="6454" y="10037"/>
                    <a:pt x="6597" y="8835"/>
                  </a:cubicBezTo>
                  <a:lnTo>
                    <a:pt x="7442" y="9132"/>
                  </a:lnTo>
                  <a:cubicBezTo>
                    <a:pt x="7585" y="9168"/>
                    <a:pt x="7716" y="9263"/>
                    <a:pt x="7799" y="9371"/>
                  </a:cubicBezTo>
                  <a:lnTo>
                    <a:pt x="6942" y="10109"/>
                  </a:lnTo>
                  <a:cubicBezTo>
                    <a:pt x="6751" y="10275"/>
                    <a:pt x="6644" y="10514"/>
                    <a:pt x="6644" y="10764"/>
                  </a:cubicBezTo>
                  <a:lnTo>
                    <a:pt x="6644" y="10978"/>
                  </a:lnTo>
                  <a:cubicBezTo>
                    <a:pt x="6644" y="11061"/>
                    <a:pt x="6716" y="11133"/>
                    <a:pt x="6811" y="11133"/>
                  </a:cubicBezTo>
                  <a:cubicBezTo>
                    <a:pt x="6894" y="11133"/>
                    <a:pt x="6966" y="11061"/>
                    <a:pt x="6966" y="10978"/>
                  </a:cubicBezTo>
                  <a:lnTo>
                    <a:pt x="6966" y="10764"/>
                  </a:lnTo>
                  <a:cubicBezTo>
                    <a:pt x="6966" y="10621"/>
                    <a:pt x="7049" y="10466"/>
                    <a:pt x="7168" y="10359"/>
                  </a:cubicBezTo>
                  <a:lnTo>
                    <a:pt x="7978" y="9656"/>
                  </a:lnTo>
                  <a:cubicBezTo>
                    <a:pt x="8014" y="9763"/>
                    <a:pt x="8037" y="9871"/>
                    <a:pt x="8037" y="9978"/>
                  </a:cubicBezTo>
                  <a:lnTo>
                    <a:pt x="8037" y="10978"/>
                  </a:lnTo>
                  <a:cubicBezTo>
                    <a:pt x="8037" y="11061"/>
                    <a:pt x="8121" y="11133"/>
                    <a:pt x="8204" y="11133"/>
                  </a:cubicBezTo>
                  <a:cubicBezTo>
                    <a:pt x="8299" y="11133"/>
                    <a:pt x="8371" y="11061"/>
                    <a:pt x="8371" y="10978"/>
                  </a:cubicBezTo>
                  <a:lnTo>
                    <a:pt x="8371" y="9978"/>
                  </a:lnTo>
                  <a:cubicBezTo>
                    <a:pt x="8335" y="9454"/>
                    <a:pt x="8014" y="8990"/>
                    <a:pt x="7537" y="8835"/>
                  </a:cubicBezTo>
                  <a:lnTo>
                    <a:pt x="6073" y="8311"/>
                  </a:lnTo>
                  <a:cubicBezTo>
                    <a:pt x="6061" y="8275"/>
                    <a:pt x="6061" y="8263"/>
                    <a:pt x="6037" y="8239"/>
                  </a:cubicBezTo>
                  <a:lnTo>
                    <a:pt x="5632" y="7835"/>
                  </a:lnTo>
                  <a:cubicBezTo>
                    <a:pt x="5573" y="7775"/>
                    <a:pt x="5478" y="7728"/>
                    <a:pt x="5394" y="7728"/>
                  </a:cubicBezTo>
                  <a:lnTo>
                    <a:pt x="5382" y="7728"/>
                  </a:lnTo>
                  <a:lnTo>
                    <a:pt x="5382" y="7501"/>
                  </a:lnTo>
                  <a:cubicBezTo>
                    <a:pt x="5418" y="7501"/>
                    <a:pt x="5466" y="7525"/>
                    <a:pt x="5513" y="7525"/>
                  </a:cubicBezTo>
                  <a:cubicBezTo>
                    <a:pt x="5597" y="7537"/>
                    <a:pt x="5704" y="7537"/>
                    <a:pt x="5799" y="7537"/>
                  </a:cubicBezTo>
                  <a:cubicBezTo>
                    <a:pt x="5930" y="7537"/>
                    <a:pt x="6049" y="7525"/>
                    <a:pt x="6168" y="7442"/>
                  </a:cubicBezTo>
                  <a:cubicBezTo>
                    <a:pt x="6370" y="7323"/>
                    <a:pt x="6466" y="7108"/>
                    <a:pt x="6549" y="6906"/>
                  </a:cubicBezTo>
                  <a:cubicBezTo>
                    <a:pt x="6609" y="6775"/>
                    <a:pt x="6668" y="6644"/>
                    <a:pt x="6751" y="6573"/>
                  </a:cubicBezTo>
                  <a:cubicBezTo>
                    <a:pt x="6823" y="6489"/>
                    <a:pt x="6954" y="6430"/>
                    <a:pt x="7085" y="6370"/>
                  </a:cubicBezTo>
                  <a:cubicBezTo>
                    <a:pt x="7287" y="6287"/>
                    <a:pt x="7502" y="6192"/>
                    <a:pt x="7621" y="5989"/>
                  </a:cubicBezTo>
                  <a:cubicBezTo>
                    <a:pt x="7740" y="5799"/>
                    <a:pt x="7716" y="5561"/>
                    <a:pt x="7680" y="5334"/>
                  </a:cubicBezTo>
                  <a:cubicBezTo>
                    <a:pt x="7668" y="5180"/>
                    <a:pt x="7656" y="5049"/>
                    <a:pt x="7680" y="4930"/>
                  </a:cubicBezTo>
                  <a:cubicBezTo>
                    <a:pt x="7716" y="4822"/>
                    <a:pt x="7787" y="4727"/>
                    <a:pt x="7883" y="4596"/>
                  </a:cubicBezTo>
                  <a:cubicBezTo>
                    <a:pt x="8014" y="4418"/>
                    <a:pt x="8156" y="4227"/>
                    <a:pt x="8156" y="3989"/>
                  </a:cubicBezTo>
                  <a:cubicBezTo>
                    <a:pt x="8156" y="3751"/>
                    <a:pt x="8014" y="3560"/>
                    <a:pt x="7883" y="3382"/>
                  </a:cubicBezTo>
                  <a:cubicBezTo>
                    <a:pt x="7787" y="3263"/>
                    <a:pt x="7716" y="3156"/>
                    <a:pt x="7680" y="3048"/>
                  </a:cubicBezTo>
                  <a:cubicBezTo>
                    <a:pt x="7656" y="2953"/>
                    <a:pt x="7668" y="2798"/>
                    <a:pt x="7680" y="2655"/>
                  </a:cubicBezTo>
                  <a:cubicBezTo>
                    <a:pt x="7716" y="2429"/>
                    <a:pt x="7728" y="2191"/>
                    <a:pt x="7621" y="2001"/>
                  </a:cubicBezTo>
                  <a:cubicBezTo>
                    <a:pt x="7502" y="1786"/>
                    <a:pt x="7287" y="1703"/>
                    <a:pt x="7085" y="1608"/>
                  </a:cubicBezTo>
                  <a:cubicBezTo>
                    <a:pt x="6954" y="1548"/>
                    <a:pt x="6823" y="1489"/>
                    <a:pt x="6751" y="1417"/>
                  </a:cubicBezTo>
                  <a:cubicBezTo>
                    <a:pt x="6668" y="1346"/>
                    <a:pt x="6609" y="1203"/>
                    <a:pt x="6549" y="1072"/>
                  </a:cubicBezTo>
                  <a:cubicBezTo>
                    <a:pt x="6466" y="881"/>
                    <a:pt x="6370" y="655"/>
                    <a:pt x="6168" y="536"/>
                  </a:cubicBezTo>
                  <a:cubicBezTo>
                    <a:pt x="6064" y="471"/>
                    <a:pt x="5947" y="452"/>
                    <a:pt x="5825" y="452"/>
                  </a:cubicBezTo>
                  <a:cubicBezTo>
                    <a:pt x="5722" y="452"/>
                    <a:pt x="5616" y="466"/>
                    <a:pt x="5513" y="477"/>
                  </a:cubicBezTo>
                  <a:cubicBezTo>
                    <a:pt x="5419" y="484"/>
                    <a:pt x="5334" y="495"/>
                    <a:pt x="5255" y="495"/>
                  </a:cubicBezTo>
                  <a:cubicBezTo>
                    <a:pt x="5204" y="495"/>
                    <a:pt x="5155" y="491"/>
                    <a:pt x="5108" y="477"/>
                  </a:cubicBezTo>
                  <a:cubicBezTo>
                    <a:pt x="5001" y="453"/>
                    <a:pt x="4906" y="369"/>
                    <a:pt x="4787" y="286"/>
                  </a:cubicBezTo>
                  <a:cubicBezTo>
                    <a:pt x="4608" y="155"/>
                    <a:pt x="4406" y="0"/>
                    <a:pt x="4168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2545;p103">
              <a:extLst>
                <a:ext uri="{FF2B5EF4-FFF2-40B4-BE49-F238E27FC236}">
                  <a16:creationId xmlns:a16="http://schemas.microsoft.com/office/drawing/2014/main" id="{28CB5195-5DD8-44C1-B669-86DBC118DB04}"/>
                </a:ext>
              </a:extLst>
            </p:cNvPr>
            <p:cNvSpPr/>
            <p:nvPr/>
          </p:nvSpPr>
          <p:spPr>
            <a:xfrm>
              <a:off x="6363140" y="3540532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4"/>
                    <a:pt x="0" y="200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64" y="485"/>
                    <a:pt x="1191" y="402"/>
                    <a:pt x="1334" y="259"/>
                  </a:cubicBezTo>
                  <a:cubicBezTo>
                    <a:pt x="1369" y="200"/>
                    <a:pt x="1369" y="104"/>
                    <a:pt x="1310" y="45"/>
                  </a:cubicBezTo>
                  <a:cubicBezTo>
                    <a:pt x="1280" y="15"/>
                    <a:pt x="1238" y="0"/>
                    <a:pt x="1197" y="0"/>
                  </a:cubicBezTo>
                  <a:cubicBezTo>
                    <a:pt x="1155" y="0"/>
                    <a:pt x="1113" y="15"/>
                    <a:pt x="1084" y="45"/>
                  </a:cubicBezTo>
                  <a:cubicBezTo>
                    <a:pt x="1024" y="104"/>
                    <a:pt x="881" y="176"/>
                    <a:pt x="691" y="176"/>
                  </a:cubicBezTo>
                  <a:cubicBezTo>
                    <a:pt x="488" y="176"/>
                    <a:pt x="345" y="104"/>
                    <a:pt x="286" y="45"/>
                  </a:cubicBez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12546;p103">
              <a:extLst>
                <a:ext uri="{FF2B5EF4-FFF2-40B4-BE49-F238E27FC236}">
                  <a16:creationId xmlns:a16="http://schemas.microsoft.com/office/drawing/2014/main" id="{C14CD063-C640-47CF-99BF-2D55B6BC9F1E}"/>
                </a:ext>
              </a:extLst>
            </p:cNvPr>
            <p:cNvSpPr/>
            <p:nvPr/>
          </p:nvSpPr>
          <p:spPr>
            <a:xfrm>
              <a:off x="6406890" y="3468397"/>
              <a:ext cx="21511" cy="10201"/>
            </a:xfrm>
            <a:custGeom>
              <a:avLst/>
              <a:gdLst/>
              <a:ahLst/>
              <a:cxnLst/>
              <a:rect l="l" t="t" r="r" b="b"/>
              <a:pathLst>
                <a:path w="679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512" y="322"/>
                  </a:lnTo>
                  <a:cubicBezTo>
                    <a:pt x="596" y="322"/>
                    <a:pt x="679" y="250"/>
                    <a:pt x="679" y="155"/>
                  </a:cubicBezTo>
                  <a:cubicBezTo>
                    <a:pt x="679" y="72"/>
                    <a:pt x="596" y="0"/>
                    <a:pt x="512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" name="Google Shape;12668;p103">
            <a:extLst>
              <a:ext uri="{FF2B5EF4-FFF2-40B4-BE49-F238E27FC236}">
                <a16:creationId xmlns:a16="http://schemas.microsoft.com/office/drawing/2014/main" id="{29E8F61B-2560-43C6-9E5A-E3BC89645DC0}"/>
              </a:ext>
            </a:extLst>
          </p:cNvPr>
          <p:cNvGrpSpPr/>
          <p:nvPr/>
        </p:nvGrpSpPr>
        <p:grpSpPr>
          <a:xfrm>
            <a:off x="17379614" y="4860726"/>
            <a:ext cx="642470" cy="857278"/>
            <a:chOff x="7162775" y="2881113"/>
            <a:chExt cx="259523" cy="346294"/>
          </a:xfrm>
        </p:grpSpPr>
        <p:sp>
          <p:nvSpPr>
            <p:cNvPr id="90" name="Google Shape;12669;p103">
              <a:extLst>
                <a:ext uri="{FF2B5EF4-FFF2-40B4-BE49-F238E27FC236}">
                  <a16:creationId xmlns:a16="http://schemas.microsoft.com/office/drawing/2014/main" id="{09920ECF-4687-464E-830F-584F8CC89822}"/>
                </a:ext>
              </a:extLst>
            </p:cNvPr>
            <p:cNvSpPr/>
            <p:nvPr/>
          </p:nvSpPr>
          <p:spPr>
            <a:xfrm>
              <a:off x="7162775" y="2881113"/>
              <a:ext cx="259523" cy="346294"/>
            </a:xfrm>
            <a:custGeom>
              <a:avLst/>
              <a:gdLst/>
              <a:ahLst/>
              <a:cxnLst/>
              <a:rect l="l" t="t" r="r" b="b"/>
              <a:pathLst>
                <a:path w="8192" h="10931" extrusionOk="0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12670;p103">
              <a:extLst>
                <a:ext uri="{FF2B5EF4-FFF2-40B4-BE49-F238E27FC236}">
                  <a16:creationId xmlns:a16="http://schemas.microsoft.com/office/drawing/2014/main" id="{7EE4834C-56D6-409E-BE8E-37605AD4DBD2}"/>
                </a:ext>
              </a:extLst>
            </p:cNvPr>
            <p:cNvSpPr/>
            <p:nvPr/>
          </p:nvSpPr>
          <p:spPr>
            <a:xfrm>
              <a:off x="7270645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2671;p103">
              <a:extLst>
                <a:ext uri="{FF2B5EF4-FFF2-40B4-BE49-F238E27FC236}">
                  <a16:creationId xmlns:a16="http://schemas.microsoft.com/office/drawing/2014/main" id="{4C5C0A30-F8AD-451F-A160-5B9233BC5808}"/>
                </a:ext>
              </a:extLst>
            </p:cNvPr>
            <p:cNvSpPr/>
            <p:nvPr/>
          </p:nvSpPr>
          <p:spPr>
            <a:xfrm>
              <a:off x="7254805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12672;p103">
              <a:extLst>
                <a:ext uri="{FF2B5EF4-FFF2-40B4-BE49-F238E27FC236}">
                  <a16:creationId xmlns:a16="http://schemas.microsoft.com/office/drawing/2014/main" id="{336D1748-D891-4CC8-B94A-78D84BC67A25}"/>
                </a:ext>
              </a:extLst>
            </p:cNvPr>
            <p:cNvSpPr/>
            <p:nvPr/>
          </p:nvSpPr>
          <p:spPr>
            <a:xfrm>
              <a:off x="7319686" y="3006344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12673;p103">
              <a:extLst>
                <a:ext uri="{FF2B5EF4-FFF2-40B4-BE49-F238E27FC236}">
                  <a16:creationId xmlns:a16="http://schemas.microsoft.com/office/drawing/2014/main" id="{FB03557A-3FD6-413B-92BE-5D672562DF89}"/>
                </a:ext>
              </a:extLst>
            </p:cNvPr>
            <p:cNvSpPr/>
            <p:nvPr/>
          </p:nvSpPr>
          <p:spPr>
            <a:xfrm>
              <a:off x="7249135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12674;p103">
              <a:extLst>
                <a:ext uri="{FF2B5EF4-FFF2-40B4-BE49-F238E27FC236}">
                  <a16:creationId xmlns:a16="http://schemas.microsoft.com/office/drawing/2014/main" id="{E3667D13-B7AE-4EB0-94E9-F90955DB5505}"/>
                </a:ext>
              </a:extLst>
            </p:cNvPr>
            <p:cNvSpPr/>
            <p:nvPr/>
          </p:nvSpPr>
          <p:spPr>
            <a:xfrm>
              <a:off x="7314015" y="299012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" name="Google Shape;12675;p103">
            <a:extLst>
              <a:ext uri="{FF2B5EF4-FFF2-40B4-BE49-F238E27FC236}">
                <a16:creationId xmlns:a16="http://schemas.microsoft.com/office/drawing/2014/main" id="{D2354E41-9CC3-4FA8-A74D-99263459CE33}"/>
              </a:ext>
            </a:extLst>
          </p:cNvPr>
          <p:cNvGrpSpPr/>
          <p:nvPr/>
        </p:nvGrpSpPr>
        <p:grpSpPr>
          <a:xfrm>
            <a:off x="17444182" y="1714273"/>
            <a:ext cx="646312" cy="861043"/>
            <a:chOff x="6709751" y="2881842"/>
            <a:chExt cx="261075" cy="347815"/>
          </a:xfrm>
        </p:grpSpPr>
        <p:sp>
          <p:nvSpPr>
            <p:cNvPr id="97" name="Google Shape;12676;p103">
              <a:extLst>
                <a:ext uri="{FF2B5EF4-FFF2-40B4-BE49-F238E27FC236}">
                  <a16:creationId xmlns:a16="http://schemas.microsoft.com/office/drawing/2014/main" id="{16E91499-3FF1-4164-87E8-DCBF8AA69DEA}"/>
                </a:ext>
              </a:extLst>
            </p:cNvPr>
            <p:cNvSpPr/>
            <p:nvPr/>
          </p:nvSpPr>
          <p:spPr>
            <a:xfrm>
              <a:off x="6709751" y="2881842"/>
              <a:ext cx="261075" cy="347815"/>
            </a:xfrm>
            <a:custGeom>
              <a:avLst/>
              <a:gdLst/>
              <a:ahLst/>
              <a:cxnLst/>
              <a:rect l="l" t="t" r="r" b="b"/>
              <a:pathLst>
                <a:path w="8241" h="10979" extrusionOk="0">
                  <a:moveTo>
                    <a:pt x="1394" y="4680"/>
                  </a:moveTo>
                  <a:cubicBezTo>
                    <a:pt x="1477" y="4728"/>
                    <a:pt x="1573" y="4740"/>
                    <a:pt x="1668" y="4740"/>
                  </a:cubicBezTo>
                  <a:lnTo>
                    <a:pt x="1787" y="4740"/>
                  </a:lnTo>
                  <a:cubicBezTo>
                    <a:pt x="1858" y="5323"/>
                    <a:pt x="2156" y="5823"/>
                    <a:pt x="2561" y="6180"/>
                  </a:cubicBezTo>
                  <a:cubicBezTo>
                    <a:pt x="2468" y="6204"/>
                    <a:pt x="2384" y="6215"/>
                    <a:pt x="2308" y="6215"/>
                  </a:cubicBezTo>
                  <a:cubicBezTo>
                    <a:pt x="1897" y="6215"/>
                    <a:pt x="1727" y="5915"/>
                    <a:pt x="1727" y="5895"/>
                  </a:cubicBezTo>
                  <a:cubicBezTo>
                    <a:pt x="1692" y="5835"/>
                    <a:pt x="1632" y="5799"/>
                    <a:pt x="1573" y="5799"/>
                  </a:cubicBezTo>
                  <a:cubicBezTo>
                    <a:pt x="1546" y="5802"/>
                    <a:pt x="1520" y="5803"/>
                    <a:pt x="1495" y="5803"/>
                  </a:cubicBezTo>
                  <a:cubicBezTo>
                    <a:pt x="1123" y="5803"/>
                    <a:pt x="974" y="5562"/>
                    <a:pt x="918" y="5395"/>
                  </a:cubicBezTo>
                  <a:cubicBezTo>
                    <a:pt x="1144" y="5323"/>
                    <a:pt x="1394" y="5133"/>
                    <a:pt x="1394" y="4716"/>
                  </a:cubicBezTo>
                  <a:lnTo>
                    <a:pt x="1394" y="4680"/>
                  </a:lnTo>
                  <a:close/>
                  <a:moveTo>
                    <a:pt x="6871" y="4716"/>
                  </a:moveTo>
                  <a:lnTo>
                    <a:pt x="6871" y="4740"/>
                  </a:lnTo>
                  <a:cubicBezTo>
                    <a:pt x="6895" y="5144"/>
                    <a:pt x="7145" y="5335"/>
                    <a:pt x="7371" y="5418"/>
                  </a:cubicBezTo>
                  <a:cubicBezTo>
                    <a:pt x="7314" y="5566"/>
                    <a:pt x="7159" y="5813"/>
                    <a:pt x="6770" y="5813"/>
                  </a:cubicBezTo>
                  <a:cubicBezTo>
                    <a:pt x="6752" y="5813"/>
                    <a:pt x="6734" y="5812"/>
                    <a:pt x="6716" y="5811"/>
                  </a:cubicBezTo>
                  <a:cubicBezTo>
                    <a:pt x="6645" y="5811"/>
                    <a:pt x="6597" y="5847"/>
                    <a:pt x="6561" y="5906"/>
                  </a:cubicBezTo>
                  <a:cubicBezTo>
                    <a:pt x="6551" y="5917"/>
                    <a:pt x="6367" y="6237"/>
                    <a:pt x="5922" y="6237"/>
                  </a:cubicBezTo>
                  <a:cubicBezTo>
                    <a:pt x="5859" y="6237"/>
                    <a:pt x="5790" y="6231"/>
                    <a:pt x="5716" y="6216"/>
                  </a:cubicBezTo>
                  <a:cubicBezTo>
                    <a:pt x="6133" y="5847"/>
                    <a:pt x="6418" y="5335"/>
                    <a:pt x="6490" y="4775"/>
                  </a:cubicBezTo>
                  <a:lnTo>
                    <a:pt x="6609" y="4775"/>
                  </a:lnTo>
                  <a:cubicBezTo>
                    <a:pt x="6692" y="4775"/>
                    <a:pt x="6799" y="4740"/>
                    <a:pt x="6871" y="4716"/>
                  </a:cubicBezTo>
                  <a:close/>
                  <a:moveTo>
                    <a:pt x="4132" y="275"/>
                  </a:moveTo>
                  <a:cubicBezTo>
                    <a:pt x="4656" y="275"/>
                    <a:pt x="5002" y="382"/>
                    <a:pt x="5133" y="596"/>
                  </a:cubicBezTo>
                  <a:cubicBezTo>
                    <a:pt x="5204" y="715"/>
                    <a:pt x="5359" y="787"/>
                    <a:pt x="5502" y="811"/>
                  </a:cubicBezTo>
                  <a:cubicBezTo>
                    <a:pt x="6299" y="906"/>
                    <a:pt x="6871" y="1561"/>
                    <a:pt x="6871" y="2347"/>
                  </a:cubicBezTo>
                  <a:lnTo>
                    <a:pt x="6871" y="3632"/>
                  </a:lnTo>
                  <a:cubicBezTo>
                    <a:pt x="6799" y="3585"/>
                    <a:pt x="6692" y="3573"/>
                    <a:pt x="6609" y="3573"/>
                  </a:cubicBezTo>
                  <a:lnTo>
                    <a:pt x="6514" y="3573"/>
                  </a:lnTo>
                  <a:lnTo>
                    <a:pt x="6514" y="3394"/>
                  </a:lnTo>
                  <a:cubicBezTo>
                    <a:pt x="6514" y="2858"/>
                    <a:pt x="6240" y="2632"/>
                    <a:pt x="5942" y="2394"/>
                  </a:cubicBezTo>
                  <a:cubicBezTo>
                    <a:pt x="5823" y="2299"/>
                    <a:pt x="5704" y="2204"/>
                    <a:pt x="5585" y="2085"/>
                  </a:cubicBezTo>
                  <a:cubicBezTo>
                    <a:pt x="5555" y="2055"/>
                    <a:pt x="5514" y="2040"/>
                    <a:pt x="5472" y="2040"/>
                  </a:cubicBezTo>
                  <a:cubicBezTo>
                    <a:pt x="5430" y="2040"/>
                    <a:pt x="5388" y="2055"/>
                    <a:pt x="5359" y="2085"/>
                  </a:cubicBezTo>
                  <a:cubicBezTo>
                    <a:pt x="5299" y="2144"/>
                    <a:pt x="5299" y="2239"/>
                    <a:pt x="5359" y="2299"/>
                  </a:cubicBezTo>
                  <a:cubicBezTo>
                    <a:pt x="5490" y="2442"/>
                    <a:pt x="5621" y="2537"/>
                    <a:pt x="5740" y="2644"/>
                  </a:cubicBezTo>
                  <a:cubicBezTo>
                    <a:pt x="6025" y="2870"/>
                    <a:pt x="6204" y="3013"/>
                    <a:pt x="6204" y="3394"/>
                  </a:cubicBezTo>
                  <a:lnTo>
                    <a:pt x="6204" y="3728"/>
                  </a:lnTo>
                  <a:cubicBezTo>
                    <a:pt x="6204" y="3787"/>
                    <a:pt x="6240" y="3835"/>
                    <a:pt x="6276" y="3871"/>
                  </a:cubicBezTo>
                  <a:cubicBezTo>
                    <a:pt x="6323" y="3894"/>
                    <a:pt x="6323" y="3894"/>
                    <a:pt x="6490" y="3894"/>
                  </a:cubicBezTo>
                  <a:lnTo>
                    <a:pt x="6621" y="3894"/>
                  </a:lnTo>
                  <a:cubicBezTo>
                    <a:pt x="6776" y="3894"/>
                    <a:pt x="6895" y="4013"/>
                    <a:pt x="6895" y="4168"/>
                  </a:cubicBezTo>
                  <a:cubicBezTo>
                    <a:pt x="6895" y="4311"/>
                    <a:pt x="6776" y="4430"/>
                    <a:pt x="6621" y="4430"/>
                  </a:cubicBezTo>
                  <a:lnTo>
                    <a:pt x="6537" y="4430"/>
                  </a:lnTo>
                  <a:lnTo>
                    <a:pt x="6537" y="4418"/>
                  </a:lnTo>
                  <a:cubicBezTo>
                    <a:pt x="6537" y="4323"/>
                    <a:pt x="6454" y="4252"/>
                    <a:pt x="6371" y="4252"/>
                  </a:cubicBezTo>
                  <a:cubicBezTo>
                    <a:pt x="6276" y="4252"/>
                    <a:pt x="6204" y="4323"/>
                    <a:pt x="6204" y="4418"/>
                  </a:cubicBezTo>
                  <a:cubicBezTo>
                    <a:pt x="6204" y="5549"/>
                    <a:pt x="5287" y="6478"/>
                    <a:pt x="4132" y="6478"/>
                  </a:cubicBezTo>
                  <a:cubicBezTo>
                    <a:pt x="4118" y="6478"/>
                    <a:pt x="4104" y="6478"/>
                    <a:pt x="4090" y="6478"/>
                  </a:cubicBezTo>
                  <a:cubicBezTo>
                    <a:pt x="2979" y="6478"/>
                    <a:pt x="2085" y="5547"/>
                    <a:pt x="2085" y="4430"/>
                  </a:cubicBezTo>
                  <a:cubicBezTo>
                    <a:pt x="2085" y="4347"/>
                    <a:pt x="2013" y="4263"/>
                    <a:pt x="1918" y="4263"/>
                  </a:cubicBezTo>
                  <a:cubicBezTo>
                    <a:pt x="1834" y="4263"/>
                    <a:pt x="1751" y="4347"/>
                    <a:pt x="1751" y="4430"/>
                  </a:cubicBezTo>
                  <a:lnTo>
                    <a:pt x="1751" y="4442"/>
                  </a:lnTo>
                  <a:lnTo>
                    <a:pt x="1668" y="4442"/>
                  </a:lnTo>
                  <a:cubicBezTo>
                    <a:pt x="1513" y="4442"/>
                    <a:pt x="1394" y="4323"/>
                    <a:pt x="1394" y="4180"/>
                  </a:cubicBezTo>
                  <a:cubicBezTo>
                    <a:pt x="1394" y="4025"/>
                    <a:pt x="1513" y="3906"/>
                    <a:pt x="1668" y="3906"/>
                  </a:cubicBezTo>
                  <a:lnTo>
                    <a:pt x="1751" y="3906"/>
                  </a:lnTo>
                  <a:cubicBezTo>
                    <a:pt x="2037" y="3906"/>
                    <a:pt x="2263" y="3692"/>
                    <a:pt x="2263" y="3406"/>
                  </a:cubicBezTo>
                  <a:cubicBezTo>
                    <a:pt x="2263" y="3228"/>
                    <a:pt x="2346" y="3073"/>
                    <a:pt x="2501" y="2942"/>
                  </a:cubicBezTo>
                  <a:lnTo>
                    <a:pt x="2513" y="2954"/>
                  </a:lnTo>
                  <a:cubicBezTo>
                    <a:pt x="2549" y="2989"/>
                    <a:pt x="2585" y="3001"/>
                    <a:pt x="2632" y="3001"/>
                  </a:cubicBezTo>
                  <a:cubicBezTo>
                    <a:pt x="2680" y="3001"/>
                    <a:pt x="2704" y="2989"/>
                    <a:pt x="2739" y="2954"/>
                  </a:cubicBezTo>
                  <a:cubicBezTo>
                    <a:pt x="2799" y="2894"/>
                    <a:pt x="2811" y="2823"/>
                    <a:pt x="2763" y="2751"/>
                  </a:cubicBezTo>
                  <a:cubicBezTo>
                    <a:pt x="3085" y="2573"/>
                    <a:pt x="3513" y="2442"/>
                    <a:pt x="3930" y="2299"/>
                  </a:cubicBezTo>
                  <a:cubicBezTo>
                    <a:pt x="4644" y="2061"/>
                    <a:pt x="5323" y="1846"/>
                    <a:pt x="5502" y="1394"/>
                  </a:cubicBezTo>
                  <a:cubicBezTo>
                    <a:pt x="5537" y="1311"/>
                    <a:pt x="5502" y="1215"/>
                    <a:pt x="5418" y="1192"/>
                  </a:cubicBezTo>
                  <a:cubicBezTo>
                    <a:pt x="5393" y="1182"/>
                    <a:pt x="5369" y="1178"/>
                    <a:pt x="5347" y="1178"/>
                  </a:cubicBezTo>
                  <a:cubicBezTo>
                    <a:pt x="5283" y="1178"/>
                    <a:pt x="5230" y="1213"/>
                    <a:pt x="5204" y="1275"/>
                  </a:cubicBezTo>
                  <a:cubicBezTo>
                    <a:pt x="5085" y="1585"/>
                    <a:pt x="4454" y="1799"/>
                    <a:pt x="3823" y="1989"/>
                  </a:cubicBezTo>
                  <a:cubicBezTo>
                    <a:pt x="3382" y="2144"/>
                    <a:pt x="2906" y="2287"/>
                    <a:pt x="2549" y="2513"/>
                  </a:cubicBezTo>
                  <a:lnTo>
                    <a:pt x="2085" y="2025"/>
                  </a:lnTo>
                  <a:cubicBezTo>
                    <a:pt x="2049" y="1990"/>
                    <a:pt x="1997" y="1967"/>
                    <a:pt x="1947" y="1967"/>
                  </a:cubicBezTo>
                  <a:cubicBezTo>
                    <a:pt x="1914" y="1967"/>
                    <a:pt x="1882" y="1977"/>
                    <a:pt x="1858" y="2001"/>
                  </a:cubicBezTo>
                  <a:cubicBezTo>
                    <a:pt x="1799" y="2061"/>
                    <a:pt x="1787" y="2168"/>
                    <a:pt x="1846" y="2227"/>
                  </a:cubicBezTo>
                  <a:lnTo>
                    <a:pt x="2275" y="2692"/>
                  </a:lnTo>
                  <a:cubicBezTo>
                    <a:pt x="2073" y="2870"/>
                    <a:pt x="1930" y="3097"/>
                    <a:pt x="1930" y="3394"/>
                  </a:cubicBezTo>
                  <a:cubicBezTo>
                    <a:pt x="1930" y="3490"/>
                    <a:pt x="1858" y="3573"/>
                    <a:pt x="1751" y="3573"/>
                  </a:cubicBezTo>
                  <a:lnTo>
                    <a:pt x="1668" y="3573"/>
                  </a:lnTo>
                  <a:cubicBezTo>
                    <a:pt x="1573" y="3573"/>
                    <a:pt x="1477" y="3597"/>
                    <a:pt x="1394" y="3632"/>
                  </a:cubicBezTo>
                  <a:lnTo>
                    <a:pt x="1394" y="2692"/>
                  </a:lnTo>
                  <a:cubicBezTo>
                    <a:pt x="1394" y="1787"/>
                    <a:pt x="1906" y="1204"/>
                    <a:pt x="2335" y="894"/>
                  </a:cubicBezTo>
                  <a:cubicBezTo>
                    <a:pt x="2858" y="501"/>
                    <a:pt x="3525" y="275"/>
                    <a:pt x="4132" y="275"/>
                  </a:cubicBezTo>
                  <a:close/>
                  <a:moveTo>
                    <a:pt x="5013" y="6680"/>
                  </a:moveTo>
                  <a:lnTo>
                    <a:pt x="5013" y="7526"/>
                  </a:lnTo>
                  <a:cubicBezTo>
                    <a:pt x="5013" y="7633"/>
                    <a:pt x="5002" y="7716"/>
                    <a:pt x="4966" y="7811"/>
                  </a:cubicBezTo>
                  <a:cubicBezTo>
                    <a:pt x="4942" y="7895"/>
                    <a:pt x="4990" y="7990"/>
                    <a:pt x="5073" y="8014"/>
                  </a:cubicBezTo>
                  <a:cubicBezTo>
                    <a:pt x="5085" y="8014"/>
                    <a:pt x="5109" y="8038"/>
                    <a:pt x="5133" y="8038"/>
                  </a:cubicBezTo>
                  <a:cubicBezTo>
                    <a:pt x="5192" y="8038"/>
                    <a:pt x="5263" y="7990"/>
                    <a:pt x="5287" y="7931"/>
                  </a:cubicBezTo>
                  <a:cubicBezTo>
                    <a:pt x="5323" y="7800"/>
                    <a:pt x="5359" y="7681"/>
                    <a:pt x="5359" y="7526"/>
                  </a:cubicBezTo>
                  <a:lnTo>
                    <a:pt x="5359" y="7240"/>
                  </a:lnTo>
                  <a:lnTo>
                    <a:pt x="5787" y="7395"/>
                  </a:lnTo>
                  <a:cubicBezTo>
                    <a:pt x="5859" y="7419"/>
                    <a:pt x="5906" y="7478"/>
                    <a:pt x="5906" y="7561"/>
                  </a:cubicBezTo>
                  <a:cubicBezTo>
                    <a:pt x="5918" y="8133"/>
                    <a:pt x="5787" y="8633"/>
                    <a:pt x="5656" y="8931"/>
                  </a:cubicBezTo>
                  <a:cubicBezTo>
                    <a:pt x="5567" y="9130"/>
                    <a:pt x="5376" y="9255"/>
                    <a:pt x="5170" y="9255"/>
                  </a:cubicBezTo>
                  <a:cubicBezTo>
                    <a:pt x="5130" y="9255"/>
                    <a:pt x="5090" y="9250"/>
                    <a:pt x="5049" y="9240"/>
                  </a:cubicBezTo>
                  <a:lnTo>
                    <a:pt x="4180" y="9026"/>
                  </a:lnTo>
                  <a:lnTo>
                    <a:pt x="4109" y="9026"/>
                  </a:lnTo>
                  <a:lnTo>
                    <a:pt x="3239" y="9240"/>
                  </a:lnTo>
                  <a:cubicBezTo>
                    <a:pt x="3197" y="9250"/>
                    <a:pt x="3154" y="9255"/>
                    <a:pt x="3112" y="9255"/>
                  </a:cubicBezTo>
                  <a:cubicBezTo>
                    <a:pt x="2908" y="9255"/>
                    <a:pt x="2721" y="9138"/>
                    <a:pt x="2632" y="8931"/>
                  </a:cubicBezTo>
                  <a:cubicBezTo>
                    <a:pt x="2513" y="8633"/>
                    <a:pt x="2370" y="8133"/>
                    <a:pt x="2406" y="7538"/>
                  </a:cubicBezTo>
                  <a:cubicBezTo>
                    <a:pt x="2406" y="7466"/>
                    <a:pt x="2466" y="7407"/>
                    <a:pt x="2525" y="7383"/>
                  </a:cubicBezTo>
                  <a:lnTo>
                    <a:pt x="2966" y="7228"/>
                  </a:lnTo>
                  <a:lnTo>
                    <a:pt x="2966" y="7514"/>
                  </a:lnTo>
                  <a:cubicBezTo>
                    <a:pt x="2966" y="8169"/>
                    <a:pt x="3501" y="8704"/>
                    <a:pt x="4156" y="8704"/>
                  </a:cubicBezTo>
                  <a:cubicBezTo>
                    <a:pt x="4394" y="8704"/>
                    <a:pt x="4609" y="8633"/>
                    <a:pt x="4811" y="8514"/>
                  </a:cubicBezTo>
                  <a:cubicBezTo>
                    <a:pt x="4882" y="8466"/>
                    <a:pt x="4894" y="8359"/>
                    <a:pt x="4847" y="8288"/>
                  </a:cubicBezTo>
                  <a:cubicBezTo>
                    <a:pt x="4824" y="8242"/>
                    <a:pt x="4771" y="8215"/>
                    <a:pt x="4717" y="8215"/>
                  </a:cubicBezTo>
                  <a:cubicBezTo>
                    <a:pt x="4688" y="8215"/>
                    <a:pt x="4658" y="8223"/>
                    <a:pt x="4632" y="8240"/>
                  </a:cubicBezTo>
                  <a:cubicBezTo>
                    <a:pt x="4478" y="8335"/>
                    <a:pt x="4311" y="8395"/>
                    <a:pt x="4156" y="8395"/>
                  </a:cubicBezTo>
                  <a:cubicBezTo>
                    <a:pt x="3680" y="8395"/>
                    <a:pt x="3287" y="8002"/>
                    <a:pt x="3287" y="7526"/>
                  </a:cubicBezTo>
                  <a:lnTo>
                    <a:pt x="3287" y="6680"/>
                  </a:lnTo>
                  <a:cubicBezTo>
                    <a:pt x="3561" y="6788"/>
                    <a:pt x="3859" y="6847"/>
                    <a:pt x="4156" y="6847"/>
                  </a:cubicBezTo>
                  <a:cubicBezTo>
                    <a:pt x="4454" y="6847"/>
                    <a:pt x="4752" y="6788"/>
                    <a:pt x="5013" y="6680"/>
                  </a:cubicBezTo>
                  <a:close/>
                  <a:moveTo>
                    <a:pt x="4109" y="1"/>
                  </a:moveTo>
                  <a:cubicBezTo>
                    <a:pt x="3418" y="1"/>
                    <a:pt x="2680" y="251"/>
                    <a:pt x="2108" y="668"/>
                  </a:cubicBezTo>
                  <a:cubicBezTo>
                    <a:pt x="1620" y="1025"/>
                    <a:pt x="1037" y="1680"/>
                    <a:pt x="1037" y="2716"/>
                  </a:cubicBezTo>
                  <a:lnTo>
                    <a:pt x="1037" y="4728"/>
                  </a:lnTo>
                  <a:cubicBezTo>
                    <a:pt x="1037" y="5097"/>
                    <a:pt x="739" y="5133"/>
                    <a:pt x="680" y="5133"/>
                  </a:cubicBezTo>
                  <a:cubicBezTo>
                    <a:pt x="644" y="5133"/>
                    <a:pt x="596" y="5144"/>
                    <a:pt x="561" y="5192"/>
                  </a:cubicBezTo>
                  <a:cubicBezTo>
                    <a:pt x="537" y="5216"/>
                    <a:pt x="525" y="5264"/>
                    <a:pt x="525" y="5311"/>
                  </a:cubicBezTo>
                  <a:cubicBezTo>
                    <a:pt x="525" y="5323"/>
                    <a:pt x="608" y="6133"/>
                    <a:pt x="1442" y="6145"/>
                  </a:cubicBezTo>
                  <a:cubicBezTo>
                    <a:pt x="1501" y="6216"/>
                    <a:pt x="1596" y="6323"/>
                    <a:pt x="1739" y="6407"/>
                  </a:cubicBezTo>
                  <a:cubicBezTo>
                    <a:pt x="1874" y="6489"/>
                    <a:pt x="2069" y="6571"/>
                    <a:pt x="2325" y="6571"/>
                  </a:cubicBezTo>
                  <a:cubicBezTo>
                    <a:pt x="2477" y="6571"/>
                    <a:pt x="2651" y="6542"/>
                    <a:pt x="2847" y="6466"/>
                  </a:cubicBezTo>
                  <a:cubicBezTo>
                    <a:pt x="2870" y="6478"/>
                    <a:pt x="2882" y="6502"/>
                    <a:pt x="2918" y="6514"/>
                  </a:cubicBezTo>
                  <a:lnTo>
                    <a:pt x="2918" y="6895"/>
                  </a:lnTo>
                  <a:lnTo>
                    <a:pt x="2382" y="7073"/>
                  </a:lnTo>
                  <a:cubicBezTo>
                    <a:pt x="2192" y="7157"/>
                    <a:pt x="2049" y="7323"/>
                    <a:pt x="2037" y="7526"/>
                  </a:cubicBezTo>
                  <a:lnTo>
                    <a:pt x="2037" y="7561"/>
                  </a:lnTo>
                  <a:lnTo>
                    <a:pt x="787" y="8002"/>
                  </a:lnTo>
                  <a:cubicBezTo>
                    <a:pt x="310" y="8169"/>
                    <a:pt x="1" y="8609"/>
                    <a:pt x="1" y="9121"/>
                  </a:cubicBezTo>
                  <a:lnTo>
                    <a:pt x="1" y="10788"/>
                  </a:lnTo>
                  <a:cubicBezTo>
                    <a:pt x="1" y="10871"/>
                    <a:pt x="72" y="10955"/>
                    <a:pt x="168" y="10955"/>
                  </a:cubicBezTo>
                  <a:cubicBezTo>
                    <a:pt x="251" y="10955"/>
                    <a:pt x="322" y="10871"/>
                    <a:pt x="322" y="10788"/>
                  </a:cubicBezTo>
                  <a:lnTo>
                    <a:pt x="322" y="9121"/>
                  </a:lnTo>
                  <a:cubicBezTo>
                    <a:pt x="322" y="9014"/>
                    <a:pt x="346" y="8895"/>
                    <a:pt x="382" y="8812"/>
                  </a:cubicBezTo>
                  <a:lnTo>
                    <a:pt x="1203" y="9502"/>
                  </a:lnTo>
                  <a:cubicBezTo>
                    <a:pt x="1323" y="9609"/>
                    <a:pt x="1382" y="9740"/>
                    <a:pt x="1382" y="9907"/>
                  </a:cubicBezTo>
                  <a:lnTo>
                    <a:pt x="1382" y="10788"/>
                  </a:lnTo>
                  <a:cubicBezTo>
                    <a:pt x="1382" y="10871"/>
                    <a:pt x="1453" y="10955"/>
                    <a:pt x="1549" y="10955"/>
                  </a:cubicBezTo>
                  <a:cubicBezTo>
                    <a:pt x="1632" y="10955"/>
                    <a:pt x="1715" y="10871"/>
                    <a:pt x="1715" y="10788"/>
                  </a:cubicBezTo>
                  <a:lnTo>
                    <a:pt x="1715" y="9907"/>
                  </a:lnTo>
                  <a:cubicBezTo>
                    <a:pt x="1715" y="9657"/>
                    <a:pt x="1608" y="9431"/>
                    <a:pt x="1418" y="9264"/>
                  </a:cubicBezTo>
                  <a:lnTo>
                    <a:pt x="561" y="8538"/>
                  </a:lnTo>
                  <a:cubicBezTo>
                    <a:pt x="656" y="8431"/>
                    <a:pt x="775" y="8359"/>
                    <a:pt x="906" y="8312"/>
                  </a:cubicBezTo>
                  <a:lnTo>
                    <a:pt x="2037" y="7919"/>
                  </a:lnTo>
                  <a:cubicBezTo>
                    <a:pt x="2049" y="8419"/>
                    <a:pt x="2180" y="8824"/>
                    <a:pt x="2287" y="9085"/>
                  </a:cubicBezTo>
                  <a:cubicBezTo>
                    <a:pt x="2426" y="9414"/>
                    <a:pt x="2740" y="9609"/>
                    <a:pt x="3075" y="9609"/>
                  </a:cubicBezTo>
                  <a:cubicBezTo>
                    <a:pt x="3141" y="9609"/>
                    <a:pt x="3208" y="9601"/>
                    <a:pt x="3275" y="9586"/>
                  </a:cubicBezTo>
                  <a:lnTo>
                    <a:pt x="4085" y="9371"/>
                  </a:lnTo>
                  <a:lnTo>
                    <a:pt x="4906" y="9586"/>
                  </a:lnTo>
                  <a:cubicBezTo>
                    <a:pt x="4978" y="9597"/>
                    <a:pt x="5049" y="9609"/>
                    <a:pt x="5121" y="9609"/>
                  </a:cubicBezTo>
                  <a:cubicBezTo>
                    <a:pt x="5442" y="9609"/>
                    <a:pt x="5752" y="9419"/>
                    <a:pt x="5895" y="9085"/>
                  </a:cubicBezTo>
                  <a:cubicBezTo>
                    <a:pt x="6002" y="8824"/>
                    <a:pt x="6133" y="8419"/>
                    <a:pt x="6145" y="7931"/>
                  </a:cubicBezTo>
                  <a:lnTo>
                    <a:pt x="7276" y="8335"/>
                  </a:lnTo>
                  <a:cubicBezTo>
                    <a:pt x="7407" y="8371"/>
                    <a:pt x="7526" y="8466"/>
                    <a:pt x="7621" y="8550"/>
                  </a:cubicBezTo>
                  <a:lnTo>
                    <a:pt x="6764" y="9288"/>
                  </a:lnTo>
                  <a:cubicBezTo>
                    <a:pt x="6573" y="9443"/>
                    <a:pt x="6466" y="9669"/>
                    <a:pt x="6466" y="9919"/>
                  </a:cubicBezTo>
                  <a:lnTo>
                    <a:pt x="6466" y="10800"/>
                  </a:lnTo>
                  <a:cubicBezTo>
                    <a:pt x="6466" y="10895"/>
                    <a:pt x="6549" y="10967"/>
                    <a:pt x="6633" y="10967"/>
                  </a:cubicBezTo>
                  <a:cubicBezTo>
                    <a:pt x="6728" y="10967"/>
                    <a:pt x="6799" y="10895"/>
                    <a:pt x="6799" y="10800"/>
                  </a:cubicBezTo>
                  <a:lnTo>
                    <a:pt x="6799" y="9919"/>
                  </a:lnTo>
                  <a:cubicBezTo>
                    <a:pt x="6799" y="9776"/>
                    <a:pt x="6859" y="9621"/>
                    <a:pt x="6978" y="9526"/>
                  </a:cubicBezTo>
                  <a:lnTo>
                    <a:pt x="7776" y="8835"/>
                  </a:lnTo>
                  <a:cubicBezTo>
                    <a:pt x="7823" y="8943"/>
                    <a:pt x="7835" y="9050"/>
                    <a:pt x="7835" y="9145"/>
                  </a:cubicBezTo>
                  <a:lnTo>
                    <a:pt x="7835" y="10812"/>
                  </a:lnTo>
                  <a:cubicBezTo>
                    <a:pt x="7835" y="10907"/>
                    <a:pt x="7919" y="10979"/>
                    <a:pt x="8002" y="10979"/>
                  </a:cubicBezTo>
                  <a:cubicBezTo>
                    <a:pt x="8097" y="10979"/>
                    <a:pt x="8169" y="10907"/>
                    <a:pt x="8169" y="10812"/>
                  </a:cubicBezTo>
                  <a:lnTo>
                    <a:pt x="8169" y="9145"/>
                  </a:lnTo>
                  <a:cubicBezTo>
                    <a:pt x="8240" y="8597"/>
                    <a:pt x="7919" y="8133"/>
                    <a:pt x="7442" y="7978"/>
                  </a:cubicBezTo>
                  <a:lnTo>
                    <a:pt x="6204" y="7538"/>
                  </a:lnTo>
                  <a:lnTo>
                    <a:pt x="6204" y="7514"/>
                  </a:lnTo>
                  <a:cubicBezTo>
                    <a:pt x="6192" y="7300"/>
                    <a:pt x="6061" y="7121"/>
                    <a:pt x="5859" y="7061"/>
                  </a:cubicBezTo>
                  <a:lnTo>
                    <a:pt x="5323" y="6883"/>
                  </a:lnTo>
                  <a:lnTo>
                    <a:pt x="5323" y="6502"/>
                  </a:lnTo>
                  <a:cubicBezTo>
                    <a:pt x="5359" y="6478"/>
                    <a:pt x="5371" y="6466"/>
                    <a:pt x="5406" y="6454"/>
                  </a:cubicBezTo>
                  <a:cubicBezTo>
                    <a:pt x="5597" y="6526"/>
                    <a:pt x="5775" y="6561"/>
                    <a:pt x="5918" y="6561"/>
                  </a:cubicBezTo>
                  <a:cubicBezTo>
                    <a:pt x="6180" y="6561"/>
                    <a:pt x="6371" y="6490"/>
                    <a:pt x="6490" y="6407"/>
                  </a:cubicBezTo>
                  <a:cubicBezTo>
                    <a:pt x="6633" y="6323"/>
                    <a:pt x="6728" y="6216"/>
                    <a:pt x="6787" y="6145"/>
                  </a:cubicBezTo>
                  <a:cubicBezTo>
                    <a:pt x="7621" y="6133"/>
                    <a:pt x="7704" y="5323"/>
                    <a:pt x="7704" y="5311"/>
                  </a:cubicBezTo>
                  <a:cubicBezTo>
                    <a:pt x="7704" y="5264"/>
                    <a:pt x="7692" y="5216"/>
                    <a:pt x="7669" y="5192"/>
                  </a:cubicBezTo>
                  <a:cubicBezTo>
                    <a:pt x="7633" y="5156"/>
                    <a:pt x="7585" y="5133"/>
                    <a:pt x="7549" y="5133"/>
                  </a:cubicBezTo>
                  <a:cubicBezTo>
                    <a:pt x="7549" y="5133"/>
                    <a:pt x="7454" y="5133"/>
                    <a:pt x="7371" y="5073"/>
                  </a:cubicBezTo>
                  <a:cubicBezTo>
                    <a:pt x="7252" y="5014"/>
                    <a:pt x="7192" y="4894"/>
                    <a:pt x="7192" y="4728"/>
                  </a:cubicBezTo>
                  <a:lnTo>
                    <a:pt x="7192" y="2382"/>
                  </a:lnTo>
                  <a:cubicBezTo>
                    <a:pt x="7192" y="1430"/>
                    <a:pt x="6478" y="620"/>
                    <a:pt x="5525" y="513"/>
                  </a:cubicBezTo>
                  <a:cubicBezTo>
                    <a:pt x="5466" y="513"/>
                    <a:pt x="5406" y="489"/>
                    <a:pt x="5371" y="442"/>
                  </a:cubicBezTo>
                  <a:cubicBezTo>
                    <a:pt x="5180" y="144"/>
                    <a:pt x="4752" y="1"/>
                    <a:pt x="4109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12677;p103">
              <a:extLst>
                <a:ext uri="{FF2B5EF4-FFF2-40B4-BE49-F238E27FC236}">
                  <a16:creationId xmlns:a16="http://schemas.microsoft.com/office/drawing/2014/main" id="{B1905C89-9CA6-49B0-A35E-FB6AA0579A91}"/>
                </a:ext>
              </a:extLst>
            </p:cNvPr>
            <p:cNvSpPr/>
            <p:nvPr/>
          </p:nvSpPr>
          <p:spPr>
            <a:xfrm>
              <a:off x="6819522" y="304451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1"/>
                  </a:moveTo>
                  <a:cubicBezTo>
                    <a:pt x="132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191" y="402"/>
                    <a:pt x="429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1" y="15"/>
                    <a:pt x="1239" y="1"/>
                    <a:pt x="1197" y="1"/>
                  </a:cubicBezTo>
                  <a:cubicBezTo>
                    <a:pt x="1156" y="1"/>
                    <a:pt x="1114" y="15"/>
                    <a:pt x="1084" y="45"/>
                  </a:cubicBezTo>
                  <a:cubicBezTo>
                    <a:pt x="1025" y="105"/>
                    <a:pt x="894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7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12678;p103">
              <a:extLst>
                <a:ext uri="{FF2B5EF4-FFF2-40B4-BE49-F238E27FC236}">
                  <a16:creationId xmlns:a16="http://schemas.microsoft.com/office/drawing/2014/main" id="{619E9DF6-D7C8-42E2-A9A4-04699731D3B1}"/>
                </a:ext>
              </a:extLst>
            </p:cNvPr>
            <p:cNvSpPr/>
            <p:nvPr/>
          </p:nvSpPr>
          <p:spPr>
            <a:xfrm>
              <a:off x="6803682" y="3006344"/>
              <a:ext cx="10233" cy="15492"/>
            </a:xfrm>
            <a:custGeom>
              <a:avLst/>
              <a:gdLst/>
              <a:ahLst/>
              <a:cxnLst/>
              <a:rect l="l" t="t" r="r" b="b"/>
              <a:pathLst>
                <a:path w="323" h="489" extrusionOk="0">
                  <a:moveTo>
                    <a:pt x="155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55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10" y="71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2679;p103">
              <a:extLst>
                <a:ext uri="{FF2B5EF4-FFF2-40B4-BE49-F238E27FC236}">
                  <a16:creationId xmlns:a16="http://schemas.microsoft.com/office/drawing/2014/main" id="{8FA69C45-2A28-4E22-8016-F58925AA2EA1}"/>
                </a:ext>
              </a:extLst>
            </p:cNvPr>
            <p:cNvSpPr/>
            <p:nvPr/>
          </p:nvSpPr>
          <p:spPr>
            <a:xfrm>
              <a:off x="6868183" y="3006344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22"/>
                  </a:lnTo>
                  <a:cubicBezTo>
                    <a:pt x="1" y="417"/>
                    <a:pt x="72" y="488"/>
                    <a:pt x="167" y="488"/>
                  </a:cubicBezTo>
                  <a:cubicBezTo>
                    <a:pt x="251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2680;p103">
              <a:extLst>
                <a:ext uri="{FF2B5EF4-FFF2-40B4-BE49-F238E27FC236}">
                  <a16:creationId xmlns:a16="http://schemas.microsoft.com/office/drawing/2014/main" id="{D2E7F969-E74B-4A01-898E-35DB829F591A}"/>
                </a:ext>
              </a:extLst>
            </p:cNvPr>
            <p:cNvSpPr/>
            <p:nvPr/>
          </p:nvSpPr>
          <p:spPr>
            <a:xfrm>
              <a:off x="6798011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56" y="333"/>
                  </a:cubicBezTo>
                  <a:lnTo>
                    <a:pt x="501" y="333"/>
                  </a:lnTo>
                  <a:cubicBezTo>
                    <a:pt x="584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2681;p103">
              <a:extLst>
                <a:ext uri="{FF2B5EF4-FFF2-40B4-BE49-F238E27FC236}">
                  <a16:creationId xmlns:a16="http://schemas.microsoft.com/office/drawing/2014/main" id="{6FC7686D-1530-446C-A6AF-20F2E24A3BDA}"/>
                </a:ext>
              </a:extLst>
            </p:cNvPr>
            <p:cNvSpPr/>
            <p:nvPr/>
          </p:nvSpPr>
          <p:spPr>
            <a:xfrm>
              <a:off x="6862892" y="2990124"/>
              <a:ext cx="21162" cy="10581"/>
            </a:xfrm>
            <a:custGeom>
              <a:avLst/>
              <a:gdLst/>
              <a:ahLst/>
              <a:cxnLst/>
              <a:rect l="l" t="t" r="r" b="b"/>
              <a:pathLst>
                <a:path w="668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13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" name="Google Shape;12706;p103">
            <a:extLst>
              <a:ext uri="{FF2B5EF4-FFF2-40B4-BE49-F238E27FC236}">
                <a16:creationId xmlns:a16="http://schemas.microsoft.com/office/drawing/2014/main" id="{DB80BCED-A94D-42CB-91AC-7AF2C2398FD7}"/>
              </a:ext>
            </a:extLst>
          </p:cNvPr>
          <p:cNvGrpSpPr/>
          <p:nvPr/>
        </p:nvGrpSpPr>
        <p:grpSpPr>
          <a:xfrm>
            <a:off x="16186506" y="1698393"/>
            <a:ext cx="670545" cy="892805"/>
            <a:chOff x="6248458" y="2869772"/>
            <a:chExt cx="270864" cy="360645"/>
          </a:xfrm>
        </p:grpSpPr>
        <p:sp>
          <p:nvSpPr>
            <p:cNvPr id="104" name="Google Shape;12707;p103">
              <a:extLst>
                <a:ext uri="{FF2B5EF4-FFF2-40B4-BE49-F238E27FC236}">
                  <a16:creationId xmlns:a16="http://schemas.microsoft.com/office/drawing/2014/main" id="{F9FDB6CA-B9A2-4F00-BB43-DAE3BE686D0D}"/>
                </a:ext>
              </a:extLst>
            </p:cNvPr>
            <p:cNvSpPr/>
            <p:nvPr/>
          </p:nvSpPr>
          <p:spPr>
            <a:xfrm>
              <a:off x="6345399" y="2995003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2708;p103">
              <a:extLst>
                <a:ext uri="{FF2B5EF4-FFF2-40B4-BE49-F238E27FC236}">
                  <a16:creationId xmlns:a16="http://schemas.microsoft.com/office/drawing/2014/main" id="{BFE535F4-C6BC-47D9-9B06-D18ED3467E0A}"/>
                </a:ext>
              </a:extLst>
            </p:cNvPr>
            <p:cNvSpPr/>
            <p:nvPr/>
          </p:nvSpPr>
          <p:spPr>
            <a:xfrm>
              <a:off x="6412529" y="2995003"/>
              <a:ext cx="10993" cy="15872"/>
            </a:xfrm>
            <a:custGeom>
              <a:avLst/>
              <a:gdLst/>
              <a:ahLst/>
              <a:cxnLst/>
              <a:rect l="l" t="t" r="r" b="b"/>
              <a:pathLst>
                <a:path w="347" h="501" extrusionOk="0">
                  <a:moveTo>
                    <a:pt x="167" y="1"/>
                  </a:moveTo>
                  <a:cubicBezTo>
                    <a:pt x="84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84" y="501"/>
                    <a:pt x="167" y="501"/>
                  </a:cubicBezTo>
                  <a:cubicBezTo>
                    <a:pt x="251" y="501"/>
                    <a:pt x="334" y="429"/>
                    <a:pt x="334" y="334"/>
                  </a:cubicBezTo>
                  <a:lnTo>
                    <a:pt x="334" y="156"/>
                  </a:lnTo>
                  <a:cubicBezTo>
                    <a:pt x="346" y="72"/>
                    <a:pt x="275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2709;p103">
              <a:extLst>
                <a:ext uri="{FF2B5EF4-FFF2-40B4-BE49-F238E27FC236}">
                  <a16:creationId xmlns:a16="http://schemas.microsoft.com/office/drawing/2014/main" id="{34FE52B2-D1E6-4B1A-8CFA-BDE198D6B863}"/>
                </a:ext>
              </a:extLst>
            </p:cNvPr>
            <p:cNvSpPr/>
            <p:nvPr/>
          </p:nvSpPr>
          <p:spPr>
            <a:xfrm>
              <a:off x="6248458" y="2869772"/>
              <a:ext cx="270864" cy="360645"/>
            </a:xfrm>
            <a:custGeom>
              <a:avLst/>
              <a:gdLst/>
              <a:ahLst/>
              <a:cxnLst/>
              <a:rect l="l" t="t" r="r" b="b"/>
              <a:pathLst>
                <a:path w="8550" h="11384" extrusionOk="0">
                  <a:moveTo>
                    <a:pt x="4275" y="513"/>
                  </a:moveTo>
                  <a:cubicBezTo>
                    <a:pt x="5585" y="513"/>
                    <a:pt x="6668" y="1537"/>
                    <a:pt x="6775" y="2823"/>
                  </a:cubicBezTo>
                  <a:cubicBezTo>
                    <a:pt x="6073" y="2608"/>
                    <a:pt x="5204" y="2489"/>
                    <a:pt x="4275" y="2489"/>
                  </a:cubicBezTo>
                  <a:cubicBezTo>
                    <a:pt x="3358" y="2489"/>
                    <a:pt x="2477" y="2608"/>
                    <a:pt x="1775" y="2823"/>
                  </a:cubicBezTo>
                  <a:cubicBezTo>
                    <a:pt x="1882" y="1537"/>
                    <a:pt x="2965" y="513"/>
                    <a:pt x="4275" y="513"/>
                  </a:cubicBezTo>
                  <a:close/>
                  <a:moveTo>
                    <a:pt x="2156" y="3073"/>
                  </a:moveTo>
                  <a:lnTo>
                    <a:pt x="2156" y="3382"/>
                  </a:lnTo>
                  <a:cubicBezTo>
                    <a:pt x="2156" y="3490"/>
                    <a:pt x="2120" y="3573"/>
                    <a:pt x="2060" y="3632"/>
                  </a:cubicBezTo>
                  <a:cubicBezTo>
                    <a:pt x="1977" y="3716"/>
                    <a:pt x="1894" y="3740"/>
                    <a:pt x="1798" y="3740"/>
                  </a:cubicBezTo>
                  <a:lnTo>
                    <a:pt x="1787" y="3740"/>
                  </a:lnTo>
                  <a:lnTo>
                    <a:pt x="1787" y="3168"/>
                  </a:lnTo>
                  <a:lnTo>
                    <a:pt x="1775" y="3168"/>
                  </a:lnTo>
                  <a:cubicBezTo>
                    <a:pt x="1894" y="3132"/>
                    <a:pt x="2025" y="3097"/>
                    <a:pt x="2156" y="3073"/>
                  </a:cubicBezTo>
                  <a:close/>
                  <a:moveTo>
                    <a:pt x="4263" y="2835"/>
                  </a:moveTo>
                  <a:cubicBezTo>
                    <a:pt x="5204" y="2835"/>
                    <a:pt x="6073" y="2954"/>
                    <a:pt x="6763" y="3180"/>
                  </a:cubicBezTo>
                  <a:lnTo>
                    <a:pt x="6763" y="4430"/>
                  </a:lnTo>
                  <a:cubicBezTo>
                    <a:pt x="6692" y="4371"/>
                    <a:pt x="6597" y="4287"/>
                    <a:pt x="6489" y="4204"/>
                  </a:cubicBezTo>
                  <a:cubicBezTo>
                    <a:pt x="6459" y="4178"/>
                    <a:pt x="6421" y="4166"/>
                    <a:pt x="6384" y="4166"/>
                  </a:cubicBezTo>
                  <a:cubicBezTo>
                    <a:pt x="6334" y="4166"/>
                    <a:pt x="6285" y="4187"/>
                    <a:pt x="6251" y="4228"/>
                  </a:cubicBezTo>
                  <a:cubicBezTo>
                    <a:pt x="6192" y="4311"/>
                    <a:pt x="6216" y="4406"/>
                    <a:pt x="6287" y="4466"/>
                  </a:cubicBezTo>
                  <a:cubicBezTo>
                    <a:pt x="6335" y="4502"/>
                    <a:pt x="6370" y="4525"/>
                    <a:pt x="6406" y="4561"/>
                  </a:cubicBezTo>
                  <a:lnTo>
                    <a:pt x="6406" y="4621"/>
                  </a:lnTo>
                  <a:cubicBezTo>
                    <a:pt x="6406" y="5811"/>
                    <a:pt x="5442" y="6764"/>
                    <a:pt x="4251" y="6764"/>
                  </a:cubicBezTo>
                  <a:cubicBezTo>
                    <a:pt x="3060" y="6764"/>
                    <a:pt x="2084" y="5799"/>
                    <a:pt x="2084" y="4609"/>
                  </a:cubicBezTo>
                  <a:cubicBezTo>
                    <a:pt x="2084" y="4513"/>
                    <a:pt x="2013" y="4442"/>
                    <a:pt x="1929" y="4442"/>
                  </a:cubicBezTo>
                  <a:cubicBezTo>
                    <a:pt x="1834" y="4442"/>
                    <a:pt x="1763" y="4513"/>
                    <a:pt x="1763" y="4609"/>
                  </a:cubicBezTo>
                  <a:lnTo>
                    <a:pt x="1763" y="4621"/>
                  </a:lnTo>
                  <a:lnTo>
                    <a:pt x="1656" y="4621"/>
                  </a:lnTo>
                  <a:cubicBezTo>
                    <a:pt x="1584" y="4621"/>
                    <a:pt x="1513" y="4585"/>
                    <a:pt x="1453" y="4525"/>
                  </a:cubicBezTo>
                  <a:cubicBezTo>
                    <a:pt x="1429" y="4490"/>
                    <a:pt x="1417" y="4406"/>
                    <a:pt x="1417" y="4335"/>
                  </a:cubicBezTo>
                  <a:cubicBezTo>
                    <a:pt x="1429" y="4204"/>
                    <a:pt x="1572" y="4085"/>
                    <a:pt x="1715" y="4085"/>
                  </a:cubicBezTo>
                  <a:lnTo>
                    <a:pt x="1775" y="4085"/>
                  </a:lnTo>
                  <a:cubicBezTo>
                    <a:pt x="1965" y="4085"/>
                    <a:pt x="2132" y="4013"/>
                    <a:pt x="2263" y="3871"/>
                  </a:cubicBezTo>
                  <a:cubicBezTo>
                    <a:pt x="2406" y="3740"/>
                    <a:pt x="2477" y="3561"/>
                    <a:pt x="2477" y="3382"/>
                  </a:cubicBezTo>
                  <a:lnTo>
                    <a:pt x="2477" y="3001"/>
                  </a:lnTo>
                  <a:cubicBezTo>
                    <a:pt x="2787" y="2942"/>
                    <a:pt x="3120" y="2894"/>
                    <a:pt x="3453" y="2858"/>
                  </a:cubicBezTo>
                  <a:cubicBezTo>
                    <a:pt x="4251" y="3156"/>
                    <a:pt x="5001" y="3549"/>
                    <a:pt x="5739" y="4049"/>
                  </a:cubicBezTo>
                  <a:cubicBezTo>
                    <a:pt x="5763" y="4073"/>
                    <a:pt x="5799" y="4085"/>
                    <a:pt x="5823" y="4085"/>
                  </a:cubicBezTo>
                  <a:cubicBezTo>
                    <a:pt x="5882" y="4085"/>
                    <a:pt x="5930" y="4049"/>
                    <a:pt x="5954" y="4013"/>
                  </a:cubicBezTo>
                  <a:cubicBezTo>
                    <a:pt x="6013" y="3930"/>
                    <a:pt x="5989" y="3835"/>
                    <a:pt x="5918" y="3775"/>
                  </a:cubicBezTo>
                  <a:cubicBezTo>
                    <a:pt x="5382" y="3394"/>
                    <a:pt x="4823" y="3085"/>
                    <a:pt x="4251" y="2835"/>
                  </a:cubicBezTo>
                  <a:close/>
                  <a:moveTo>
                    <a:pt x="1822" y="4990"/>
                  </a:moveTo>
                  <a:cubicBezTo>
                    <a:pt x="1929" y="5764"/>
                    <a:pt x="2406" y="6418"/>
                    <a:pt x="3037" y="6811"/>
                  </a:cubicBezTo>
                  <a:lnTo>
                    <a:pt x="3037" y="7538"/>
                  </a:lnTo>
                  <a:cubicBezTo>
                    <a:pt x="3037" y="7776"/>
                    <a:pt x="2894" y="7966"/>
                    <a:pt x="2679" y="8062"/>
                  </a:cubicBezTo>
                  <a:lnTo>
                    <a:pt x="1656" y="8383"/>
                  </a:lnTo>
                  <a:lnTo>
                    <a:pt x="1310" y="8157"/>
                  </a:lnTo>
                  <a:lnTo>
                    <a:pt x="1906" y="7419"/>
                  </a:lnTo>
                  <a:cubicBezTo>
                    <a:pt x="1941" y="7371"/>
                    <a:pt x="1953" y="7323"/>
                    <a:pt x="1941" y="7288"/>
                  </a:cubicBezTo>
                  <a:cubicBezTo>
                    <a:pt x="1929" y="7240"/>
                    <a:pt x="1894" y="7192"/>
                    <a:pt x="1846" y="7169"/>
                  </a:cubicBezTo>
                  <a:lnTo>
                    <a:pt x="1286" y="6883"/>
                  </a:lnTo>
                  <a:cubicBezTo>
                    <a:pt x="1656" y="6073"/>
                    <a:pt x="1727" y="5323"/>
                    <a:pt x="1763" y="4990"/>
                  </a:cubicBezTo>
                  <a:close/>
                  <a:moveTo>
                    <a:pt x="6775" y="4847"/>
                  </a:moveTo>
                  <a:lnTo>
                    <a:pt x="6811" y="4871"/>
                  </a:lnTo>
                  <a:cubicBezTo>
                    <a:pt x="6823" y="5121"/>
                    <a:pt x="6882" y="5978"/>
                    <a:pt x="7287" y="6871"/>
                  </a:cubicBezTo>
                  <a:lnTo>
                    <a:pt x="6716" y="7145"/>
                  </a:lnTo>
                  <a:cubicBezTo>
                    <a:pt x="6668" y="7180"/>
                    <a:pt x="6644" y="7204"/>
                    <a:pt x="6632" y="7264"/>
                  </a:cubicBezTo>
                  <a:cubicBezTo>
                    <a:pt x="6609" y="7311"/>
                    <a:pt x="6632" y="7371"/>
                    <a:pt x="6656" y="7407"/>
                  </a:cubicBezTo>
                  <a:lnTo>
                    <a:pt x="7251" y="8145"/>
                  </a:lnTo>
                  <a:lnTo>
                    <a:pt x="6906" y="8383"/>
                  </a:lnTo>
                  <a:lnTo>
                    <a:pt x="5894" y="8026"/>
                  </a:lnTo>
                  <a:cubicBezTo>
                    <a:pt x="5680" y="7954"/>
                    <a:pt x="5537" y="7740"/>
                    <a:pt x="5537" y="7502"/>
                  </a:cubicBezTo>
                  <a:lnTo>
                    <a:pt x="5537" y="6776"/>
                  </a:lnTo>
                  <a:cubicBezTo>
                    <a:pt x="6228" y="6371"/>
                    <a:pt x="6704" y="5680"/>
                    <a:pt x="6775" y="4847"/>
                  </a:cubicBezTo>
                  <a:close/>
                  <a:moveTo>
                    <a:pt x="5192" y="6966"/>
                  </a:moveTo>
                  <a:lnTo>
                    <a:pt x="5192" y="7538"/>
                  </a:lnTo>
                  <a:cubicBezTo>
                    <a:pt x="5192" y="7859"/>
                    <a:pt x="5370" y="8157"/>
                    <a:pt x="5656" y="8312"/>
                  </a:cubicBezTo>
                  <a:cubicBezTo>
                    <a:pt x="5597" y="8478"/>
                    <a:pt x="5525" y="8621"/>
                    <a:pt x="5418" y="8752"/>
                  </a:cubicBezTo>
                  <a:cubicBezTo>
                    <a:pt x="5358" y="8835"/>
                    <a:pt x="5370" y="8931"/>
                    <a:pt x="5454" y="8990"/>
                  </a:cubicBezTo>
                  <a:cubicBezTo>
                    <a:pt x="5477" y="9026"/>
                    <a:pt x="5525" y="9026"/>
                    <a:pt x="5549" y="9026"/>
                  </a:cubicBezTo>
                  <a:cubicBezTo>
                    <a:pt x="5597" y="9026"/>
                    <a:pt x="5656" y="9014"/>
                    <a:pt x="5692" y="8966"/>
                  </a:cubicBezTo>
                  <a:cubicBezTo>
                    <a:pt x="5823" y="8800"/>
                    <a:pt x="5918" y="8621"/>
                    <a:pt x="5989" y="8431"/>
                  </a:cubicBezTo>
                  <a:lnTo>
                    <a:pt x="6347" y="8550"/>
                  </a:lnTo>
                  <a:cubicBezTo>
                    <a:pt x="6013" y="9395"/>
                    <a:pt x="5204" y="9990"/>
                    <a:pt x="4275" y="9990"/>
                  </a:cubicBezTo>
                  <a:cubicBezTo>
                    <a:pt x="3358" y="9990"/>
                    <a:pt x="2537" y="9395"/>
                    <a:pt x="2239" y="8538"/>
                  </a:cubicBezTo>
                  <a:lnTo>
                    <a:pt x="2596" y="8419"/>
                  </a:lnTo>
                  <a:cubicBezTo>
                    <a:pt x="2834" y="9133"/>
                    <a:pt x="3501" y="9621"/>
                    <a:pt x="4275" y="9621"/>
                  </a:cubicBezTo>
                  <a:cubicBezTo>
                    <a:pt x="4525" y="9621"/>
                    <a:pt x="4787" y="9562"/>
                    <a:pt x="5025" y="9455"/>
                  </a:cubicBezTo>
                  <a:cubicBezTo>
                    <a:pt x="5108" y="9407"/>
                    <a:pt x="5144" y="9324"/>
                    <a:pt x="5108" y="9228"/>
                  </a:cubicBezTo>
                  <a:cubicBezTo>
                    <a:pt x="5075" y="9170"/>
                    <a:pt x="5025" y="9136"/>
                    <a:pt x="4965" y="9136"/>
                  </a:cubicBezTo>
                  <a:cubicBezTo>
                    <a:pt x="4939" y="9136"/>
                    <a:pt x="4911" y="9142"/>
                    <a:pt x="4882" y="9157"/>
                  </a:cubicBezTo>
                  <a:cubicBezTo>
                    <a:pt x="4692" y="9252"/>
                    <a:pt x="4501" y="9288"/>
                    <a:pt x="4287" y="9288"/>
                  </a:cubicBezTo>
                  <a:cubicBezTo>
                    <a:pt x="3668" y="9288"/>
                    <a:pt x="3120" y="8895"/>
                    <a:pt x="2918" y="8312"/>
                  </a:cubicBezTo>
                  <a:cubicBezTo>
                    <a:pt x="3203" y="8157"/>
                    <a:pt x="3382" y="7859"/>
                    <a:pt x="3382" y="7538"/>
                  </a:cubicBezTo>
                  <a:lnTo>
                    <a:pt x="3382" y="6966"/>
                  </a:lnTo>
                  <a:cubicBezTo>
                    <a:pt x="3668" y="7073"/>
                    <a:pt x="3965" y="7133"/>
                    <a:pt x="4287" y="7133"/>
                  </a:cubicBezTo>
                  <a:cubicBezTo>
                    <a:pt x="4596" y="7133"/>
                    <a:pt x="4918" y="7073"/>
                    <a:pt x="5192" y="6966"/>
                  </a:cubicBezTo>
                  <a:close/>
                  <a:moveTo>
                    <a:pt x="4096" y="1"/>
                  </a:moveTo>
                  <a:cubicBezTo>
                    <a:pt x="4013" y="1"/>
                    <a:pt x="3930" y="84"/>
                    <a:pt x="3930" y="168"/>
                  </a:cubicBezTo>
                  <a:lnTo>
                    <a:pt x="3930" y="203"/>
                  </a:lnTo>
                  <a:cubicBezTo>
                    <a:pt x="2549" y="358"/>
                    <a:pt x="1477" y="1525"/>
                    <a:pt x="1429" y="2942"/>
                  </a:cubicBezTo>
                  <a:cubicBezTo>
                    <a:pt x="1346" y="2966"/>
                    <a:pt x="1251" y="3013"/>
                    <a:pt x="1167" y="3037"/>
                  </a:cubicBezTo>
                  <a:cubicBezTo>
                    <a:pt x="1072" y="3085"/>
                    <a:pt x="1048" y="3180"/>
                    <a:pt x="1072" y="3263"/>
                  </a:cubicBezTo>
                  <a:cubicBezTo>
                    <a:pt x="1109" y="3336"/>
                    <a:pt x="1173" y="3367"/>
                    <a:pt x="1238" y="3367"/>
                  </a:cubicBezTo>
                  <a:cubicBezTo>
                    <a:pt x="1258" y="3367"/>
                    <a:pt x="1279" y="3364"/>
                    <a:pt x="1298" y="3359"/>
                  </a:cubicBezTo>
                  <a:cubicBezTo>
                    <a:pt x="1346" y="3335"/>
                    <a:pt x="1370" y="3323"/>
                    <a:pt x="1417" y="3299"/>
                  </a:cubicBezTo>
                  <a:lnTo>
                    <a:pt x="1417" y="3799"/>
                  </a:lnTo>
                  <a:cubicBezTo>
                    <a:pt x="1227" y="3894"/>
                    <a:pt x="1096" y="4073"/>
                    <a:pt x="1060" y="4287"/>
                  </a:cubicBezTo>
                  <a:cubicBezTo>
                    <a:pt x="1048" y="4466"/>
                    <a:pt x="1108" y="4633"/>
                    <a:pt x="1215" y="4763"/>
                  </a:cubicBezTo>
                  <a:cubicBezTo>
                    <a:pt x="1275" y="4823"/>
                    <a:pt x="1334" y="4871"/>
                    <a:pt x="1406" y="4918"/>
                  </a:cubicBezTo>
                  <a:cubicBezTo>
                    <a:pt x="1394" y="5216"/>
                    <a:pt x="1298" y="6049"/>
                    <a:pt x="894" y="6871"/>
                  </a:cubicBezTo>
                  <a:cubicBezTo>
                    <a:pt x="858" y="6954"/>
                    <a:pt x="882" y="7049"/>
                    <a:pt x="965" y="7085"/>
                  </a:cubicBezTo>
                  <a:lnTo>
                    <a:pt x="1501" y="7359"/>
                  </a:lnTo>
                  <a:lnTo>
                    <a:pt x="929" y="8085"/>
                  </a:lnTo>
                  <a:cubicBezTo>
                    <a:pt x="894" y="8121"/>
                    <a:pt x="882" y="8181"/>
                    <a:pt x="894" y="8216"/>
                  </a:cubicBezTo>
                  <a:cubicBezTo>
                    <a:pt x="894" y="8264"/>
                    <a:pt x="929" y="8312"/>
                    <a:pt x="965" y="8335"/>
                  </a:cubicBezTo>
                  <a:lnTo>
                    <a:pt x="1251" y="8538"/>
                  </a:lnTo>
                  <a:lnTo>
                    <a:pt x="822" y="8681"/>
                  </a:lnTo>
                  <a:cubicBezTo>
                    <a:pt x="334" y="8859"/>
                    <a:pt x="1" y="9324"/>
                    <a:pt x="1" y="9836"/>
                  </a:cubicBezTo>
                  <a:lnTo>
                    <a:pt x="1" y="11229"/>
                  </a:lnTo>
                  <a:cubicBezTo>
                    <a:pt x="1" y="11312"/>
                    <a:pt x="72" y="11383"/>
                    <a:pt x="167" y="11383"/>
                  </a:cubicBezTo>
                  <a:cubicBezTo>
                    <a:pt x="251" y="11383"/>
                    <a:pt x="334" y="11312"/>
                    <a:pt x="334" y="11229"/>
                  </a:cubicBezTo>
                  <a:lnTo>
                    <a:pt x="334" y="9836"/>
                  </a:lnTo>
                  <a:cubicBezTo>
                    <a:pt x="334" y="9455"/>
                    <a:pt x="572" y="9109"/>
                    <a:pt x="929" y="8990"/>
                  </a:cubicBezTo>
                  <a:lnTo>
                    <a:pt x="1906" y="8645"/>
                  </a:lnTo>
                  <a:cubicBezTo>
                    <a:pt x="2251" y="9645"/>
                    <a:pt x="3191" y="10336"/>
                    <a:pt x="4263" y="10336"/>
                  </a:cubicBezTo>
                  <a:cubicBezTo>
                    <a:pt x="5335" y="10336"/>
                    <a:pt x="6263" y="9645"/>
                    <a:pt x="6609" y="8645"/>
                  </a:cubicBezTo>
                  <a:lnTo>
                    <a:pt x="7597" y="8990"/>
                  </a:lnTo>
                  <a:cubicBezTo>
                    <a:pt x="7954" y="9121"/>
                    <a:pt x="8192" y="9466"/>
                    <a:pt x="8192" y="9836"/>
                  </a:cubicBezTo>
                  <a:lnTo>
                    <a:pt x="8192" y="11229"/>
                  </a:lnTo>
                  <a:cubicBezTo>
                    <a:pt x="8192" y="11312"/>
                    <a:pt x="8264" y="11383"/>
                    <a:pt x="8347" y="11383"/>
                  </a:cubicBezTo>
                  <a:cubicBezTo>
                    <a:pt x="8442" y="11383"/>
                    <a:pt x="8514" y="11312"/>
                    <a:pt x="8514" y="11229"/>
                  </a:cubicBezTo>
                  <a:lnTo>
                    <a:pt x="8514" y="9836"/>
                  </a:lnTo>
                  <a:cubicBezTo>
                    <a:pt x="8549" y="9324"/>
                    <a:pt x="8216" y="8847"/>
                    <a:pt x="7728" y="8681"/>
                  </a:cubicBezTo>
                  <a:lnTo>
                    <a:pt x="7299" y="8538"/>
                  </a:lnTo>
                  <a:lnTo>
                    <a:pt x="7585" y="8335"/>
                  </a:lnTo>
                  <a:cubicBezTo>
                    <a:pt x="7621" y="8312"/>
                    <a:pt x="7644" y="8264"/>
                    <a:pt x="7656" y="8216"/>
                  </a:cubicBezTo>
                  <a:cubicBezTo>
                    <a:pt x="7668" y="8181"/>
                    <a:pt x="7656" y="8133"/>
                    <a:pt x="7621" y="8085"/>
                  </a:cubicBezTo>
                  <a:lnTo>
                    <a:pt x="7037" y="7359"/>
                  </a:lnTo>
                  <a:lnTo>
                    <a:pt x="7573" y="7085"/>
                  </a:lnTo>
                  <a:cubicBezTo>
                    <a:pt x="7668" y="7049"/>
                    <a:pt x="7692" y="6942"/>
                    <a:pt x="7656" y="6871"/>
                  </a:cubicBezTo>
                  <a:cubicBezTo>
                    <a:pt x="7144" y="5859"/>
                    <a:pt x="7132" y="4811"/>
                    <a:pt x="7132" y="4799"/>
                  </a:cubicBezTo>
                  <a:lnTo>
                    <a:pt x="7132" y="3299"/>
                  </a:lnTo>
                  <a:cubicBezTo>
                    <a:pt x="7180" y="3311"/>
                    <a:pt x="7204" y="3323"/>
                    <a:pt x="7251" y="3359"/>
                  </a:cubicBezTo>
                  <a:cubicBezTo>
                    <a:pt x="7275" y="3370"/>
                    <a:pt x="7299" y="3370"/>
                    <a:pt x="7323" y="3370"/>
                  </a:cubicBezTo>
                  <a:cubicBezTo>
                    <a:pt x="7382" y="3370"/>
                    <a:pt x="7442" y="3335"/>
                    <a:pt x="7478" y="3263"/>
                  </a:cubicBezTo>
                  <a:cubicBezTo>
                    <a:pt x="7513" y="3180"/>
                    <a:pt x="7478" y="3085"/>
                    <a:pt x="7382" y="3037"/>
                  </a:cubicBezTo>
                  <a:cubicBezTo>
                    <a:pt x="7299" y="3001"/>
                    <a:pt x="7216" y="2966"/>
                    <a:pt x="7121" y="2942"/>
                  </a:cubicBezTo>
                  <a:cubicBezTo>
                    <a:pt x="7073" y="1525"/>
                    <a:pt x="6001" y="358"/>
                    <a:pt x="4620" y="203"/>
                  </a:cubicBezTo>
                  <a:lnTo>
                    <a:pt x="4620" y="168"/>
                  </a:lnTo>
                  <a:cubicBezTo>
                    <a:pt x="4620" y="84"/>
                    <a:pt x="4537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2710;p103">
              <a:extLst>
                <a:ext uri="{FF2B5EF4-FFF2-40B4-BE49-F238E27FC236}">
                  <a16:creationId xmlns:a16="http://schemas.microsoft.com/office/drawing/2014/main" id="{21982BF5-5325-4914-A148-EC926344DC83}"/>
                </a:ext>
              </a:extLst>
            </p:cNvPr>
            <p:cNvSpPr/>
            <p:nvPr/>
          </p:nvSpPr>
          <p:spPr>
            <a:xfrm>
              <a:off x="6339728" y="2977294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513" y="334"/>
                  </a:lnTo>
                  <a:cubicBezTo>
                    <a:pt x="608" y="334"/>
                    <a:pt x="680" y="262"/>
                    <a:pt x="680" y="167"/>
                  </a:cubicBezTo>
                  <a:cubicBezTo>
                    <a:pt x="680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2711;p103">
              <a:extLst>
                <a:ext uri="{FF2B5EF4-FFF2-40B4-BE49-F238E27FC236}">
                  <a16:creationId xmlns:a16="http://schemas.microsoft.com/office/drawing/2014/main" id="{8136CBAF-3979-4B05-B111-7742E78E56DC}"/>
                </a:ext>
              </a:extLst>
            </p:cNvPr>
            <p:cNvSpPr/>
            <p:nvPr/>
          </p:nvSpPr>
          <p:spPr>
            <a:xfrm>
              <a:off x="6353319" y="3025194"/>
              <a:ext cx="61903" cy="32852"/>
            </a:xfrm>
            <a:custGeom>
              <a:avLst/>
              <a:gdLst/>
              <a:ahLst/>
              <a:cxnLst/>
              <a:rect l="l" t="t" r="r" b="b"/>
              <a:pathLst>
                <a:path w="1954" h="1037" extrusionOk="0">
                  <a:moveTo>
                    <a:pt x="1560" y="322"/>
                  </a:moveTo>
                  <a:cubicBezTo>
                    <a:pt x="1501" y="560"/>
                    <a:pt x="1251" y="715"/>
                    <a:pt x="965" y="715"/>
                  </a:cubicBezTo>
                  <a:cubicBezTo>
                    <a:pt x="679" y="715"/>
                    <a:pt x="441" y="548"/>
                    <a:pt x="358" y="322"/>
                  </a:cubicBez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655"/>
                    <a:pt x="429" y="1036"/>
                    <a:pt x="965" y="1036"/>
                  </a:cubicBezTo>
                  <a:cubicBezTo>
                    <a:pt x="1501" y="1036"/>
                    <a:pt x="1929" y="631"/>
                    <a:pt x="1929" y="155"/>
                  </a:cubicBezTo>
                  <a:cubicBezTo>
                    <a:pt x="1953" y="72"/>
                    <a:pt x="1870" y="0"/>
                    <a:pt x="1775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" name="Google Shape;12765;p103">
            <a:extLst>
              <a:ext uri="{FF2B5EF4-FFF2-40B4-BE49-F238E27FC236}">
                <a16:creationId xmlns:a16="http://schemas.microsoft.com/office/drawing/2014/main" id="{3207FA0F-9057-45AA-AB80-3CA9C9F0856E}"/>
              </a:ext>
            </a:extLst>
          </p:cNvPr>
          <p:cNvGrpSpPr/>
          <p:nvPr/>
        </p:nvGrpSpPr>
        <p:grpSpPr>
          <a:xfrm>
            <a:off x="16075156" y="4849042"/>
            <a:ext cx="691957" cy="880650"/>
            <a:chOff x="7594288" y="2415259"/>
            <a:chExt cx="279513" cy="355735"/>
          </a:xfrm>
        </p:grpSpPr>
        <p:sp>
          <p:nvSpPr>
            <p:cNvPr id="110" name="Google Shape;12766;p103">
              <a:extLst>
                <a:ext uri="{FF2B5EF4-FFF2-40B4-BE49-F238E27FC236}">
                  <a16:creationId xmlns:a16="http://schemas.microsoft.com/office/drawing/2014/main" id="{39A72C9B-EC20-4747-9CCE-4D60992C705D}"/>
                </a:ext>
              </a:extLst>
            </p:cNvPr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2767;p103">
              <a:extLst>
                <a:ext uri="{FF2B5EF4-FFF2-40B4-BE49-F238E27FC236}">
                  <a16:creationId xmlns:a16="http://schemas.microsoft.com/office/drawing/2014/main" id="{A0CC8DD9-E07D-4053-9953-B9B0A5762170}"/>
                </a:ext>
              </a:extLst>
            </p:cNvPr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2768;p103">
              <a:extLst>
                <a:ext uri="{FF2B5EF4-FFF2-40B4-BE49-F238E27FC236}">
                  <a16:creationId xmlns:a16="http://schemas.microsoft.com/office/drawing/2014/main" id="{C2DB7FA2-9075-4015-9527-0C33473D0DE5}"/>
                </a:ext>
              </a:extLst>
            </p:cNvPr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2769;p103">
              <a:extLst>
                <a:ext uri="{FF2B5EF4-FFF2-40B4-BE49-F238E27FC236}">
                  <a16:creationId xmlns:a16="http://schemas.microsoft.com/office/drawing/2014/main" id="{72EBF093-AF41-4B6B-93E8-2F4F84430E8A}"/>
                </a:ext>
              </a:extLst>
            </p:cNvPr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2770;p103">
              <a:extLst>
                <a:ext uri="{FF2B5EF4-FFF2-40B4-BE49-F238E27FC236}">
                  <a16:creationId xmlns:a16="http://schemas.microsoft.com/office/drawing/2014/main" id="{46FD5D72-D8C2-4299-ACC4-F2BC4B39EA95}"/>
                </a:ext>
              </a:extLst>
            </p:cNvPr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2771;p103">
              <a:extLst>
                <a:ext uri="{FF2B5EF4-FFF2-40B4-BE49-F238E27FC236}">
                  <a16:creationId xmlns:a16="http://schemas.microsoft.com/office/drawing/2014/main" id="{F0A78113-4F85-417D-9E70-D085BE6D430D}"/>
                </a:ext>
              </a:extLst>
            </p:cNvPr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" name="Google Shape;13007;p103">
            <a:extLst>
              <a:ext uri="{FF2B5EF4-FFF2-40B4-BE49-F238E27FC236}">
                <a16:creationId xmlns:a16="http://schemas.microsoft.com/office/drawing/2014/main" id="{EAD61914-5340-4FD7-BC93-BDF05BD19FBB}"/>
              </a:ext>
            </a:extLst>
          </p:cNvPr>
          <p:cNvGrpSpPr/>
          <p:nvPr/>
        </p:nvGrpSpPr>
        <p:grpSpPr>
          <a:xfrm>
            <a:off x="13103515" y="2885787"/>
            <a:ext cx="945758" cy="1192311"/>
            <a:chOff x="7144274" y="1500214"/>
            <a:chExt cx="282174" cy="355735"/>
          </a:xfrm>
        </p:grpSpPr>
        <p:sp>
          <p:nvSpPr>
            <p:cNvPr id="117" name="Google Shape;13008;p103">
              <a:extLst>
                <a:ext uri="{FF2B5EF4-FFF2-40B4-BE49-F238E27FC236}">
                  <a16:creationId xmlns:a16="http://schemas.microsoft.com/office/drawing/2014/main" id="{0EFA0BE8-6E0A-468A-B848-AED0853547A9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3009;p103">
              <a:extLst>
                <a:ext uri="{FF2B5EF4-FFF2-40B4-BE49-F238E27FC236}">
                  <a16:creationId xmlns:a16="http://schemas.microsoft.com/office/drawing/2014/main" id="{5A975B35-19D6-41C3-ADA9-72EAD43D6B2A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3010;p103">
              <a:extLst>
                <a:ext uri="{FF2B5EF4-FFF2-40B4-BE49-F238E27FC236}">
                  <a16:creationId xmlns:a16="http://schemas.microsoft.com/office/drawing/2014/main" id="{6739A60F-BAAE-4188-A62A-A97E6E321642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3011;p103">
              <a:extLst>
                <a:ext uri="{FF2B5EF4-FFF2-40B4-BE49-F238E27FC236}">
                  <a16:creationId xmlns:a16="http://schemas.microsoft.com/office/drawing/2014/main" id="{4E0A8444-D29E-4C35-B641-FE3CA183A141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3012;p103">
              <a:extLst>
                <a:ext uri="{FF2B5EF4-FFF2-40B4-BE49-F238E27FC236}">
                  <a16:creationId xmlns:a16="http://schemas.microsoft.com/office/drawing/2014/main" id="{787A69B2-A953-4AFB-A2AB-9595B97BD598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3013;p103">
              <a:extLst>
                <a:ext uri="{FF2B5EF4-FFF2-40B4-BE49-F238E27FC236}">
                  <a16:creationId xmlns:a16="http://schemas.microsoft.com/office/drawing/2014/main" id="{08801312-4E83-4A86-A61A-B7FD15BFAD16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 w="6350">
              <a:solidFill>
                <a:srgbClr val="4E9B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C7428E8-689D-42FF-A257-F36DFE403B9F}"/>
              </a:ext>
            </a:extLst>
          </p:cNvPr>
          <p:cNvGrpSpPr/>
          <p:nvPr/>
        </p:nvGrpSpPr>
        <p:grpSpPr>
          <a:xfrm>
            <a:off x="14227949" y="2786291"/>
            <a:ext cx="5408176" cy="1885864"/>
            <a:chOff x="4776235" y="2041492"/>
            <a:chExt cx="3815079" cy="2260735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4A41C8DD-CC7B-48CE-BFE0-2275C64D17FE}"/>
                </a:ext>
              </a:extLst>
            </p:cNvPr>
            <p:cNvSpPr/>
            <p:nvPr/>
          </p:nvSpPr>
          <p:spPr>
            <a:xfrm>
              <a:off x="4776235" y="2041492"/>
              <a:ext cx="3226086" cy="2260735"/>
            </a:xfrm>
            <a:prstGeom prst="roundRect">
              <a:avLst>
                <a:gd name="adj" fmla="val 50000"/>
              </a:avLst>
            </a:prstGeom>
            <a:solidFill>
              <a:srgbClr val="4E9B19"/>
            </a:solidFill>
            <a:ln>
              <a:solidFill>
                <a:srgbClr val="9DE0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7CCE0E2B-4401-417E-9E24-6FBA1F2FBB8F}"/>
                </a:ext>
              </a:extLst>
            </p:cNvPr>
            <p:cNvSpPr/>
            <p:nvPr/>
          </p:nvSpPr>
          <p:spPr>
            <a:xfrm>
              <a:off x="4995656" y="2352610"/>
              <a:ext cx="3595658" cy="1638498"/>
            </a:xfrm>
            <a:prstGeom prst="roundRect">
              <a:avLst>
                <a:gd name="adj" fmla="val 50000"/>
              </a:avLst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DEFE066-408A-4921-AC14-1445A0A6A635}"/>
              </a:ext>
            </a:extLst>
          </p:cNvPr>
          <p:cNvSpPr/>
          <p:nvPr/>
        </p:nvSpPr>
        <p:spPr>
          <a:xfrm>
            <a:off x="15174759" y="3170639"/>
            <a:ext cx="1689371" cy="331744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i="0" dirty="0">
                <a:solidFill>
                  <a:schemeClr val="bg2"/>
                </a:solidFill>
                <a:effectLst/>
                <a:latin typeface="Montserrat" pitchFamily="2" charset="0"/>
              </a:rPr>
              <a:t>méthodes</a:t>
            </a:r>
            <a:endParaRPr lang="en-US" sz="16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196CC29-A920-4C1A-91C6-BFABFDF813AD}"/>
              </a:ext>
            </a:extLst>
          </p:cNvPr>
          <p:cNvSpPr/>
          <p:nvPr/>
        </p:nvSpPr>
        <p:spPr>
          <a:xfrm>
            <a:off x="17010520" y="3147117"/>
            <a:ext cx="1453769" cy="325437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>
                <a:solidFill>
                  <a:schemeClr val="bg2"/>
                </a:solidFill>
                <a:latin typeface="Montserrat" pitchFamily="2" charset="0"/>
              </a:rPr>
              <a:t>qualité</a:t>
            </a:r>
            <a:endParaRPr lang="en-US" sz="14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7D6C79C7-1FE7-4C4F-BCE3-F9776B2C973A}"/>
              </a:ext>
            </a:extLst>
          </p:cNvPr>
          <p:cNvSpPr/>
          <p:nvPr/>
        </p:nvSpPr>
        <p:spPr>
          <a:xfrm>
            <a:off x="15243264" y="4009118"/>
            <a:ext cx="1558996" cy="338717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>
                <a:solidFill>
                  <a:schemeClr val="bg2"/>
                </a:solidFill>
                <a:latin typeface="Montserrat" pitchFamily="2" charset="0"/>
              </a:rPr>
              <a:t>production</a:t>
            </a:r>
            <a:endParaRPr lang="en-US" sz="12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CB6137F0-B5CF-46CE-8975-4182FEBFE420}"/>
              </a:ext>
            </a:extLst>
          </p:cNvPr>
          <p:cNvSpPr/>
          <p:nvPr/>
        </p:nvSpPr>
        <p:spPr>
          <a:xfrm>
            <a:off x="14773215" y="3579421"/>
            <a:ext cx="1938764" cy="366584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>
                <a:solidFill>
                  <a:schemeClr val="bg2"/>
                </a:solidFill>
                <a:latin typeface="Montserrat" pitchFamily="2" charset="0"/>
              </a:rPr>
              <a:t>maintenance</a:t>
            </a:r>
            <a:endParaRPr lang="en-US" sz="14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BB233E5D-73BF-498A-8C2A-7C550C99D12C}"/>
              </a:ext>
            </a:extLst>
          </p:cNvPr>
          <p:cNvSpPr/>
          <p:nvPr/>
        </p:nvSpPr>
        <p:spPr>
          <a:xfrm>
            <a:off x="16861448" y="3552011"/>
            <a:ext cx="1453769" cy="331744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b="1" dirty="0">
                <a:solidFill>
                  <a:schemeClr val="bg2"/>
                </a:solidFill>
                <a:latin typeface="Montserrat" pitchFamily="2" charset="0"/>
              </a:rPr>
              <a:t>stock</a:t>
            </a:r>
            <a:endParaRPr lang="en-US" sz="1400" b="1" dirty="0">
              <a:solidFill>
                <a:schemeClr val="bg2"/>
              </a:solidFill>
              <a:latin typeface="Montserrat" pitchFamily="2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07893111-10D8-45F3-8D2B-4675212AC7B5}"/>
              </a:ext>
            </a:extLst>
          </p:cNvPr>
          <p:cNvSpPr/>
          <p:nvPr/>
        </p:nvSpPr>
        <p:spPr>
          <a:xfrm>
            <a:off x="16953108" y="3956052"/>
            <a:ext cx="1831255" cy="363448"/>
          </a:xfrm>
          <a:prstGeom prst="roundRect">
            <a:avLst>
              <a:gd name="adj" fmla="val 50000"/>
            </a:avLst>
          </a:prstGeom>
          <a:solidFill>
            <a:srgbClr val="4E9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Montserrat" pitchFamily="2" charset="0"/>
              </a:rPr>
              <a:t>supply chain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9B725-54ED-478C-8398-450B5FE0A2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5" b="72822"/>
          <a:stretch/>
        </p:blipFill>
        <p:spPr>
          <a:xfrm>
            <a:off x="2144333" y="9315271"/>
            <a:ext cx="8267700" cy="430632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5D183F20-D651-4E22-863C-EA4044ACFF44}"/>
              </a:ext>
            </a:extLst>
          </p:cNvPr>
          <p:cNvSpPr/>
          <p:nvPr/>
        </p:nvSpPr>
        <p:spPr>
          <a:xfrm>
            <a:off x="-29595922" y="1943499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Navires</a:t>
            </a:r>
          </a:p>
        </p:txBody>
      </p:sp>
      <p:sp>
        <p:nvSpPr>
          <p:cNvPr id="133" name="Hexagon 132">
            <a:extLst>
              <a:ext uri="{FF2B5EF4-FFF2-40B4-BE49-F238E27FC236}">
                <a16:creationId xmlns:a16="http://schemas.microsoft.com/office/drawing/2014/main" id="{67CD986C-AC12-4957-BD1C-56512F2B9CD5}"/>
              </a:ext>
            </a:extLst>
          </p:cNvPr>
          <p:cNvSpPr/>
          <p:nvPr/>
        </p:nvSpPr>
        <p:spPr>
          <a:xfrm>
            <a:off x="-27378882" y="2285034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Quais</a:t>
            </a:r>
          </a:p>
        </p:txBody>
      </p:sp>
      <p:sp>
        <p:nvSpPr>
          <p:cNvPr id="134" name="Hexagon 133">
            <a:extLst>
              <a:ext uri="{FF2B5EF4-FFF2-40B4-BE49-F238E27FC236}">
                <a16:creationId xmlns:a16="http://schemas.microsoft.com/office/drawing/2014/main" id="{D16A67C3-D928-47C4-B831-2779D8A8FE80}"/>
              </a:ext>
            </a:extLst>
          </p:cNvPr>
          <p:cNvSpPr/>
          <p:nvPr/>
        </p:nvSpPr>
        <p:spPr>
          <a:xfrm>
            <a:off x="-27317328" y="3799693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Stocks</a:t>
            </a:r>
          </a:p>
        </p:txBody>
      </p:sp>
      <p:sp>
        <p:nvSpPr>
          <p:cNvPr id="135" name="Hexagon 134">
            <a:extLst>
              <a:ext uri="{FF2B5EF4-FFF2-40B4-BE49-F238E27FC236}">
                <a16:creationId xmlns:a16="http://schemas.microsoft.com/office/drawing/2014/main" id="{1C43BFEF-26AF-46DB-8858-4E01C5325C19}"/>
              </a:ext>
            </a:extLst>
          </p:cNvPr>
          <p:cNvSpPr/>
          <p:nvPr/>
        </p:nvSpPr>
        <p:spPr>
          <a:xfrm>
            <a:off x="-29558615" y="2698714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Axes</a:t>
            </a:r>
          </a:p>
        </p:txBody>
      </p:sp>
      <p:sp>
        <p:nvSpPr>
          <p:cNvPr id="136" name="Hexagon 135">
            <a:extLst>
              <a:ext uri="{FF2B5EF4-FFF2-40B4-BE49-F238E27FC236}">
                <a16:creationId xmlns:a16="http://schemas.microsoft.com/office/drawing/2014/main" id="{DCB4620E-9EED-4D81-807C-828890D1EFA7}"/>
              </a:ext>
            </a:extLst>
          </p:cNvPr>
          <p:cNvSpPr/>
          <p:nvPr/>
        </p:nvSpPr>
        <p:spPr>
          <a:xfrm>
            <a:off x="-29643036" y="3454389"/>
            <a:ext cx="2442738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Montserrat Medium" pitchFamily="2" charset="0"/>
              </a:rPr>
              <a:t>Les Qualités</a:t>
            </a:r>
          </a:p>
        </p:txBody>
      </p:sp>
      <p:sp>
        <p:nvSpPr>
          <p:cNvPr id="137" name="Hexagon 136">
            <a:extLst>
              <a:ext uri="{FF2B5EF4-FFF2-40B4-BE49-F238E27FC236}">
                <a16:creationId xmlns:a16="http://schemas.microsoft.com/office/drawing/2014/main" id="{04C29A64-E00E-4A2A-9E24-7CDEF130AA4E}"/>
              </a:ext>
            </a:extLst>
          </p:cNvPr>
          <p:cNvSpPr/>
          <p:nvPr/>
        </p:nvSpPr>
        <p:spPr>
          <a:xfrm>
            <a:off x="-29509740" y="4200540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Les Arrets</a:t>
            </a:r>
          </a:p>
        </p:txBody>
      </p:sp>
      <p:sp>
        <p:nvSpPr>
          <p:cNvPr id="138" name="Hexagon 137">
            <a:extLst>
              <a:ext uri="{FF2B5EF4-FFF2-40B4-BE49-F238E27FC236}">
                <a16:creationId xmlns:a16="http://schemas.microsoft.com/office/drawing/2014/main" id="{35FC5C11-5EB2-4A7D-8564-5E73A46E7A64}"/>
              </a:ext>
            </a:extLst>
          </p:cNvPr>
          <p:cNvSpPr/>
          <p:nvPr/>
        </p:nvSpPr>
        <p:spPr>
          <a:xfrm>
            <a:off x="-27349678" y="3052149"/>
            <a:ext cx="2533696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Montserrat Medium" pitchFamily="2" charset="0"/>
              </a:rPr>
              <a:t>Les Quantités</a:t>
            </a:r>
          </a:p>
        </p:txBody>
      </p:sp>
      <p:sp>
        <p:nvSpPr>
          <p:cNvPr id="139" name="Google Shape;146;p26">
            <a:extLst>
              <a:ext uri="{FF2B5EF4-FFF2-40B4-BE49-F238E27FC236}">
                <a16:creationId xmlns:a16="http://schemas.microsoft.com/office/drawing/2014/main" id="{D562E09A-0E52-40F8-A80D-EE260A4122CB}"/>
              </a:ext>
            </a:extLst>
          </p:cNvPr>
          <p:cNvSpPr txBox="1">
            <a:spLocks/>
          </p:cNvSpPr>
          <p:nvPr/>
        </p:nvSpPr>
        <p:spPr>
          <a:xfrm>
            <a:off x="-6393679" y="894239"/>
            <a:ext cx="698524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solidFill>
                  <a:srgbClr val="B6B6B6"/>
                </a:solidFill>
                <a:latin typeface="Montserrat ExtraBold" pitchFamily="2" charset="0"/>
              </a:rPr>
              <a:t>Le processus de planification actuels</a:t>
            </a:r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A1F89E12-A719-4BFD-97BD-A2F584E22C75}"/>
              </a:ext>
            </a:extLst>
          </p:cNvPr>
          <p:cNvSpPr/>
          <p:nvPr/>
        </p:nvSpPr>
        <p:spPr>
          <a:xfrm>
            <a:off x="-927236" y="788886"/>
            <a:ext cx="648000" cy="648000"/>
          </a:xfrm>
          <a:prstGeom prst="flowChartConnector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F3B2A2EC-5228-454C-809D-7D01715501D5}"/>
              </a:ext>
            </a:extLst>
          </p:cNvPr>
          <p:cNvSpPr/>
          <p:nvPr/>
        </p:nvSpPr>
        <p:spPr>
          <a:xfrm>
            <a:off x="-269294" y="1128936"/>
            <a:ext cx="903600" cy="90360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42" name="Hexagon 141">
            <a:extLst>
              <a:ext uri="{FF2B5EF4-FFF2-40B4-BE49-F238E27FC236}">
                <a16:creationId xmlns:a16="http://schemas.microsoft.com/office/drawing/2014/main" id="{510D5A3C-AF29-49AD-BB8D-D7A06E98DF0D}"/>
              </a:ext>
            </a:extLst>
          </p:cNvPr>
          <p:cNvSpPr/>
          <p:nvPr/>
        </p:nvSpPr>
        <p:spPr>
          <a:xfrm>
            <a:off x="-27308092" y="4564982"/>
            <a:ext cx="2327874" cy="68908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Par Hours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AD258169-385C-45F9-8481-0C4197D3B9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r="64231" b="92030"/>
          <a:stretch/>
        </p:blipFill>
        <p:spPr>
          <a:xfrm>
            <a:off x="1491891" y="9198488"/>
            <a:ext cx="2327874" cy="277864"/>
          </a:xfrm>
          <a:prstGeom prst="rect">
            <a:avLst/>
          </a:prstGeom>
        </p:spPr>
      </p:pic>
      <p:sp>
        <p:nvSpPr>
          <p:cNvPr id="144" name="Google Shape;146;p26">
            <a:extLst>
              <a:ext uri="{FF2B5EF4-FFF2-40B4-BE49-F238E27FC236}">
                <a16:creationId xmlns:a16="http://schemas.microsoft.com/office/drawing/2014/main" id="{56201210-357F-4D7A-B62B-1ED9A6B022BC}"/>
              </a:ext>
            </a:extLst>
          </p:cNvPr>
          <p:cNvSpPr txBox="1">
            <a:spLocks/>
          </p:cNvSpPr>
          <p:nvPr/>
        </p:nvSpPr>
        <p:spPr>
          <a:xfrm>
            <a:off x="737130" y="1370956"/>
            <a:ext cx="3336127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Les documents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F1D1B-F358-4C8A-BDCC-48A190B48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41" y="2186167"/>
            <a:ext cx="12009769" cy="2894232"/>
          </a:xfrm>
          <a:prstGeom prst="rect">
            <a:avLst/>
          </a:prstGeom>
        </p:spPr>
      </p:pic>
      <p:sp>
        <p:nvSpPr>
          <p:cNvPr id="145" name="Hexagon 144">
            <a:extLst>
              <a:ext uri="{FF2B5EF4-FFF2-40B4-BE49-F238E27FC236}">
                <a16:creationId xmlns:a16="http://schemas.microsoft.com/office/drawing/2014/main" id="{356E9D45-66EB-46DE-B98D-6837011C2C18}"/>
              </a:ext>
            </a:extLst>
          </p:cNvPr>
          <p:cNvSpPr/>
          <p:nvPr/>
        </p:nvSpPr>
        <p:spPr>
          <a:xfrm>
            <a:off x="846379" y="5226597"/>
            <a:ext cx="1302186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Post</a:t>
            </a:r>
          </a:p>
        </p:txBody>
      </p:sp>
      <p:sp>
        <p:nvSpPr>
          <p:cNvPr id="146" name="Hexagon 145">
            <a:extLst>
              <a:ext uri="{FF2B5EF4-FFF2-40B4-BE49-F238E27FC236}">
                <a16:creationId xmlns:a16="http://schemas.microsoft.com/office/drawing/2014/main" id="{CB45315C-D291-4F4E-AD4E-939F284A1773}"/>
              </a:ext>
            </a:extLst>
          </p:cNvPr>
          <p:cNvSpPr/>
          <p:nvPr/>
        </p:nvSpPr>
        <p:spPr>
          <a:xfrm>
            <a:off x="2563839" y="5226597"/>
            <a:ext cx="1198677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HALL</a:t>
            </a:r>
          </a:p>
        </p:txBody>
      </p:sp>
      <p:sp>
        <p:nvSpPr>
          <p:cNvPr id="147" name="Hexagon 146">
            <a:extLst>
              <a:ext uri="{FF2B5EF4-FFF2-40B4-BE49-F238E27FC236}">
                <a16:creationId xmlns:a16="http://schemas.microsoft.com/office/drawing/2014/main" id="{ABA5D8FC-CAB6-4432-97F6-5834CC0663AC}"/>
              </a:ext>
            </a:extLst>
          </p:cNvPr>
          <p:cNvSpPr/>
          <p:nvPr/>
        </p:nvSpPr>
        <p:spPr>
          <a:xfrm>
            <a:off x="4177790" y="5226597"/>
            <a:ext cx="1175966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AXE</a:t>
            </a:r>
          </a:p>
        </p:txBody>
      </p:sp>
      <p:sp>
        <p:nvSpPr>
          <p:cNvPr id="148" name="Hexagon 147">
            <a:extLst>
              <a:ext uri="{FF2B5EF4-FFF2-40B4-BE49-F238E27FC236}">
                <a16:creationId xmlns:a16="http://schemas.microsoft.com/office/drawing/2014/main" id="{445BF0BB-630D-4106-852E-4DC79682D975}"/>
              </a:ext>
            </a:extLst>
          </p:cNvPr>
          <p:cNvSpPr/>
          <p:nvPr/>
        </p:nvSpPr>
        <p:spPr>
          <a:xfrm>
            <a:off x="7125492" y="5792204"/>
            <a:ext cx="1492267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Début</a:t>
            </a:r>
          </a:p>
        </p:txBody>
      </p:sp>
      <p:sp>
        <p:nvSpPr>
          <p:cNvPr id="149" name="Hexagon 148">
            <a:extLst>
              <a:ext uri="{FF2B5EF4-FFF2-40B4-BE49-F238E27FC236}">
                <a16:creationId xmlns:a16="http://schemas.microsoft.com/office/drawing/2014/main" id="{3EDAD7C3-1FC9-4557-B40E-61D6B1D9CA97}"/>
              </a:ext>
            </a:extLst>
          </p:cNvPr>
          <p:cNvSpPr/>
          <p:nvPr/>
        </p:nvSpPr>
        <p:spPr>
          <a:xfrm>
            <a:off x="5769030" y="5226597"/>
            <a:ext cx="1092880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Fin</a:t>
            </a:r>
          </a:p>
        </p:txBody>
      </p:sp>
      <p:sp>
        <p:nvSpPr>
          <p:cNvPr id="150" name="Hexagon 149">
            <a:extLst>
              <a:ext uri="{FF2B5EF4-FFF2-40B4-BE49-F238E27FC236}">
                <a16:creationId xmlns:a16="http://schemas.microsoft.com/office/drawing/2014/main" id="{85D5DF31-3388-41CA-82D8-C85623759812}"/>
              </a:ext>
            </a:extLst>
          </p:cNvPr>
          <p:cNvSpPr/>
          <p:nvPr/>
        </p:nvSpPr>
        <p:spPr>
          <a:xfrm>
            <a:off x="7277183" y="5226597"/>
            <a:ext cx="1302186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Cause</a:t>
            </a:r>
          </a:p>
        </p:txBody>
      </p:sp>
      <p:sp>
        <p:nvSpPr>
          <p:cNvPr id="151" name="Hexagon 150">
            <a:extLst>
              <a:ext uri="{FF2B5EF4-FFF2-40B4-BE49-F238E27FC236}">
                <a16:creationId xmlns:a16="http://schemas.microsoft.com/office/drawing/2014/main" id="{13866B69-86D5-480E-A3DA-8354103676F7}"/>
              </a:ext>
            </a:extLst>
          </p:cNvPr>
          <p:cNvSpPr/>
          <p:nvPr/>
        </p:nvSpPr>
        <p:spPr>
          <a:xfrm>
            <a:off x="726467" y="5792204"/>
            <a:ext cx="1492268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Nature</a:t>
            </a:r>
          </a:p>
        </p:txBody>
      </p:sp>
      <p:sp>
        <p:nvSpPr>
          <p:cNvPr id="152" name="Hexagon 151">
            <a:extLst>
              <a:ext uri="{FF2B5EF4-FFF2-40B4-BE49-F238E27FC236}">
                <a16:creationId xmlns:a16="http://schemas.microsoft.com/office/drawing/2014/main" id="{C82E15F0-87D7-4F35-ACA9-580054A1255C}"/>
              </a:ext>
            </a:extLst>
          </p:cNvPr>
          <p:cNvSpPr/>
          <p:nvPr/>
        </p:nvSpPr>
        <p:spPr>
          <a:xfrm>
            <a:off x="2417096" y="5792204"/>
            <a:ext cx="1492268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Navire</a:t>
            </a:r>
          </a:p>
        </p:txBody>
      </p:sp>
      <p:sp>
        <p:nvSpPr>
          <p:cNvPr id="153" name="Hexagon 152">
            <a:extLst>
              <a:ext uri="{FF2B5EF4-FFF2-40B4-BE49-F238E27FC236}">
                <a16:creationId xmlns:a16="http://schemas.microsoft.com/office/drawing/2014/main" id="{94FDC952-1DC5-4FBF-8C2A-647A5CE3E62B}"/>
              </a:ext>
            </a:extLst>
          </p:cNvPr>
          <p:cNvSpPr/>
          <p:nvPr/>
        </p:nvSpPr>
        <p:spPr>
          <a:xfrm>
            <a:off x="4107725" y="5792204"/>
            <a:ext cx="1492268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Qualité</a:t>
            </a:r>
          </a:p>
        </p:txBody>
      </p:sp>
      <p:sp>
        <p:nvSpPr>
          <p:cNvPr id="154" name="Hexagon 153">
            <a:extLst>
              <a:ext uri="{FF2B5EF4-FFF2-40B4-BE49-F238E27FC236}">
                <a16:creationId xmlns:a16="http://schemas.microsoft.com/office/drawing/2014/main" id="{6560E62F-B16C-4A6B-8F37-54CF32C0E118}"/>
              </a:ext>
            </a:extLst>
          </p:cNvPr>
          <p:cNvSpPr/>
          <p:nvPr/>
        </p:nvSpPr>
        <p:spPr>
          <a:xfrm>
            <a:off x="5798354" y="5792204"/>
            <a:ext cx="1128776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Quai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385B70-98C1-4085-B3D6-4AF9ABF801CA}"/>
              </a:ext>
            </a:extLst>
          </p:cNvPr>
          <p:cNvGrpSpPr/>
          <p:nvPr/>
        </p:nvGrpSpPr>
        <p:grpSpPr>
          <a:xfrm>
            <a:off x="8915668" y="5169742"/>
            <a:ext cx="2384746" cy="824463"/>
            <a:chOff x="8774263" y="5179169"/>
            <a:chExt cx="2384746" cy="82446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356D049-9127-4803-9A29-A6A348FB7DEE}"/>
                </a:ext>
              </a:extLst>
            </p:cNvPr>
            <p:cNvSpPr/>
            <p:nvPr/>
          </p:nvSpPr>
          <p:spPr>
            <a:xfrm>
              <a:off x="8774263" y="5450393"/>
              <a:ext cx="2079733" cy="553239"/>
            </a:xfrm>
            <a:prstGeom prst="round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ontserrat Medium" pitchFamily="2" charset="0"/>
                </a:rPr>
                <a:t>Normalisation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368900-49B8-4958-83DA-53AC83EE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442" y="5179169"/>
              <a:ext cx="505567" cy="505567"/>
            </a:xfrm>
            <a:prstGeom prst="rect">
              <a:avLst/>
            </a:prstGeom>
          </p:spPr>
        </p:pic>
      </p:grp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E06B623C-FEEB-451E-84A7-B1538652E0A9}"/>
              </a:ext>
            </a:extLst>
          </p:cNvPr>
          <p:cNvSpPr/>
          <p:nvPr/>
        </p:nvSpPr>
        <p:spPr>
          <a:xfrm>
            <a:off x="-11745611" y="1954616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6" name="Google Shape;146;p26">
            <a:extLst>
              <a:ext uri="{FF2B5EF4-FFF2-40B4-BE49-F238E27FC236}">
                <a16:creationId xmlns:a16="http://schemas.microsoft.com/office/drawing/2014/main" id="{E3CC73A0-7FA9-4963-B3F1-EA39B14C154A}"/>
              </a:ext>
            </a:extLst>
          </p:cNvPr>
          <p:cNvSpPr txBox="1">
            <a:spLocks/>
          </p:cNvSpPr>
          <p:nvPr/>
        </p:nvSpPr>
        <p:spPr>
          <a:xfrm>
            <a:off x="-10840570" y="2154829"/>
            <a:ext cx="5563136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Analyse des arrêts Par Power BI</a:t>
            </a:r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879D455A-00D3-46F5-9640-9B036BC72BDE}"/>
              </a:ext>
            </a:extLst>
          </p:cNvPr>
          <p:cNvSpPr/>
          <p:nvPr/>
        </p:nvSpPr>
        <p:spPr>
          <a:xfrm>
            <a:off x="-15403211" y="3031576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58" name="Google Shape;146;p26">
            <a:extLst>
              <a:ext uri="{FF2B5EF4-FFF2-40B4-BE49-F238E27FC236}">
                <a16:creationId xmlns:a16="http://schemas.microsoft.com/office/drawing/2014/main" id="{F0450817-3369-40E0-8DC6-224D34E4FB9F}"/>
              </a:ext>
            </a:extLst>
          </p:cNvPr>
          <p:cNvSpPr txBox="1">
            <a:spLocks/>
          </p:cNvSpPr>
          <p:nvPr/>
        </p:nvSpPr>
        <p:spPr>
          <a:xfrm>
            <a:off x="-14498170" y="3231789"/>
            <a:ext cx="4196790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Analyse ABC des arrêts</a:t>
            </a:r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C04EADB1-3C73-47D1-99DA-0565E48F3F7C}"/>
              </a:ext>
            </a:extLst>
          </p:cNvPr>
          <p:cNvSpPr/>
          <p:nvPr/>
        </p:nvSpPr>
        <p:spPr>
          <a:xfrm>
            <a:off x="-20432411" y="4108536"/>
            <a:ext cx="900000" cy="90000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160" name="Google Shape;146;p26">
            <a:extLst>
              <a:ext uri="{FF2B5EF4-FFF2-40B4-BE49-F238E27FC236}">
                <a16:creationId xmlns:a16="http://schemas.microsoft.com/office/drawing/2014/main" id="{6848B465-6553-4B34-9605-3F2B6AD932E7}"/>
              </a:ext>
            </a:extLst>
          </p:cNvPr>
          <p:cNvSpPr txBox="1">
            <a:spLocks/>
          </p:cNvSpPr>
          <p:nvPr/>
        </p:nvSpPr>
        <p:spPr>
          <a:xfrm>
            <a:off x="-19618811" y="4308749"/>
            <a:ext cx="794583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Inefficacités des Outils Informatiques Actuels</a:t>
            </a:r>
          </a:p>
        </p:txBody>
      </p:sp>
    </p:spTree>
    <p:extLst>
      <p:ext uri="{BB962C8B-B14F-4D97-AF65-F5344CB8AC3E}">
        <p14:creationId xmlns:p14="http://schemas.microsoft.com/office/powerpoint/2010/main" val="161958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17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A8634835-7E3E-4A56-8019-8C59B5B140F3}"/>
              </a:ext>
            </a:extLst>
          </p:cNvPr>
          <p:cNvSpPr/>
          <p:nvPr/>
        </p:nvSpPr>
        <p:spPr>
          <a:xfrm>
            <a:off x="-280449" y="1954616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5" name="Google Shape;146;p26">
            <a:extLst>
              <a:ext uri="{FF2B5EF4-FFF2-40B4-BE49-F238E27FC236}">
                <a16:creationId xmlns:a16="http://schemas.microsoft.com/office/drawing/2014/main" id="{A4AC9801-3496-4C8C-9B12-EF7D9486CA3D}"/>
              </a:ext>
            </a:extLst>
          </p:cNvPr>
          <p:cNvSpPr txBox="1">
            <a:spLocks/>
          </p:cNvSpPr>
          <p:nvPr/>
        </p:nvSpPr>
        <p:spPr>
          <a:xfrm>
            <a:off x="624592" y="2154829"/>
            <a:ext cx="5563136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Analyse des arrêts Par Power BI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514C55FE-99D2-4953-8AFC-E5FF309C87D2}"/>
              </a:ext>
            </a:extLst>
          </p:cNvPr>
          <p:cNvSpPr/>
          <p:nvPr/>
        </p:nvSpPr>
        <p:spPr>
          <a:xfrm>
            <a:off x="-280449" y="3031576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8" name="Google Shape;146;p26">
            <a:extLst>
              <a:ext uri="{FF2B5EF4-FFF2-40B4-BE49-F238E27FC236}">
                <a16:creationId xmlns:a16="http://schemas.microsoft.com/office/drawing/2014/main" id="{589AEF04-35A9-474E-90D0-E838FC0CB774}"/>
              </a:ext>
            </a:extLst>
          </p:cNvPr>
          <p:cNvSpPr txBox="1">
            <a:spLocks/>
          </p:cNvSpPr>
          <p:nvPr/>
        </p:nvSpPr>
        <p:spPr>
          <a:xfrm>
            <a:off x="624592" y="3231789"/>
            <a:ext cx="4196790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Analyse ABC des arrêts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21CAB2F0-1D86-4407-82D4-7B0FBD8933B5}"/>
              </a:ext>
            </a:extLst>
          </p:cNvPr>
          <p:cNvSpPr/>
          <p:nvPr/>
        </p:nvSpPr>
        <p:spPr>
          <a:xfrm>
            <a:off x="-280449" y="4108536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40" name="Google Shape;146;p26">
            <a:extLst>
              <a:ext uri="{FF2B5EF4-FFF2-40B4-BE49-F238E27FC236}">
                <a16:creationId xmlns:a16="http://schemas.microsoft.com/office/drawing/2014/main" id="{4396DA9A-12A8-4B24-8386-99FAFDFD9FF2}"/>
              </a:ext>
            </a:extLst>
          </p:cNvPr>
          <p:cNvSpPr txBox="1">
            <a:spLocks/>
          </p:cNvSpPr>
          <p:nvPr/>
        </p:nvSpPr>
        <p:spPr>
          <a:xfrm>
            <a:off x="533151" y="4308749"/>
            <a:ext cx="794583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Inefficacités des Outils Informatiques Actuels</a:t>
            </a: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5F6D29D7-B47E-4123-A4F4-3D5B0B509A41}"/>
              </a:ext>
            </a:extLst>
          </p:cNvPr>
          <p:cNvSpPr/>
          <p:nvPr/>
        </p:nvSpPr>
        <p:spPr>
          <a:xfrm>
            <a:off x="15166364" y="5030966"/>
            <a:ext cx="1302186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Date</a:t>
            </a: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8E29ED1E-1D92-44F5-9AFB-8B16DF5FD7C8}"/>
              </a:ext>
            </a:extLst>
          </p:cNvPr>
          <p:cNvSpPr/>
          <p:nvPr/>
        </p:nvSpPr>
        <p:spPr>
          <a:xfrm>
            <a:off x="16545265" y="5030966"/>
            <a:ext cx="1302186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Post</a:t>
            </a: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304A2A1C-397E-4863-8DCA-0C1205B8F557}"/>
              </a:ext>
            </a:extLst>
          </p:cNvPr>
          <p:cNvSpPr/>
          <p:nvPr/>
        </p:nvSpPr>
        <p:spPr>
          <a:xfrm>
            <a:off x="17924166" y="5030966"/>
            <a:ext cx="1198677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HALL</a:t>
            </a: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CA5FF255-3382-468B-97CC-E9EF5EED3052}"/>
              </a:ext>
            </a:extLst>
          </p:cNvPr>
          <p:cNvSpPr/>
          <p:nvPr/>
        </p:nvSpPr>
        <p:spPr>
          <a:xfrm>
            <a:off x="19199558" y="5030966"/>
            <a:ext cx="1175966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AXE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DB59F71E-53D2-4895-9B7A-0F1753DEFE2B}"/>
              </a:ext>
            </a:extLst>
          </p:cNvPr>
          <p:cNvSpPr/>
          <p:nvPr/>
        </p:nvSpPr>
        <p:spPr>
          <a:xfrm>
            <a:off x="21470142" y="5596573"/>
            <a:ext cx="1492267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Début</a:t>
            </a: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F22B15E1-C69E-40D1-95A2-D89B5E2756A8}"/>
              </a:ext>
            </a:extLst>
          </p:cNvPr>
          <p:cNvSpPr/>
          <p:nvPr/>
        </p:nvSpPr>
        <p:spPr>
          <a:xfrm>
            <a:off x="20452239" y="5030966"/>
            <a:ext cx="1092880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Fin</a:t>
            </a: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8FB332A7-4A47-47A1-81C8-4BEA2DF82A38}"/>
              </a:ext>
            </a:extLst>
          </p:cNvPr>
          <p:cNvSpPr/>
          <p:nvPr/>
        </p:nvSpPr>
        <p:spPr>
          <a:xfrm>
            <a:off x="21621833" y="5030966"/>
            <a:ext cx="1302186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Cause</a:t>
            </a: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620C482D-1B66-4D98-878C-AC83D594A5C3}"/>
              </a:ext>
            </a:extLst>
          </p:cNvPr>
          <p:cNvSpPr/>
          <p:nvPr/>
        </p:nvSpPr>
        <p:spPr>
          <a:xfrm>
            <a:off x="15071117" y="5596573"/>
            <a:ext cx="1492268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Nature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3063F696-7CD9-4FFE-B9E5-3A407DF9D63D}"/>
              </a:ext>
            </a:extLst>
          </p:cNvPr>
          <p:cNvSpPr/>
          <p:nvPr/>
        </p:nvSpPr>
        <p:spPr>
          <a:xfrm>
            <a:off x="16761746" y="5596573"/>
            <a:ext cx="1492268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Navire</a:t>
            </a: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033E21BF-EF3D-4582-BE06-A6667117484E}"/>
              </a:ext>
            </a:extLst>
          </p:cNvPr>
          <p:cNvSpPr/>
          <p:nvPr/>
        </p:nvSpPr>
        <p:spPr>
          <a:xfrm>
            <a:off x="18452375" y="5596573"/>
            <a:ext cx="1492268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Qualité</a:t>
            </a:r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BCCF95EA-57C3-43BE-B3CD-5554AB4A0759}"/>
              </a:ext>
            </a:extLst>
          </p:cNvPr>
          <p:cNvSpPr/>
          <p:nvPr/>
        </p:nvSpPr>
        <p:spPr>
          <a:xfrm>
            <a:off x="20143004" y="5596573"/>
            <a:ext cx="1128776" cy="447593"/>
          </a:xfrm>
          <a:prstGeom prst="hexagon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Medium" pitchFamily="2" charset="0"/>
              </a:rPr>
              <a:t>Quai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7E86138-365C-4A24-BDEA-E35411C47E0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/>
          <a:stretch/>
        </p:blipFill>
        <p:spPr bwMode="auto">
          <a:xfrm>
            <a:off x="1689594" y="7316774"/>
            <a:ext cx="8338745" cy="4698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319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18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3AABA48-7A8F-4B08-AACC-97C7AA36B02F}"/>
              </a:ext>
            </a:extLst>
          </p:cNvPr>
          <p:cNvSpPr/>
          <p:nvPr/>
        </p:nvSpPr>
        <p:spPr>
          <a:xfrm>
            <a:off x="-280449" y="1120761"/>
            <a:ext cx="905040" cy="90504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5" name="Google Shape;146;p26">
            <a:extLst>
              <a:ext uri="{FF2B5EF4-FFF2-40B4-BE49-F238E27FC236}">
                <a16:creationId xmlns:a16="http://schemas.microsoft.com/office/drawing/2014/main" id="{5F2A3331-243C-4E51-8953-BECAE56CBEB6}"/>
              </a:ext>
            </a:extLst>
          </p:cNvPr>
          <p:cNvSpPr txBox="1">
            <a:spLocks/>
          </p:cNvSpPr>
          <p:nvPr/>
        </p:nvSpPr>
        <p:spPr>
          <a:xfrm>
            <a:off x="624592" y="1320974"/>
            <a:ext cx="5563136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Analyse des arrêts Par Power BI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40CDD4AC-EADD-49FC-90F4-193A77856A92}"/>
              </a:ext>
            </a:extLst>
          </p:cNvPr>
          <p:cNvSpPr/>
          <p:nvPr/>
        </p:nvSpPr>
        <p:spPr>
          <a:xfrm>
            <a:off x="-280449" y="2305438"/>
            <a:ext cx="720000" cy="720000"/>
          </a:xfrm>
          <a:prstGeom prst="flowChartConnector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00CF69F0-5F67-4640-B2CC-05D34F98B408}"/>
              </a:ext>
            </a:extLst>
          </p:cNvPr>
          <p:cNvSpPr/>
          <p:nvPr/>
        </p:nvSpPr>
        <p:spPr>
          <a:xfrm>
            <a:off x="-280449" y="3382398"/>
            <a:ext cx="720000" cy="720000"/>
          </a:xfrm>
          <a:prstGeom prst="flowChartConnector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9" name="Google Shape;146;p26">
            <a:extLst>
              <a:ext uri="{FF2B5EF4-FFF2-40B4-BE49-F238E27FC236}">
                <a16:creationId xmlns:a16="http://schemas.microsoft.com/office/drawing/2014/main" id="{38E61A04-73DF-4723-A98F-AC817510B67C}"/>
              </a:ext>
            </a:extLst>
          </p:cNvPr>
          <p:cNvSpPr txBox="1">
            <a:spLocks/>
          </p:cNvSpPr>
          <p:nvPr/>
        </p:nvSpPr>
        <p:spPr>
          <a:xfrm>
            <a:off x="-9003521" y="3231789"/>
            <a:ext cx="4196790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Analyse ABC des arrêts</a:t>
            </a:r>
          </a:p>
        </p:txBody>
      </p:sp>
      <p:sp>
        <p:nvSpPr>
          <p:cNvPr id="40" name="Google Shape;146;p26">
            <a:extLst>
              <a:ext uri="{FF2B5EF4-FFF2-40B4-BE49-F238E27FC236}">
                <a16:creationId xmlns:a16="http://schemas.microsoft.com/office/drawing/2014/main" id="{493FEB8E-0759-44FA-A6A0-0747A78F812D}"/>
              </a:ext>
            </a:extLst>
          </p:cNvPr>
          <p:cNvSpPr txBox="1">
            <a:spLocks/>
          </p:cNvSpPr>
          <p:nvPr/>
        </p:nvSpPr>
        <p:spPr>
          <a:xfrm>
            <a:off x="-9094962" y="4308749"/>
            <a:ext cx="794583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Inefficacités des Outils Informatiques Actuels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D3DDFD1-A001-4C4F-A661-AB06459357F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/>
          <a:stretch/>
        </p:blipFill>
        <p:spPr bwMode="auto">
          <a:xfrm>
            <a:off x="1042667" y="1878619"/>
            <a:ext cx="7811967" cy="4117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CD7CFBD-1E15-4545-A7D6-2B8FAA51556B}"/>
              </a:ext>
            </a:extLst>
          </p:cNvPr>
          <p:cNvSpPr/>
          <p:nvPr/>
        </p:nvSpPr>
        <p:spPr>
          <a:xfrm>
            <a:off x="9195463" y="1820877"/>
            <a:ext cx="2734691" cy="590128"/>
          </a:xfrm>
          <a:prstGeom prst="roundRect">
            <a:avLst/>
          </a:prstGeom>
          <a:noFill/>
          <a:ln w="38100">
            <a:solidFill>
              <a:srgbClr val="4E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Cause </a:t>
            </a:r>
            <a:r>
              <a:rPr lang="fr-FR" sz="2000" dirty="0">
                <a:solidFill>
                  <a:srgbClr val="4E9B19"/>
                </a:solidFill>
                <a:latin typeface="Montserrat" pitchFamily="2" charset="0"/>
              </a:rPr>
              <a:t>: </a:t>
            </a:r>
            <a:r>
              <a:rPr lang="fr-FR" sz="2000" dirty="0">
                <a:solidFill>
                  <a:schemeClr val="tx1"/>
                </a:solidFill>
                <a:latin typeface="Montserrat" pitchFamily="2" charset="0"/>
              </a:rPr>
              <a:t>Humidité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15D909F-D21B-44FD-978D-CEA870255786}"/>
              </a:ext>
            </a:extLst>
          </p:cNvPr>
          <p:cNvSpPr/>
          <p:nvPr/>
        </p:nvSpPr>
        <p:spPr>
          <a:xfrm>
            <a:off x="9113468" y="2506410"/>
            <a:ext cx="2898680" cy="2505428"/>
          </a:xfrm>
          <a:prstGeom prst="roundRect">
            <a:avLst>
              <a:gd name="adj" fmla="val 6965"/>
            </a:avLst>
          </a:prstGeom>
          <a:noFill/>
          <a:ln w="38100">
            <a:solidFill>
              <a:srgbClr val="4E9B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4E9B19"/>
                </a:solidFill>
                <a:latin typeface="Montserrat" pitchFamily="2" charset="0"/>
              </a:rPr>
              <a:t>Solution Proposé</a:t>
            </a:r>
          </a:p>
          <a:p>
            <a:pPr algn="just"/>
            <a:r>
              <a:rPr lang="fr-CA" sz="2000" kern="0" dirty="0">
                <a:solidFill>
                  <a:schemeClr val="tx1"/>
                </a:solidFill>
                <a:effectLst/>
                <a:latin typeface="Montserra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 couverture de protection contre la pluie lors du chargement de matières en vrac sur les navires</a:t>
            </a:r>
            <a:endParaRPr lang="fr-FR" sz="2400" dirty="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12B0809-B54B-4C30-9A66-C020DDF66B60}"/>
              </a:ext>
            </a:extLst>
          </p:cNvPr>
          <p:cNvSpPr/>
          <p:nvPr/>
        </p:nvSpPr>
        <p:spPr>
          <a:xfrm>
            <a:off x="9113468" y="5117625"/>
            <a:ext cx="2898680" cy="77040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EE0000"/>
                </a:solidFill>
                <a:latin typeface="Montserrat" pitchFamily="2" charset="0"/>
              </a:rPr>
              <a:t>Sujet d’un autre groupe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7DC40E-7DBC-422C-AC50-11C1726CDC5D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B9178E2-5C34-45A4-BABA-BB01C08E27D5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E0AEF118-A5B0-4501-8CD5-05CDB1A27052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7660EE-E76F-46C4-A0AD-130AB2047C42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53" name="Rectangle à coins arrondis 33">
              <a:extLst>
                <a:ext uri="{FF2B5EF4-FFF2-40B4-BE49-F238E27FC236}">
                  <a16:creationId xmlns:a16="http://schemas.microsoft.com/office/drawing/2014/main" id="{E2C17202-3E70-403F-9447-52F2ED3A043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54" name="Connecteur droit 29">
              <a:extLst>
                <a:ext uri="{FF2B5EF4-FFF2-40B4-BE49-F238E27FC236}">
                  <a16:creationId xmlns:a16="http://schemas.microsoft.com/office/drawing/2014/main" id="{5D24010C-DAD9-4CAC-8758-ED720010ACE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278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19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3AABA48-7A8F-4B08-AACC-97C7AA36B02F}"/>
              </a:ext>
            </a:extLst>
          </p:cNvPr>
          <p:cNvSpPr/>
          <p:nvPr/>
        </p:nvSpPr>
        <p:spPr>
          <a:xfrm>
            <a:off x="-691929" y="1120761"/>
            <a:ext cx="684000" cy="684000"/>
          </a:xfrm>
          <a:prstGeom prst="flowChartConnector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1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5" name="Google Shape;146;p26">
            <a:extLst>
              <a:ext uri="{FF2B5EF4-FFF2-40B4-BE49-F238E27FC236}">
                <a16:creationId xmlns:a16="http://schemas.microsoft.com/office/drawing/2014/main" id="{5F2A3331-243C-4E51-8953-BECAE56CBEB6}"/>
              </a:ext>
            </a:extLst>
          </p:cNvPr>
          <p:cNvSpPr txBox="1">
            <a:spLocks/>
          </p:cNvSpPr>
          <p:nvPr/>
        </p:nvSpPr>
        <p:spPr>
          <a:xfrm>
            <a:off x="-6629648" y="1320974"/>
            <a:ext cx="5563136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Analyse des arrêts Par Power BI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40CDD4AC-EADD-49FC-90F4-193A77856A92}"/>
              </a:ext>
            </a:extLst>
          </p:cNvPr>
          <p:cNvSpPr/>
          <p:nvPr/>
        </p:nvSpPr>
        <p:spPr>
          <a:xfrm>
            <a:off x="-249969" y="1182694"/>
            <a:ext cx="903600" cy="90360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00CF69F0-5F67-4640-B2CC-05D34F98B408}"/>
              </a:ext>
            </a:extLst>
          </p:cNvPr>
          <p:cNvSpPr/>
          <p:nvPr/>
        </p:nvSpPr>
        <p:spPr>
          <a:xfrm>
            <a:off x="-280449" y="2444848"/>
            <a:ext cx="720000" cy="720000"/>
          </a:xfrm>
          <a:prstGeom prst="flowChartConnector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9" name="Google Shape;146;p26">
            <a:extLst>
              <a:ext uri="{FF2B5EF4-FFF2-40B4-BE49-F238E27FC236}">
                <a16:creationId xmlns:a16="http://schemas.microsoft.com/office/drawing/2014/main" id="{38E61A04-73DF-4723-A98F-AC817510B67C}"/>
              </a:ext>
            </a:extLst>
          </p:cNvPr>
          <p:cNvSpPr txBox="1">
            <a:spLocks/>
          </p:cNvSpPr>
          <p:nvPr/>
        </p:nvSpPr>
        <p:spPr>
          <a:xfrm>
            <a:off x="694824" y="1382187"/>
            <a:ext cx="4196790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Analyse ABC des arrêts</a:t>
            </a:r>
          </a:p>
        </p:txBody>
      </p:sp>
      <p:sp>
        <p:nvSpPr>
          <p:cNvPr id="40" name="Google Shape;146;p26">
            <a:extLst>
              <a:ext uri="{FF2B5EF4-FFF2-40B4-BE49-F238E27FC236}">
                <a16:creationId xmlns:a16="http://schemas.microsoft.com/office/drawing/2014/main" id="{493FEB8E-0759-44FA-A6A0-0747A78F812D}"/>
              </a:ext>
            </a:extLst>
          </p:cNvPr>
          <p:cNvSpPr txBox="1">
            <a:spLocks/>
          </p:cNvSpPr>
          <p:nvPr/>
        </p:nvSpPr>
        <p:spPr>
          <a:xfrm>
            <a:off x="-9094962" y="2011029"/>
            <a:ext cx="794583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Inefficacités des Outils Informatiques Actuels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D3DDFD1-A001-4C4F-A661-AB06459357F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/>
          <a:stretch/>
        </p:blipFill>
        <p:spPr bwMode="auto">
          <a:xfrm>
            <a:off x="1953460" y="7446237"/>
            <a:ext cx="8338745" cy="4698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25DA33DE-3F21-4D60-915F-967EE6521124}"/>
              </a:ext>
            </a:extLst>
          </p:cNvPr>
          <p:cNvSpPr/>
          <p:nvPr/>
        </p:nvSpPr>
        <p:spPr>
          <a:xfrm>
            <a:off x="447083" y="3359159"/>
            <a:ext cx="3254247" cy="635067"/>
          </a:xfrm>
          <a:prstGeom prst="round2DiagRect">
            <a:avLst/>
          </a:prstGeom>
          <a:solidFill>
            <a:srgbClr val="4E9B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Montserrat ExtraBold" pitchFamily="2" charset="0"/>
              </a:rPr>
              <a:t>Control de tirant d’eau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09E22A-EB78-4893-82F5-46E2B47210A6}"/>
              </a:ext>
            </a:extLst>
          </p:cNvPr>
          <p:cNvSpPr/>
          <p:nvPr/>
        </p:nvSpPr>
        <p:spPr>
          <a:xfrm>
            <a:off x="1110344" y="4710571"/>
            <a:ext cx="2149706" cy="474634"/>
          </a:xfrm>
          <a:prstGeom prst="roundRect">
            <a:avLst>
              <a:gd name="adj" fmla="val 50000"/>
            </a:avLst>
          </a:prstGeom>
          <a:solidFill>
            <a:srgbClr val="4E9B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ExtraBold" pitchFamily="2" charset="0"/>
              </a:rPr>
              <a:t>75 h~226 h 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871C70A-9150-49C5-BDAE-4950AD57CF73}"/>
              </a:ext>
            </a:extLst>
          </p:cNvPr>
          <p:cNvSpPr/>
          <p:nvPr/>
        </p:nvSpPr>
        <p:spPr>
          <a:xfrm>
            <a:off x="676556" y="4099403"/>
            <a:ext cx="2858946" cy="474634"/>
          </a:xfrm>
          <a:prstGeom prst="roundRect">
            <a:avLst>
              <a:gd name="adj" fmla="val 50000"/>
            </a:avLst>
          </a:prstGeom>
          <a:solidFill>
            <a:srgbClr val="4E9B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ExtraBold" pitchFamily="2" charset="0"/>
              </a:rPr>
              <a:t>904 </a:t>
            </a:r>
            <a:r>
              <a:rPr lang="fr-FR" dirty="0">
                <a:latin typeface="Montserrat ExtraBold" pitchFamily="2" charset="0"/>
              </a:rPr>
              <a:t>occurrence </a:t>
            </a:r>
            <a:r>
              <a:rPr lang="en-US" dirty="0">
                <a:latin typeface="Montserrat ExtraBold" pitchFamily="2" charset="0"/>
              </a:rPr>
              <a:t>(7%)</a:t>
            </a:r>
            <a:endParaRPr lang="fr-FR" dirty="0">
              <a:latin typeface="Montserrat ExtraBold" pitchFamily="2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85366F-199A-4E25-9A08-B814917798A8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59" name="Rectangle à coins arrondis 35">
              <a:extLst>
                <a:ext uri="{FF2B5EF4-FFF2-40B4-BE49-F238E27FC236}">
                  <a16:creationId xmlns:a16="http://schemas.microsoft.com/office/drawing/2014/main" id="{24EF8A2D-8406-46FF-8EB5-942CFAA0FBDC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60" name="Connecteur droit 23">
              <a:extLst>
                <a:ext uri="{FF2B5EF4-FFF2-40B4-BE49-F238E27FC236}">
                  <a16:creationId xmlns:a16="http://schemas.microsoft.com/office/drawing/2014/main" id="{698F01D3-EBA8-4DF9-8130-43CA898AE657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3CF2E2-1061-48A6-9009-19C957D24719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62" name="Rectangle à coins arrondis 33">
              <a:extLst>
                <a:ext uri="{FF2B5EF4-FFF2-40B4-BE49-F238E27FC236}">
                  <a16:creationId xmlns:a16="http://schemas.microsoft.com/office/drawing/2014/main" id="{45C28680-E908-4C22-8284-8B839D97385C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63" name="Connecteur droit 29">
              <a:extLst>
                <a:ext uri="{FF2B5EF4-FFF2-40B4-BE49-F238E27FC236}">
                  <a16:creationId xmlns:a16="http://schemas.microsoft.com/office/drawing/2014/main" id="{DEC2BC3F-CE5C-4FBB-B7A1-47289A54F5C0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1B627F6-20F8-4761-9B30-C3E1C70EDDD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150945" y="1998375"/>
            <a:ext cx="7364498" cy="3940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B8031E-3DCC-48E8-9455-3A1824BE2D5C}"/>
              </a:ext>
            </a:extLst>
          </p:cNvPr>
          <p:cNvCxnSpPr>
            <a:cxnSpLocks/>
          </p:cNvCxnSpPr>
          <p:nvPr/>
        </p:nvCxnSpPr>
        <p:spPr>
          <a:xfrm flipV="1">
            <a:off x="4214590" y="4610173"/>
            <a:ext cx="1051240" cy="960800"/>
          </a:xfrm>
          <a:prstGeom prst="straightConnector1">
            <a:avLst/>
          </a:prstGeom>
          <a:ln w="57150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5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24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40CDD4AC-EADD-49FC-90F4-193A77856A92}"/>
              </a:ext>
            </a:extLst>
          </p:cNvPr>
          <p:cNvSpPr/>
          <p:nvPr/>
        </p:nvSpPr>
        <p:spPr>
          <a:xfrm>
            <a:off x="-836124" y="1018571"/>
            <a:ext cx="684000" cy="684000"/>
          </a:xfrm>
          <a:prstGeom prst="flowChartConnector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2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00CF69F0-5F67-4640-B2CC-05D34F98B408}"/>
              </a:ext>
            </a:extLst>
          </p:cNvPr>
          <p:cNvSpPr/>
          <p:nvPr/>
        </p:nvSpPr>
        <p:spPr>
          <a:xfrm>
            <a:off x="-280449" y="1109306"/>
            <a:ext cx="903600" cy="903600"/>
          </a:xfrm>
          <a:prstGeom prst="flowChartConnector">
            <a:avLst/>
          </a:prstGeom>
          <a:solidFill>
            <a:srgbClr val="4E9B1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3F2F2"/>
                </a:solidFill>
                <a:latin typeface="Montserrat ExtraBold" pitchFamily="2" charset="0"/>
              </a:rPr>
              <a:t>3</a:t>
            </a:r>
            <a:endParaRPr lang="en-US" dirty="0">
              <a:solidFill>
                <a:srgbClr val="F3F2F2"/>
              </a:solidFill>
              <a:latin typeface="Montserrat ExtraBold" pitchFamily="2" charset="0"/>
            </a:endParaRPr>
          </a:p>
        </p:txBody>
      </p:sp>
      <p:sp>
        <p:nvSpPr>
          <p:cNvPr id="39" name="Google Shape;146;p26">
            <a:extLst>
              <a:ext uri="{FF2B5EF4-FFF2-40B4-BE49-F238E27FC236}">
                <a16:creationId xmlns:a16="http://schemas.microsoft.com/office/drawing/2014/main" id="{38E61A04-73DF-4723-A98F-AC817510B67C}"/>
              </a:ext>
            </a:extLst>
          </p:cNvPr>
          <p:cNvSpPr txBox="1">
            <a:spLocks/>
          </p:cNvSpPr>
          <p:nvPr/>
        </p:nvSpPr>
        <p:spPr>
          <a:xfrm>
            <a:off x="-5122047" y="1027832"/>
            <a:ext cx="4196790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Analyse ABC des arrêts</a:t>
            </a:r>
          </a:p>
        </p:txBody>
      </p:sp>
      <p:sp>
        <p:nvSpPr>
          <p:cNvPr id="40" name="Google Shape;146;p26">
            <a:extLst>
              <a:ext uri="{FF2B5EF4-FFF2-40B4-BE49-F238E27FC236}">
                <a16:creationId xmlns:a16="http://schemas.microsoft.com/office/drawing/2014/main" id="{493FEB8E-0759-44FA-A6A0-0747A78F812D}"/>
              </a:ext>
            </a:extLst>
          </p:cNvPr>
          <p:cNvSpPr txBox="1">
            <a:spLocks/>
          </p:cNvSpPr>
          <p:nvPr/>
        </p:nvSpPr>
        <p:spPr>
          <a:xfrm>
            <a:off x="623151" y="1308799"/>
            <a:ext cx="794583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4E9B19"/>
                </a:solidFill>
                <a:latin typeface="Montserrat ExtraBold" pitchFamily="2" charset="0"/>
              </a:rPr>
              <a:t>Inefficacités des Outils Informatiques Actuels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85366F-199A-4E25-9A08-B814917798A8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59" name="Rectangle à coins arrondis 35">
              <a:extLst>
                <a:ext uri="{FF2B5EF4-FFF2-40B4-BE49-F238E27FC236}">
                  <a16:creationId xmlns:a16="http://schemas.microsoft.com/office/drawing/2014/main" id="{24EF8A2D-8406-46FF-8EB5-942CFAA0FBDC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60" name="Connecteur droit 23">
              <a:extLst>
                <a:ext uri="{FF2B5EF4-FFF2-40B4-BE49-F238E27FC236}">
                  <a16:creationId xmlns:a16="http://schemas.microsoft.com/office/drawing/2014/main" id="{698F01D3-EBA8-4DF9-8130-43CA898AE657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93CF2E2-1061-48A6-9009-19C957D24719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62" name="Rectangle à coins arrondis 33">
              <a:extLst>
                <a:ext uri="{FF2B5EF4-FFF2-40B4-BE49-F238E27FC236}">
                  <a16:creationId xmlns:a16="http://schemas.microsoft.com/office/drawing/2014/main" id="{45C28680-E908-4C22-8284-8B839D97385C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63" name="Connecteur droit 29">
              <a:extLst>
                <a:ext uri="{FF2B5EF4-FFF2-40B4-BE49-F238E27FC236}">
                  <a16:creationId xmlns:a16="http://schemas.microsoft.com/office/drawing/2014/main" id="{DEC2BC3F-CE5C-4FBB-B7A1-47289A54F5C0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571D3E-CAD2-4491-9F38-BCADBD5F9967}"/>
              </a:ext>
            </a:extLst>
          </p:cNvPr>
          <p:cNvSpPr txBox="1"/>
          <p:nvPr/>
        </p:nvSpPr>
        <p:spPr>
          <a:xfrm>
            <a:off x="983225" y="2027127"/>
            <a:ext cx="9662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latin typeface="Montserrat Medium" pitchFamily="2" charset="0"/>
              </a:rPr>
              <a:t>Données non disponibles en temps réel.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latin typeface="Montserrat Medium" pitchFamily="2" charset="0"/>
              </a:rPr>
              <a:t>Perte de temps considérable due aux tâches répétitives sans valeur ajoutée.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latin typeface="Montserrat Medium" pitchFamily="2" charset="0"/>
              </a:rPr>
              <a:t>Manque de connectivité.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latin typeface="Montserrat Medium" pitchFamily="2" charset="0"/>
              </a:rPr>
              <a:t>Manque de traçabilité.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5201F3-7F12-4337-BB28-B74BC76266BB}"/>
              </a:ext>
            </a:extLst>
          </p:cNvPr>
          <p:cNvGrpSpPr/>
          <p:nvPr/>
        </p:nvGrpSpPr>
        <p:grpSpPr>
          <a:xfrm>
            <a:off x="3142402" y="4192362"/>
            <a:ext cx="5745708" cy="1687604"/>
            <a:chOff x="0" y="0"/>
            <a:chExt cx="5697855" cy="17468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52BA223-7B1B-4373-9F1A-49F8A8705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873760"/>
              <a:ext cx="2381250" cy="63817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ED5CF6D-F8E7-486B-8999-7A29B3567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0"/>
              <a:ext cx="2381250" cy="83820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B0E679D-44BB-48E8-A31B-8A205C19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800" y="0"/>
              <a:ext cx="948055" cy="169227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27D1397-1BA1-4CA5-887B-F78AB55AC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240"/>
              <a:ext cx="724535" cy="172402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22BD541-C149-4C63-AECE-C244F95C8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7" b="-1"/>
            <a:stretch/>
          </p:blipFill>
          <p:spPr bwMode="auto">
            <a:xfrm>
              <a:off x="863600" y="1564640"/>
              <a:ext cx="2381250" cy="182245"/>
            </a:xfrm>
            <a:prstGeom prst="rect">
              <a:avLst/>
            </a:prstGeom>
            <a:ln w="9525" cap="flat" cmpd="sng" algn="ctr">
              <a:solidFill>
                <a:srgbClr val="4472C4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DEC4F80-0211-4AA4-B13B-F52F29C76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44"/>
            <a:stretch/>
          </p:blipFill>
          <p:spPr bwMode="auto">
            <a:xfrm>
              <a:off x="3388360" y="0"/>
              <a:ext cx="1244600" cy="172402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BE0ED01-0D57-4CC2-8151-0319127DDC61}"/>
              </a:ext>
            </a:extLst>
          </p:cNvPr>
          <p:cNvSpPr txBox="1"/>
          <p:nvPr/>
        </p:nvSpPr>
        <p:spPr>
          <a:xfrm>
            <a:off x="983225" y="3373885"/>
            <a:ext cx="9826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latin typeface="Montserrat Medium" pitchFamily="2" charset="0"/>
              </a:rPr>
              <a:t>Absence de normalisation des données.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b="1" dirty="0">
                <a:latin typeface="Montserrat Medium" pitchFamily="2" charset="0"/>
              </a:rPr>
              <a:t>Présence d'erreurs et d'anomalies rendant l'analyse des données future difficile.</a:t>
            </a:r>
          </a:p>
        </p:txBody>
      </p:sp>
      <p:sp>
        <p:nvSpPr>
          <p:cNvPr id="43" name="Espace réservé du numéro de diapositive 4">
            <a:extLst>
              <a:ext uri="{FF2B5EF4-FFF2-40B4-BE49-F238E27FC236}">
                <a16:creationId xmlns:a16="http://schemas.microsoft.com/office/drawing/2014/main" id="{F0A909A2-C924-44DA-B25C-D3FAFA78B0B8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1417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22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1C5F67-456C-42E2-BE34-B7BCAD8C12A0}"/>
              </a:ext>
            </a:extLst>
          </p:cNvPr>
          <p:cNvGrpSpPr/>
          <p:nvPr/>
        </p:nvGrpSpPr>
        <p:grpSpPr>
          <a:xfrm>
            <a:off x="3474843" y="2923212"/>
            <a:ext cx="5871698" cy="376436"/>
            <a:chOff x="676283" y="2069701"/>
            <a:chExt cx="3755349" cy="3179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EC358B-5B42-4387-B519-EEDAB4EC9C44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Contrôle de tirant d’eau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FC346A-F638-4C9E-A702-D754C77F254B}"/>
                </a:ext>
              </a:extLst>
            </p:cNvPr>
            <p:cNvSpPr txBox="1"/>
            <p:nvPr/>
          </p:nvSpPr>
          <p:spPr>
            <a:xfrm>
              <a:off x="676283" y="2069701"/>
              <a:ext cx="972406" cy="311975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1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E3DA88-6849-46DB-A0F9-B69CFF49CDE4}"/>
              </a:ext>
            </a:extLst>
          </p:cNvPr>
          <p:cNvGrpSpPr/>
          <p:nvPr/>
        </p:nvGrpSpPr>
        <p:grpSpPr>
          <a:xfrm>
            <a:off x="3469590" y="3538068"/>
            <a:ext cx="5871698" cy="376436"/>
            <a:chOff x="676283" y="2069701"/>
            <a:chExt cx="3755349" cy="31797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8E98446-550C-44F0-A0DD-294C74446D82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Platform de Suivie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05F95D3-13F2-4D3E-ABFD-344561CBC0B8}"/>
                </a:ext>
              </a:extLst>
            </p:cNvPr>
            <p:cNvSpPr txBox="1"/>
            <p:nvPr/>
          </p:nvSpPr>
          <p:spPr>
            <a:xfrm>
              <a:off x="676283" y="2069701"/>
              <a:ext cx="975766" cy="311974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2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3F30F8-B0AE-4013-A9F7-793EEF74D6B9}"/>
              </a:ext>
            </a:extLst>
          </p:cNvPr>
          <p:cNvGrpSpPr/>
          <p:nvPr/>
        </p:nvGrpSpPr>
        <p:grpSpPr>
          <a:xfrm>
            <a:off x="3464336" y="4142411"/>
            <a:ext cx="5871698" cy="376436"/>
            <a:chOff x="676283" y="2069701"/>
            <a:chExt cx="3755349" cy="31797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8CF976-2CFD-45B0-BBBF-AC5ABCF6529B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Plannification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05F441-DE54-41F1-A0F3-2E2EBA85EC12}"/>
                </a:ext>
              </a:extLst>
            </p:cNvPr>
            <p:cNvSpPr txBox="1"/>
            <p:nvPr/>
          </p:nvSpPr>
          <p:spPr>
            <a:xfrm>
              <a:off x="676283" y="2069701"/>
              <a:ext cx="975766" cy="311974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3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EE08FB0C-6D57-4253-94C1-B3E8B32A7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962" y="-1427190"/>
            <a:ext cx="6536259" cy="43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23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1C5F67-456C-42E2-BE34-B7BCAD8C12A0}"/>
              </a:ext>
            </a:extLst>
          </p:cNvPr>
          <p:cNvGrpSpPr/>
          <p:nvPr/>
        </p:nvGrpSpPr>
        <p:grpSpPr>
          <a:xfrm>
            <a:off x="185114" y="1367685"/>
            <a:ext cx="5871698" cy="376436"/>
            <a:chOff x="676283" y="2069701"/>
            <a:chExt cx="3755349" cy="3179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EC358B-5B42-4387-B519-EEDAB4EC9C44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Contrôle de tirant d’eau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FC346A-F638-4C9E-A702-D754C77F254B}"/>
                </a:ext>
              </a:extLst>
            </p:cNvPr>
            <p:cNvSpPr txBox="1"/>
            <p:nvPr/>
          </p:nvSpPr>
          <p:spPr>
            <a:xfrm>
              <a:off x="676283" y="2069701"/>
              <a:ext cx="972406" cy="311975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1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E3DA88-6849-46DB-A0F9-B69CFF49CDE4}"/>
              </a:ext>
            </a:extLst>
          </p:cNvPr>
          <p:cNvGrpSpPr/>
          <p:nvPr/>
        </p:nvGrpSpPr>
        <p:grpSpPr>
          <a:xfrm>
            <a:off x="12918351" y="3538068"/>
            <a:ext cx="5871698" cy="376436"/>
            <a:chOff x="676283" y="2069701"/>
            <a:chExt cx="3755349" cy="31797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8E98446-550C-44F0-A0DD-294C74446D82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Platform de Suivie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05F95D3-13F2-4D3E-ABFD-344561CBC0B8}"/>
                </a:ext>
              </a:extLst>
            </p:cNvPr>
            <p:cNvSpPr txBox="1"/>
            <p:nvPr/>
          </p:nvSpPr>
          <p:spPr>
            <a:xfrm>
              <a:off x="676283" y="2069701"/>
              <a:ext cx="975766" cy="311974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2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3F30F8-B0AE-4013-A9F7-793EEF74D6B9}"/>
              </a:ext>
            </a:extLst>
          </p:cNvPr>
          <p:cNvGrpSpPr/>
          <p:nvPr/>
        </p:nvGrpSpPr>
        <p:grpSpPr>
          <a:xfrm>
            <a:off x="12913097" y="4142411"/>
            <a:ext cx="5871698" cy="376436"/>
            <a:chOff x="676283" y="2069701"/>
            <a:chExt cx="3755349" cy="31797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8CF976-2CFD-45B0-BBBF-AC5ABCF6529B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Plannification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05F441-DE54-41F1-A0F3-2E2EBA85EC12}"/>
                </a:ext>
              </a:extLst>
            </p:cNvPr>
            <p:cNvSpPr txBox="1"/>
            <p:nvPr/>
          </p:nvSpPr>
          <p:spPr>
            <a:xfrm>
              <a:off x="676283" y="2069701"/>
              <a:ext cx="975766" cy="311974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3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FA9F6-4D31-4275-89D4-AC38BC7CB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88" y="1595368"/>
            <a:ext cx="6536259" cy="4357506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939300B-BC94-4ABC-83FF-13393580738B}"/>
              </a:ext>
            </a:extLst>
          </p:cNvPr>
          <p:cNvGrpSpPr/>
          <p:nvPr/>
        </p:nvGrpSpPr>
        <p:grpSpPr>
          <a:xfrm>
            <a:off x="5895073" y="1820345"/>
            <a:ext cx="3756788" cy="2707767"/>
            <a:chOff x="3130096" y="2135166"/>
            <a:chExt cx="3756788" cy="270776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6746A62-740F-4A54-B8B0-6314C7B2DD57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4387728" y="2378612"/>
              <a:ext cx="2499156" cy="567922"/>
            </a:xfrm>
            <a:prstGeom prst="straightConnector1">
              <a:avLst/>
            </a:prstGeom>
            <a:ln w="38100">
              <a:solidFill>
                <a:srgbClr val="4E9B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466E8DC-8127-4F19-B10E-D7F8EA909DAE}"/>
                </a:ext>
              </a:extLst>
            </p:cNvPr>
            <p:cNvCxnSpPr>
              <a:cxnSpLocks/>
            </p:cNvCxnSpPr>
            <p:nvPr/>
          </p:nvCxnSpPr>
          <p:spPr>
            <a:xfrm>
              <a:off x="4361195" y="2622057"/>
              <a:ext cx="1170797" cy="1158681"/>
            </a:xfrm>
            <a:prstGeom prst="straightConnector1">
              <a:avLst/>
            </a:prstGeom>
            <a:ln w="38100">
              <a:solidFill>
                <a:srgbClr val="4E9B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672FAE8-41AE-4BAC-AFBB-8C650DD37FC6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3758912" y="2622057"/>
              <a:ext cx="41337" cy="2220876"/>
            </a:xfrm>
            <a:prstGeom prst="straightConnector1">
              <a:avLst/>
            </a:prstGeom>
            <a:ln w="38100">
              <a:solidFill>
                <a:srgbClr val="4E9B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1A17913-B2B2-499B-9903-5DD07B985C1D}"/>
                </a:ext>
              </a:extLst>
            </p:cNvPr>
            <p:cNvSpPr/>
            <p:nvPr/>
          </p:nvSpPr>
          <p:spPr>
            <a:xfrm>
              <a:off x="3130096" y="2135166"/>
              <a:ext cx="1257632" cy="486891"/>
            </a:xfrm>
            <a:prstGeom prst="roundRect">
              <a:avLst/>
            </a:prstGeom>
            <a:noFill/>
            <a:ln w="28575">
              <a:solidFill>
                <a:srgbClr val="4E9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600" dirty="0">
                  <a:solidFill>
                    <a:schemeClr val="accent6">
                      <a:lumMod val="50000"/>
                    </a:schemeClr>
                  </a:solidFill>
                  <a:latin typeface="Montserrat ExtraBold" pitchFamily="2" charset="0"/>
                </a:rPr>
                <a:t>À droite </a:t>
              </a:r>
              <a:endParaRPr lang="en-US" sz="1600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B164CE-45AF-4FFB-8695-DCBE982D5B1E}"/>
              </a:ext>
            </a:extLst>
          </p:cNvPr>
          <p:cNvGrpSpPr/>
          <p:nvPr/>
        </p:nvGrpSpPr>
        <p:grpSpPr>
          <a:xfrm>
            <a:off x="7921335" y="3702114"/>
            <a:ext cx="4039616" cy="1841242"/>
            <a:chOff x="348112" y="1118184"/>
            <a:chExt cx="4039616" cy="184124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6FAD8FA-734C-45F8-9DDE-CC6E4CCC839B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 flipH="1" flipV="1">
              <a:off x="3470600" y="1118184"/>
              <a:ext cx="288312" cy="1016982"/>
            </a:xfrm>
            <a:prstGeom prst="straightConnector1">
              <a:avLst/>
            </a:prstGeom>
            <a:ln w="38100">
              <a:solidFill>
                <a:srgbClr val="4E9B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2C940BB-5506-4BC3-8755-AB355E98A921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 flipV="1">
              <a:off x="2209344" y="1944184"/>
              <a:ext cx="920752" cy="434428"/>
            </a:xfrm>
            <a:prstGeom prst="straightConnector1">
              <a:avLst/>
            </a:prstGeom>
            <a:ln w="38100">
              <a:solidFill>
                <a:srgbClr val="4E9B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E46D1DF-010C-4832-8764-6D9E544C6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112" y="2584460"/>
              <a:ext cx="2781984" cy="374966"/>
            </a:xfrm>
            <a:prstGeom prst="straightConnector1">
              <a:avLst/>
            </a:prstGeom>
            <a:ln w="38100">
              <a:solidFill>
                <a:srgbClr val="4E9B1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0316833A-8FBE-4BB8-8B9A-BFB98C3AE8FF}"/>
                </a:ext>
              </a:extLst>
            </p:cNvPr>
            <p:cNvSpPr/>
            <p:nvPr/>
          </p:nvSpPr>
          <p:spPr>
            <a:xfrm>
              <a:off x="3130096" y="2135166"/>
              <a:ext cx="1257632" cy="486891"/>
            </a:xfrm>
            <a:prstGeom prst="roundRect">
              <a:avLst/>
            </a:prstGeom>
            <a:noFill/>
            <a:ln w="28575">
              <a:solidFill>
                <a:srgbClr val="4E9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1600" dirty="0">
                  <a:solidFill>
                    <a:schemeClr val="accent6">
                      <a:lumMod val="50000"/>
                    </a:schemeClr>
                  </a:solidFill>
                  <a:latin typeface="Montserrat ExtraBold" pitchFamily="2" charset="0"/>
                </a:rPr>
                <a:t>À gauche</a:t>
              </a:r>
              <a:endParaRPr lang="en-US" sz="1600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endParaRPr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03D2BED1-AFDB-46CB-BFF1-7AE1819F7AF6}"/>
              </a:ext>
            </a:extLst>
          </p:cNvPr>
          <p:cNvSpPr/>
          <p:nvPr/>
        </p:nvSpPr>
        <p:spPr>
          <a:xfrm>
            <a:off x="9003203" y="4645782"/>
            <a:ext cx="1633750" cy="163375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2552C-7E1B-4779-8D90-3F537FB670EF}"/>
              </a:ext>
            </a:extLst>
          </p:cNvPr>
          <p:cNvSpPr txBox="1"/>
          <p:nvPr/>
        </p:nvSpPr>
        <p:spPr>
          <a:xfrm>
            <a:off x="375962" y="2468262"/>
            <a:ext cx="4952591" cy="3369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A" sz="1800" kern="100" dirty="0">
                <a:effectLst/>
                <a:latin typeface="Montserrat Medium" pitchFamily="2" charset="0"/>
                <a:ea typeface="Calibri" panose="020F0502020204030204" pitchFamily="34" charset="0"/>
                <a:cs typeface="Arial" panose="020B0604020202020204" pitchFamily="34" charset="0"/>
              </a:rPr>
              <a:t>Le sondage de tirant d'eau est une étude "</a:t>
            </a:r>
            <a:r>
              <a:rPr lang="fr-CA" sz="1800" b="1" kern="100" dirty="0">
                <a:effectLst/>
                <a:latin typeface="Montserrat Medium" pitchFamily="2" charset="0"/>
                <a:ea typeface="Calibri" panose="020F0502020204030204" pitchFamily="34" charset="0"/>
                <a:cs typeface="Arial" panose="020B0604020202020204" pitchFamily="34" charset="0"/>
              </a:rPr>
              <a:t>avant et après</a:t>
            </a:r>
            <a:r>
              <a:rPr lang="fr-CA" sz="1800" kern="100" dirty="0">
                <a:effectLst/>
                <a:latin typeface="Montserrat Medium" pitchFamily="2" charset="0"/>
                <a:ea typeface="Calibri" panose="020F0502020204030204" pitchFamily="34" charset="0"/>
                <a:cs typeface="Arial" panose="020B0604020202020204" pitchFamily="34" charset="0"/>
              </a:rPr>
              <a:t>".</a:t>
            </a:r>
            <a:endParaRPr lang="fr-CA" kern="100" dirty="0">
              <a:latin typeface="Montserrat Medium" pitchFamily="2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A" b="1" kern="100" dirty="0">
                <a:latin typeface="Montserrat Medium" pitchFamily="2" charset="0"/>
                <a:cs typeface="Arial" panose="020B0604020202020204" pitchFamily="34" charset="0"/>
              </a:rPr>
              <a:t>Le déplacement du navire avant et après le chargement ou le déchargement</a:t>
            </a:r>
            <a:endParaRPr lang="en-US" dirty="0">
              <a:latin typeface="Montserrat Medium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A" b="1" kern="100" dirty="0">
                <a:latin typeface="Montserrat Medium" pitchFamily="2" charset="0"/>
                <a:cs typeface="Arial" panose="020B0604020202020204" pitchFamily="34" charset="0"/>
              </a:rPr>
              <a:t>La différence entre ces deux déplacements correspond au poids de la cargaison chargée ou déchargée.</a:t>
            </a:r>
            <a:endParaRPr lang="fr-CH" b="1" kern="100" dirty="0">
              <a:latin typeface="Montserrat Medium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57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24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1C5F67-456C-42E2-BE34-B7BCAD8C12A0}"/>
              </a:ext>
            </a:extLst>
          </p:cNvPr>
          <p:cNvGrpSpPr/>
          <p:nvPr/>
        </p:nvGrpSpPr>
        <p:grpSpPr>
          <a:xfrm>
            <a:off x="185114" y="1367685"/>
            <a:ext cx="5871698" cy="376436"/>
            <a:chOff x="676283" y="2069701"/>
            <a:chExt cx="3755349" cy="3179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EC358B-5B42-4387-B519-EEDAB4EC9C44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Contrôle de tirant d’eau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FC346A-F638-4C9E-A702-D754C77F254B}"/>
                </a:ext>
              </a:extLst>
            </p:cNvPr>
            <p:cNvSpPr txBox="1"/>
            <p:nvPr/>
          </p:nvSpPr>
          <p:spPr>
            <a:xfrm>
              <a:off x="676283" y="2069701"/>
              <a:ext cx="972406" cy="311975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1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FA9F6-4D31-4275-89D4-AC38BC7CB7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0444" y="7189818"/>
            <a:ext cx="6536259" cy="4357506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03D2BED1-AFDB-46CB-BFF1-7AE1819F7AF6}"/>
              </a:ext>
            </a:extLst>
          </p:cNvPr>
          <p:cNvSpPr/>
          <p:nvPr/>
        </p:nvSpPr>
        <p:spPr>
          <a:xfrm>
            <a:off x="14221943" y="5837774"/>
            <a:ext cx="216819" cy="45719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12552C-7E1B-4779-8D90-3F537FB670EF}"/>
              </a:ext>
            </a:extLst>
          </p:cNvPr>
          <p:cNvSpPr txBox="1"/>
          <p:nvPr/>
        </p:nvSpPr>
        <p:spPr>
          <a:xfrm>
            <a:off x="19153059" y="2222644"/>
            <a:ext cx="4952591" cy="3369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A" sz="1800" kern="100" dirty="0">
                <a:effectLst/>
                <a:latin typeface="Montserrat Medium" pitchFamily="2" charset="0"/>
                <a:ea typeface="Calibri" panose="020F0502020204030204" pitchFamily="34" charset="0"/>
                <a:cs typeface="Arial" panose="020B0604020202020204" pitchFamily="34" charset="0"/>
              </a:rPr>
              <a:t>Le sondage de tirant d'eau est une étude "</a:t>
            </a:r>
            <a:r>
              <a:rPr lang="fr-CA" sz="1800" b="1" kern="100" dirty="0">
                <a:effectLst/>
                <a:latin typeface="Montserrat Medium" pitchFamily="2" charset="0"/>
                <a:ea typeface="Calibri" panose="020F0502020204030204" pitchFamily="34" charset="0"/>
                <a:cs typeface="Arial" panose="020B0604020202020204" pitchFamily="34" charset="0"/>
              </a:rPr>
              <a:t>avant et après</a:t>
            </a:r>
            <a:r>
              <a:rPr lang="fr-CA" sz="1800" kern="100" dirty="0">
                <a:effectLst/>
                <a:latin typeface="Montserrat Medium" pitchFamily="2" charset="0"/>
                <a:ea typeface="Calibri" panose="020F0502020204030204" pitchFamily="34" charset="0"/>
                <a:cs typeface="Arial" panose="020B0604020202020204" pitchFamily="34" charset="0"/>
              </a:rPr>
              <a:t>".</a:t>
            </a:r>
            <a:endParaRPr lang="fr-CA" kern="100" dirty="0">
              <a:latin typeface="Montserrat Medium" pitchFamily="2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A" b="1" kern="100" dirty="0">
                <a:latin typeface="Montserrat Medium" pitchFamily="2" charset="0"/>
                <a:cs typeface="Arial" panose="020B0604020202020204" pitchFamily="34" charset="0"/>
              </a:rPr>
              <a:t>Le déplacement du navire avant et après le chargement ou le déchargement</a:t>
            </a:r>
            <a:endParaRPr lang="en-US" dirty="0">
              <a:latin typeface="Montserrat Medium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A" b="1" kern="100" dirty="0">
                <a:latin typeface="Montserrat Medium" pitchFamily="2" charset="0"/>
                <a:cs typeface="Arial" panose="020B0604020202020204" pitchFamily="34" charset="0"/>
              </a:rPr>
              <a:t>La différence entre ces deux déplacements correspond au poids de la cargaison chargée ou déchargée.</a:t>
            </a:r>
            <a:endParaRPr lang="fr-CH" b="1" kern="100" dirty="0">
              <a:latin typeface="Montserrat Medium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96C895-BEAE-4A14-BCAD-02361D362972}"/>
              </a:ext>
            </a:extLst>
          </p:cNvPr>
          <p:cNvSpPr txBox="1"/>
          <p:nvPr/>
        </p:nvSpPr>
        <p:spPr>
          <a:xfrm>
            <a:off x="666615" y="2391730"/>
            <a:ext cx="6472121" cy="501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lnSpc>
                <a:spcPct val="150000"/>
              </a:lnSpc>
              <a:spcAft>
                <a:spcPts val="800"/>
              </a:spcAft>
              <a:buSzPts val="1200"/>
            </a:pPr>
            <a:r>
              <a:rPr lang="fr-CA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Montserrat Extra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A. Calculer le volume transféré vers le navire.</a:t>
            </a:r>
            <a:endParaRPr lang="fr-CH" sz="2000" kern="100" dirty="0">
              <a:solidFill>
                <a:schemeClr val="accent6">
                  <a:lumMod val="50000"/>
                </a:schemeClr>
              </a:solidFill>
              <a:effectLst/>
              <a:latin typeface="Montserrat Extra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CFAFD-C9F0-41A7-86AA-F1068462B67C}"/>
              </a:ext>
            </a:extLst>
          </p:cNvPr>
          <p:cNvSpPr txBox="1"/>
          <p:nvPr/>
        </p:nvSpPr>
        <p:spPr>
          <a:xfrm>
            <a:off x="1155897" y="2841205"/>
            <a:ext cx="9186708" cy="89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algn="just">
              <a:lnSpc>
                <a:spcPct val="150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Scannage des engrais passant par le convoyeur.</a:t>
            </a:r>
          </a:p>
          <a:p>
            <a:pPr indent="-342900" algn="just">
              <a:lnSpc>
                <a:spcPct val="150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Scannage de la cale du navire avec un scanner 3D.</a:t>
            </a:r>
            <a:endParaRPr lang="fr-CH" sz="1600" b="1" kern="100" dirty="0">
              <a:solidFill>
                <a:schemeClr val="accent6">
                  <a:lumMod val="50000"/>
                </a:schemeClr>
              </a:solidFill>
              <a:latin typeface="Montserrat Medium" pitchFamily="2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36006-7E3E-4B6E-A2C3-70A33EB07D90}"/>
              </a:ext>
            </a:extLst>
          </p:cNvPr>
          <p:cNvGrpSpPr/>
          <p:nvPr/>
        </p:nvGrpSpPr>
        <p:grpSpPr>
          <a:xfrm>
            <a:off x="1656696" y="3812445"/>
            <a:ext cx="4823748" cy="2624687"/>
            <a:chOff x="7035200" y="1676468"/>
            <a:chExt cx="5296512" cy="28819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13D974-A8E4-46D7-9F00-074651F664D1}"/>
                </a:ext>
              </a:extLst>
            </p:cNvPr>
            <p:cNvGrpSpPr/>
            <p:nvPr/>
          </p:nvGrpSpPr>
          <p:grpSpPr>
            <a:xfrm>
              <a:off x="7701610" y="1676468"/>
              <a:ext cx="3963694" cy="2561906"/>
              <a:chOff x="7701610" y="1676468"/>
              <a:chExt cx="3963694" cy="256190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406048-43B7-4962-B79D-1AE322E91271}"/>
                  </a:ext>
                </a:extLst>
              </p:cNvPr>
              <p:cNvGrpSpPr/>
              <p:nvPr/>
            </p:nvGrpSpPr>
            <p:grpSpPr>
              <a:xfrm>
                <a:off x="7701610" y="1676468"/>
                <a:ext cx="3963694" cy="2561906"/>
                <a:chOff x="7701610" y="1676468"/>
                <a:chExt cx="3963694" cy="2561906"/>
              </a:xfrm>
            </p:grpSpPr>
            <p:pic>
              <p:nvPicPr>
                <p:cNvPr id="68" name="Picture 67">
                  <a:hlinkClick r:id="rId8"/>
                  <a:extLst>
                    <a:ext uri="{FF2B5EF4-FFF2-40B4-BE49-F238E27FC236}">
                      <a16:creationId xmlns:a16="http://schemas.microsoft.com/office/drawing/2014/main" id="{662CD276-A355-4ED0-8D10-2F9FDD2C3441}"/>
                    </a:ext>
                  </a:extLst>
                </p:cNvPr>
                <p:cNvPicPr/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5822" y="1676468"/>
                  <a:ext cx="3295268" cy="2238036"/>
                </a:xfrm>
                <a:prstGeom prst="rect">
                  <a:avLst/>
                </a:prstGeom>
                <a:noFill/>
                <a:ln w="28575">
                  <a:solidFill>
                    <a:srgbClr val="4E9B19"/>
                  </a:solidFill>
                </a:ln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3D57B5-358D-4731-9DC7-1A5939DFD106}"/>
                    </a:ext>
                  </a:extLst>
                </p:cNvPr>
                <p:cNvSpPr/>
                <p:nvPr/>
              </p:nvSpPr>
              <p:spPr>
                <a:xfrm>
                  <a:off x="7701610" y="3926750"/>
                  <a:ext cx="3963694" cy="311624"/>
                </a:xfrm>
                <a:prstGeom prst="rect">
                  <a:avLst/>
                </a:prstGeom>
                <a:noFill/>
                <a:ln w="28575">
                  <a:solidFill>
                    <a:srgbClr val="4E9B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b="1" i="1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LMS110</a:t>
                  </a:r>
                  <a:r>
                    <a:rPr lang="fr-CA" b="1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CA" b="1" kern="100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SICK</a:t>
                  </a:r>
                  <a:r>
                    <a:rPr lang="fr-CA" b="1" i="1" kern="100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sensor intelligence</a:t>
                  </a:r>
                  <a:endParaRPr lang="fr-CH" i="1" kern="100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050" name="Picture 2" descr="P5 Bulkscan LMS111">
                <a:extLst>
                  <a:ext uri="{FF2B5EF4-FFF2-40B4-BE49-F238E27FC236}">
                    <a16:creationId xmlns:a16="http://schemas.microsoft.com/office/drawing/2014/main" id="{A5113935-E0E4-41B4-80D9-EA3F985F2E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3009" y="1929875"/>
                <a:ext cx="505238" cy="745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BD7BF1-1996-45B6-8A1C-1F70A722377A}"/>
                </a:ext>
              </a:extLst>
            </p:cNvPr>
            <p:cNvSpPr txBox="1"/>
            <p:nvPr/>
          </p:nvSpPr>
          <p:spPr>
            <a:xfrm>
              <a:off x="7035200" y="4271144"/>
              <a:ext cx="5296512" cy="287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u="sng" dirty="0">
                  <a:solidFill>
                    <a:schemeClr val="accent1">
                      <a:lumMod val="75000"/>
                    </a:schemeClr>
                  </a:solidFill>
                </a:rPr>
                <a:t>www.sick.com/ag/en/catalog/products/process-sensors/flow-sensors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D861B3-8D52-4D10-A707-F94D2187BF34}"/>
              </a:ext>
            </a:extLst>
          </p:cNvPr>
          <p:cNvGrpSpPr/>
          <p:nvPr/>
        </p:nvGrpSpPr>
        <p:grpSpPr>
          <a:xfrm>
            <a:off x="6925407" y="3812445"/>
            <a:ext cx="3609897" cy="2611439"/>
            <a:chOff x="6030217" y="3788381"/>
            <a:chExt cx="3609897" cy="2611439"/>
          </a:xfrm>
        </p:grpSpPr>
        <p:pic>
          <p:nvPicPr>
            <p:cNvPr id="71" name="Picture 4" descr="Cargo hold cleaning: Why it matters - SAFETY4SEA">
              <a:extLst>
                <a:ext uri="{FF2B5EF4-FFF2-40B4-BE49-F238E27FC236}">
                  <a16:creationId xmlns:a16="http://schemas.microsoft.com/office/drawing/2014/main" id="{FF905780-6134-488D-8F14-D73051478C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5" r="5202"/>
            <a:stretch/>
          </p:blipFill>
          <p:spPr bwMode="auto">
            <a:xfrm>
              <a:off x="6334598" y="3788381"/>
              <a:ext cx="3001134" cy="2029078"/>
            </a:xfrm>
            <a:prstGeom prst="rect">
              <a:avLst/>
            </a:prstGeom>
            <a:noFill/>
            <a:ln w="28575">
              <a:solidFill>
                <a:srgbClr val="4E9B1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A35F741-8330-4C1F-A415-4BFD6DEA3EF9}"/>
                </a:ext>
              </a:extLst>
            </p:cNvPr>
            <p:cNvSpPr/>
            <p:nvPr/>
          </p:nvSpPr>
          <p:spPr>
            <a:xfrm>
              <a:off x="6030217" y="5830543"/>
              <a:ext cx="3609897" cy="283809"/>
            </a:xfrm>
            <a:prstGeom prst="rect">
              <a:avLst/>
            </a:prstGeom>
            <a:noFill/>
            <a:ln w="28575">
              <a:solidFill>
                <a:srgbClr val="4E9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b="1" i="1" kern="1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3D Vision System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C5DF7F2-A300-43EC-9C8F-9029E064EA0F}"/>
                </a:ext>
              </a:extLst>
            </p:cNvPr>
            <p:cNvSpPr txBox="1"/>
            <p:nvPr/>
          </p:nvSpPr>
          <p:spPr>
            <a:xfrm>
              <a:off x="6783945" y="6138210"/>
              <a:ext cx="2102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H" sz="1100" u="sng" dirty="0">
                  <a:solidFill>
                    <a:schemeClr val="accent1">
                      <a:lumMod val="75000"/>
                    </a:schemeClr>
                  </a:solidFill>
                </a:rPr>
                <a:t>www.sensorsportal.com 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067D20D-9420-4263-AE8E-CD8EAD364C71}"/>
              </a:ext>
            </a:extLst>
          </p:cNvPr>
          <p:cNvSpPr txBox="1"/>
          <p:nvPr/>
        </p:nvSpPr>
        <p:spPr>
          <a:xfrm>
            <a:off x="715101" y="7954627"/>
            <a:ext cx="10781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b="1" kern="100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  <a:cs typeface="Arial" panose="020B0604020202020204" pitchFamily="34" charset="0"/>
              </a:rPr>
              <a:t>B. Mesurer le déplacement du navire et déterminer la quantité de cargaison.</a:t>
            </a:r>
            <a:endParaRPr lang="en-US" sz="2000" b="1" kern="100" dirty="0">
              <a:solidFill>
                <a:schemeClr val="accent6">
                  <a:lumMod val="50000"/>
                </a:schemeClr>
              </a:solidFill>
              <a:latin typeface="Montserrat ExtraBold" pitchFamily="2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FB812C-C90A-4F27-AB2B-BC0C18B809CA}"/>
              </a:ext>
            </a:extLst>
          </p:cNvPr>
          <p:cNvSpPr txBox="1"/>
          <p:nvPr/>
        </p:nvSpPr>
        <p:spPr>
          <a:xfrm>
            <a:off x="1154746" y="11912614"/>
            <a:ext cx="7074854" cy="13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Utilisation de drones autonomes pour capturer le niveau d’eau.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Observation sonar du tirant d'eau sous l’eau.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Outil de mesure des tirants d'eau de SGS France.</a:t>
            </a:r>
            <a:endParaRPr lang="fr-CH" sz="1600" b="1" kern="100" dirty="0">
              <a:solidFill>
                <a:schemeClr val="accent6">
                  <a:lumMod val="50000"/>
                </a:schemeClr>
              </a:solidFill>
              <a:latin typeface="Montserrat Medium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56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2927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25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343EB-EA73-405C-98E7-8CD72C59F960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21" name="Rectangle à coins arrondis 35">
              <a:extLst>
                <a:ext uri="{FF2B5EF4-FFF2-40B4-BE49-F238E27FC236}">
                  <a16:creationId xmlns:a16="http://schemas.microsoft.com/office/drawing/2014/main" id="{5045CE32-BB57-4EDF-AB23-8447FCDAC07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25" name="Connecteur droit 23">
              <a:extLst>
                <a:ext uri="{FF2B5EF4-FFF2-40B4-BE49-F238E27FC236}">
                  <a16:creationId xmlns:a16="http://schemas.microsoft.com/office/drawing/2014/main" id="{10523E9C-E5B7-4CAC-8DED-904B14616BF9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739FD8-41F4-4061-9F10-661187DC35CC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28" name="Rectangle à coins arrondis 35">
              <a:extLst>
                <a:ext uri="{FF2B5EF4-FFF2-40B4-BE49-F238E27FC236}">
                  <a16:creationId xmlns:a16="http://schemas.microsoft.com/office/drawing/2014/main" id="{44DE2587-88C4-44E5-9BF9-E780F5C2D47B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29" name="Connecteur droit 23">
              <a:extLst>
                <a:ext uri="{FF2B5EF4-FFF2-40B4-BE49-F238E27FC236}">
                  <a16:creationId xmlns:a16="http://schemas.microsoft.com/office/drawing/2014/main" id="{192866FA-600A-4840-B72C-7E6BB281A0E4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1C5F67-456C-42E2-BE34-B7BCAD8C12A0}"/>
              </a:ext>
            </a:extLst>
          </p:cNvPr>
          <p:cNvGrpSpPr/>
          <p:nvPr/>
        </p:nvGrpSpPr>
        <p:grpSpPr>
          <a:xfrm>
            <a:off x="185114" y="1367685"/>
            <a:ext cx="5871698" cy="376436"/>
            <a:chOff x="676283" y="2069701"/>
            <a:chExt cx="3755349" cy="3179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EC358B-5B42-4387-B519-EEDAB4EC9C44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Contrôle de tirant d’eau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FC346A-F638-4C9E-A702-D754C77F254B}"/>
                </a:ext>
              </a:extLst>
            </p:cNvPr>
            <p:cNvSpPr txBox="1"/>
            <p:nvPr/>
          </p:nvSpPr>
          <p:spPr>
            <a:xfrm>
              <a:off x="676283" y="2069701"/>
              <a:ext cx="972406" cy="311975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1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996C895-BEAE-4A14-BCAD-02361D362972}"/>
              </a:ext>
            </a:extLst>
          </p:cNvPr>
          <p:cNvSpPr txBox="1"/>
          <p:nvPr/>
        </p:nvSpPr>
        <p:spPr>
          <a:xfrm>
            <a:off x="666615" y="-8796093"/>
            <a:ext cx="6472121" cy="501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lnSpc>
                <a:spcPct val="150000"/>
              </a:lnSpc>
              <a:spcAft>
                <a:spcPts val="800"/>
              </a:spcAft>
              <a:buSzPts val="1200"/>
            </a:pPr>
            <a:r>
              <a:rPr lang="fr-CA" sz="20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Montserrat Extra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A. Calculer le volume transféré vers le navire.</a:t>
            </a:r>
            <a:endParaRPr lang="fr-CH" sz="2000" kern="100" dirty="0">
              <a:solidFill>
                <a:schemeClr val="accent6">
                  <a:lumMod val="50000"/>
                </a:schemeClr>
              </a:solidFill>
              <a:effectLst/>
              <a:latin typeface="Montserrat Extra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2FE046-04E4-4D76-B5C3-61E54A1B5101}"/>
              </a:ext>
            </a:extLst>
          </p:cNvPr>
          <p:cNvSpPr txBox="1"/>
          <p:nvPr/>
        </p:nvSpPr>
        <p:spPr>
          <a:xfrm>
            <a:off x="715101" y="2179463"/>
            <a:ext cx="10781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b="1" kern="100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  <a:cs typeface="Arial" panose="020B0604020202020204" pitchFamily="34" charset="0"/>
              </a:rPr>
              <a:t>B. Mesurer le déplacement du navire.</a:t>
            </a:r>
            <a:endParaRPr lang="en-US" sz="2000" b="1" kern="100" dirty="0">
              <a:solidFill>
                <a:schemeClr val="accent6">
                  <a:lumMod val="50000"/>
                </a:schemeClr>
              </a:solidFill>
              <a:latin typeface="Montserrat ExtraBold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E958B7-FD2E-4011-9CE6-720899C1414D}"/>
              </a:ext>
            </a:extLst>
          </p:cNvPr>
          <p:cNvSpPr txBox="1"/>
          <p:nvPr/>
        </p:nvSpPr>
        <p:spPr>
          <a:xfrm>
            <a:off x="1154746" y="2624232"/>
            <a:ext cx="7074854" cy="13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Utilisation de drones autonomes pour capturer le niveau d’eau.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Observation sonar du tirant d'eau sous l’eau.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Outil de mesure des tirants d'eau de SGS France.</a:t>
            </a:r>
            <a:endParaRPr lang="fr-CH" sz="1600" b="1" kern="100" dirty="0">
              <a:solidFill>
                <a:schemeClr val="accent6">
                  <a:lumMod val="50000"/>
                </a:schemeClr>
              </a:solidFill>
              <a:latin typeface="Montserrat Medium" pitchFamily="2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1C8785-C25D-44FF-AEE7-76240AB6294B}"/>
              </a:ext>
            </a:extLst>
          </p:cNvPr>
          <p:cNvSpPr txBox="1"/>
          <p:nvPr/>
        </p:nvSpPr>
        <p:spPr>
          <a:xfrm>
            <a:off x="1155897" y="-8346618"/>
            <a:ext cx="9186708" cy="89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algn="just">
              <a:lnSpc>
                <a:spcPct val="150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Scannage des engrais passant par le convoyeur avec un scanner laser.</a:t>
            </a:r>
          </a:p>
          <a:p>
            <a:pPr indent="-342900" algn="just">
              <a:lnSpc>
                <a:spcPct val="150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Scannage de la cale du navire avec un scanner 3D.</a:t>
            </a:r>
            <a:endParaRPr lang="fr-CH" sz="1600" b="1" kern="100" dirty="0">
              <a:solidFill>
                <a:schemeClr val="accent6">
                  <a:lumMod val="50000"/>
                </a:schemeClr>
              </a:solidFill>
              <a:latin typeface="Montserrat Medium" pitchFamily="2" charset="0"/>
              <a:cs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25B7D57-7132-45B6-9F4D-C423360E602F}"/>
              </a:ext>
            </a:extLst>
          </p:cNvPr>
          <p:cNvGrpSpPr/>
          <p:nvPr/>
        </p:nvGrpSpPr>
        <p:grpSpPr>
          <a:xfrm>
            <a:off x="-13088004" y="3812445"/>
            <a:ext cx="4823748" cy="2624687"/>
            <a:chOff x="7035200" y="1676468"/>
            <a:chExt cx="5296512" cy="288192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154168D-8B0A-4F26-8AD9-FD1E45BE57B8}"/>
                </a:ext>
              </a:extLst>
            </p:cNvPr>
            <p:cNvGrpSpPr/>
            <p:nvPr/>
          </p:nvGrpSpPr>
          <p:grpSpPr>
            <a:xfrm>
              <a:off x="7701610" y="1676468"/>
              <a:ext cx="3963694" cy="2561906"/>
              <a:chOff x="7701610" y="1676468"/>
              <a:chExt cx="3963694" cy="256190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3F5B663-CDC5-4D4B-A1FB-FFBF771F4174}"/>
                  </a:ext>
                </a:extLst>
              </p:cNvPr>
              <p:cNvGrpSpPr/>
              <p:nvPr/>
            </p:nvGrpSpPr>
            <p:grpSpPr>
              <a:xfrm>
                <a:off x="7701610" y="1676468"/>
                <a:ext cx="3963694" cy="2561906"/>
                <a:chOff x="7701610" y="1676468"/>
                <a:chExt cx="3963694" cy="2561906"/>
              </a:xfrm>
            </p:grpSpPr>
            <p:pic>
              <p:nvPicPr>
                <p:cNvPr id="65" name="Picture 64">
                  <a:hlinkClick r:id="rId6"/>
                  <a:extLst>
                    <a:ext uri="{FF2B5EF4-FFF2-40B4-BE49-F238E27FC236}">
                      <a16:creationId xmlns:a16="http://schemas.microsoft.com/office/drawing/2014/main" id="{1C86BB80-83EA-41A5-9404-A76CF65B8C63}"/>
                    </a:ext>
                  </a:extLst>
                </p:cNvPr>
                <p:cNvPicPr/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5822" y="1676468"/>
                  <a:ext cx="3295268" cy="2238036"/>
                </a:xfrm>
                <a:prstGeom prst="rect">
                  <a:avLst/>
                </a:prstGeom>
                <a:noFill/>
                <a:ln w="28575">
                  <a:solidFill>
                    <a:srgbClr val="4E9B19"/>
                  </a:solidFill>
                </a:ln>
              </p:spPr>
            </p:pic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FB711B2-8D84-453B-97DA-E55A48592739}"/>
                    </a:ext>
                  </a:extLst>
                </p:cNvPr>
                <p:cNvSpPr/>
                <p:nvPr/>
              </p:nvSpPr>
              <p:spPr>
                <a:xfrm>
                  <a:off x="7701610" y="3926750"/>
                  <a:ext cx="3963694" cy="311624"/>
                </a:xfrm>
                <a:prstGeom prst="rect">
                  <a:avLst/>
                </a:prstGeom>
                <a:noFill/>
                <a:ln w="28575">
                  <a:solidFill>
                    <a:srgbClr val="4E9B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CA" b="1" i="1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LMS111</a:t>
                  </a:r>
                  <a:r>
                    <a:rPr lang="fr-CA" b="1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fr-CA" b="1" kern="100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SICK</a:t>
                  </a:r>
                  <a:r>
                    <a:rPr lang="fr-CA" b="1" i="1" kern="100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 sensor intelligence</a:t>
                  </a:r>
                  <a:endParaRPr lang="fr-CH" i="1" kern="100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64" name="Picture 2" descr="P5 Bulkscan LMS111">
                <a:extLst>
                  <a:ext uri="{FF2B5EF4-FFF2-40B4-BE49-F238E27FC236}">
                    <a16:creationId xmlns:a16="http://schemas.microsoft.com/office/drawing/2014/main" id="{A62D88A0-7E15-4E24-8716-BEFB90A555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3009" y="1929875"/>
                <a:ext cx="505238" cy="745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539DE97-C67C-4A51-9CFC-6081916AC33E}"/>
                </a:ext>
              </a:extLst>
            </p:cNvPr>
            <p:cNvSpPr txBox="1"/>
            <p:nvPr/>
          </p:nvSpPr>
          <p:spPr>
            <a:xfrm>
              <a:off x="7035200" y="4271144"/>
              <a:ext cx="5296512" cy="287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u="sng" dirty="0">
                  <a:solidFill>
                    <a:schemeClr val="accent1">
                      <a:lumMod val="75000"/>
                    </a:schemeClr>
                  </a:solidFill>
                </a:rPr>
                <a:t>www.sick.com/ag/en/catalog/products/process-sensors/flow-sensors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D8FD65-7571-4DCA-9878-5C0B16533A6F}"/>
              </a:ext>
            </a:extLst>
          </p:cNvPr>
          <p:cNvGrpSpPr/>
          <p:nvPr/>
        </p:nvGrpSpPr>
        <p:grpSpPr>
          <a:xfrm>
            <a:off x="21098607" y="3812445"/>
            <a:ext cx="3609897" cy="2611439"/>
            <a:chOff x="6030217" y="3788381"/>
            <a:chExt cx="3609897" cy="2611439"/>
          </a:xfrm>
        </p:grpSpPr>
        <p:pic>
          <p:nvPicPr>
            <p:cNvPr id="69" name="Picture 4" descr="Cargo hold cleaning: Why it matters - SAFETY4SEA">
              <a:extLst>
                <a:ext uri="{FF2B5EF4-FFF2-40B4-BE49-F238E27FC236}">
                  <a16:creationId xmlns:a16="http://schemas.microsoft.com/office/drawing/2014/main" id="{4DA597F9-49B6-422E-9632-91FD2228B8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5" r="5202"/>
            <a:stretch/>
          </p:blipFill>
          <p:spPr bwMode="auto">
            <a:xfrm>
              <a:off x="6334598" y="3788381"/>
              <a:ext cx="3001134" cy="2029078"/>
            </a:xfrm>
            <a:prstGeom prst="rect">
              <a:avLst/>
            </a:prstGeom>
            <a:noFill/>
            <a:ln w="28575">
              <a:solidFill>
                <a:srgbClr val="4E9B1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880A22B-3A62-4AC6-A0E6-50C8E7CC6E70}"/>
                </a:ext>
              </a:extLst>
            </p:cNvPr>
            <p:cNvSpPr/>
            <p:nvPr/>
          </p:nvSpPr>
          <p:spPr>
            <a:xfrm>
              <a:off x="6030217" y="5830543"/>
              <a:ext cx="3609897" cy="283809"/>
            </a:xfrm>
            <a:prstGeom prst="rect">
              <a:avLst/>
            </a:prstGeom>
            <a:noFill/>
            <a:ln w="28575">
              <a:solidFill>
                <a:srgbClr val="4E9B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b="1" i="1" kern="1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3D Vision System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A7CE69-222C-4DC7-8C18-C633E1E5D786}"/>
                </a:ext>
              </a:extLst>
            </p:cNvPr>
            <p:cNvSpPr txBox="1"/>
            <p:nvPr/>
          </p:nvSpPr>
          <p:spPr>
            <a:xfrm>
              <a:off x="6783945" y="6138210"/>
              <a:ext cx="2102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H" sz="1100" u="sng" dirty="0">
                  <a:solidFill>
                    <a:schemeClr val="accent1">
                      <a:lumMod val="75000"/>
                    </a:schemeClr>
                  </a:solidFill>
                </a:rPr>
                <a:t>www.sensorsportal.com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2144A-E0CA-4460-B28A-895081221164}"/>
              </a:ext>
            </a:extLst>
          </p:cNvPr>
          <p:cNvGrpSpPr/>
          <p:nvPr/>
        </p:nvGrpSpPr>
        <p:grpSpPr>
          <a:xfrm>
            <a:off x="1262994" y="4120482"/>
            <a:ext cx="3001134" cy="2668448"/>
            <a:chOff x="1876784" y="4120482"/>
            <a:chExt cx="3001134" cy="266844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CAAAE3D-80AE-4EE0-9CCF-4F93FDA5F468}"/>
                </a:ext>
              </a:extLst>
            </p:cNvPr>
            <p:cNvGrpSpPr/>
            <p:nvPr/>
          </p:nvGrpSpPr>
          <p:grpSpPr>
            <a:xfrm>
              <a:off x="2190215" y="6219653"/>
              <a:ext cx="2275650" cy="569277"/>
              <a:chOff x="6697341" y="5830543"/>
              <a:chExt cx="2275650" cy="56927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D8A66F4-F8F2-49DD-8440-BE67300311CC}"/>
                  </a:ext>
                </a:extLst>
              </p:cNvPr>
              <p:cNvSpPr/>
              <p:nvPr/>
            </p:nvSpPr>
            <p:spPr>
              <a:xfrm>
                <a:off x="6697341" y="5830543"/>
                <a:ext cx="2275650" cy="283809"/>
              </a:xfrm>
              <a:prstGeom prst="rect">
                <a:avLst/>
              </a:prstGeom>
              <a:noFill/>
              <a:ln w="28575">
                <a:solidFill>
                  <a:srgbClr val="4E9B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 b="1" i="1" kern="100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Drone </a:t>
                </a:r>
                <a:r>
                  <a:rPr lang="fr-CA" b="1" i="1" kern="100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autonome</a:t>
                </a:r>
                <a:endParaRPr lang="fr-CH" b="1" i="1" kern="1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C13F28E-6D51-4343-8F66-0D236692830A}"/>
                  </a:ext>
                </a:extLst>
              </p:cNvPr>
              <p:cNvSpPr txBox="1"/>
              <p:nvPr/>
            </p:nvSpPr>
            <p:spPr>
              <a:xfrm>
                <a:off x="6783945" y="6138210"/>
                <a:ext cx="2102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1100" u="sng" dirty="0">
                    <a:solidFill>
                      <a:schemeClr val="accent1">
                        <a:lumMod val="75000"/>
                      </a:schemeClr>
                    </a:solidFill>
                  </a:rPr>
                  <a:t>www.rivieramm.com </a:t>
                </a: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76BD046-3328-4D85-BBB2-59A87FF4F34C}"/>
                </a:ext>
              </a:extLst>
            </p:cNvPr>
            <p:cNvPicPr/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12293" r="22741" b="15854"/>
            <a:stretch/>
          </p:blipFill>
          <p:spPr bwMode="auto">
            <a:xfrm>
              <a:off x="1876784" y="4120482"/>
              <a:ext cx="3001134" cy="2082579"/>
            </a:xfrm>
            <a:prstGeom prst="rect">
              <a:avLst/>
            </a:prstGeom>
            <a:noFill/>
            <a:ln w="28575">
              <a:solidFill>
                <a:srgbClr val="4E9B19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770DF0-D3CF-41A4-8387-42B9A797D180}"/>
              </a:ext>
            </a:extLst>
          </p:cNvPr>
          <p:cNvGrpSpPr/>
          <p:nvPr/>
        </p:nvGrpSpPr>
        <p:grpSpPr>
          <a:xfrm>
            <a:off x="4340910" y="4127678"/>
            <a:ext cx="3458828" cy="2239726"/>
            <a:chOff x="4830408" y="4305238"/>
            <a:chExt cx="3458828" cy="223972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5892490-0F9F-4485-97BF-833280F78324}"/>
                </a:ext>
              </a:extLst>
            </p:cNvPr>
            <p:cNvGrpSpPr/>
            <p:nvPr/>
          </p:nvGrpSpPr>
          <p:grpSpPr>
            <a:xfrm>
              <a:off x="4830408" y="6025836"/>
              <a:ext cx="3458828" cy="519128"/>
              <a:chOff x="6105751" y="5830543"/>
              <a:chExt cx="3458828" cy="51912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06E65CB-9B4B-4470-9129-25110756C64F}"/>
                  </a:ext>
                </a:extLst>
              </p:cNvPr>
              <p:cNvSpPr/>
              <p:nvPr/>
            </p:nvSpPr>
            <p:spPr>
              <a:xfrm>
                <a:off x="6194337" y="5830543"/>
                <a:ext cx="3281656" cy="283809"/>
              </a:xfrm>
              <a:prstGeom prst="rect">
                <a:avLst/>
              </a:prstGeom>
              <a:noFill/>
              <a:ln w="28575">
                <a:solidFill>
                  <a:srgbClr val="4E9B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b="1" i="1" kern="100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systèmes sonar multifaisceaux</a:t>
                </a:r>
                <a:endParaRPr lang="fr-CH" b="1" i="1" kern="1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5BA255-92B1-4EEF-85F5-56E7B0A85BA2}"/>
                  </a:ext>
                </a:extLst>
              </p:cNvPr>
              <p:cNvSpPr txBox="1"/>
              <p:nvPr/>
            </p:nvSpPr>
            <p:spPr>
              <a:xfrm>
                <a:off x="6105751" y="6088061"/>
                <a:ext cx="345882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1100" u="sng" dirty="0">
                    <a:solidFill>
                      <a:schemeClr val="accent1">
                        <a:lumMod val="75000"/>
                      </a:schemeClr>
                    </a:solidFill>
                  </a:rPr>
                  <a:t>www.sciencepublishinggroup.com/j/ajtte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712E35-9BE2-47F1-A0DC-A47519C6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79956" y="4305238"/>
              <a:ext cx="1359732" cy="1688278"/>
            </a:xfrm>
            <a:prstGeom prst="rect">
              <a:avLst/>
            </a:prstGeom>
            <a:ln w="38100">
              <a:solidFill>
                <a:srgbClr val="4E9B19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FD550B-A893-4EEB-B531-660F0CF851D4}"/>
              </a:ext>
            </a:extLst>
          </p:cNvPr>
          <p:cNvGrpSpPr/>
          <p:nvPr/>
        </p:nvGrpSpPr>
        <p:grpSpPr>
          <a:xfrm>
            <a:off x="7901642" y="4043233"/>
            <a:ext cx="3027364" cy="2632690"/>
            <a:chOff x="8513301" y="3851233"/>
            <a:chExt cx="3027364" cy="2632690"/>
          </a:xfrm>
        </p:grpSpPr>
        <p:pic>
          <p:nvPicPr>
            <p:cNvPr id="4098" name="Picture 2" descr="Draft Survey Tool de SGS: tecnología para una lectura de calados más  precisa, rápida y segura | SGS Peru">
              <a:extLst>
                <a:ext uri="{FF2B5EF4-FFF2-40B4-BE49-F238E27FC236}">
                  <a16:creationId xmlns:a16="http://schemas.microsoft.com/office/drawing/2014/main" id="{D94AEBB2-3311-47A9-BE28-A28387D43B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3" t="11172" r="13531" b="16312"/>
            <a:stretch/>
          </p:blipFill>
          <p:spPr bwMode="auto">
            <a:xfrm>
              <a:off x="8513301" y="3851233"/>
              <a:ext cx="3027364" cy="2099171"/>
            </a:xfrm>
            <a:prstGeom prst="rect">
              <a:avLst/>
            </a:prstGeom>
            <a:noFill/>
            <a:ln w="28575">
              <a:solidFill>
                <a:srgbClr val="4E9B1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F323196-52E1-45B1-A3C1-6601DF86E128}"/>
                </a:ext>
              </a:extLst>
            </p:cNvPr>
            <p:cNvGrpSpPr/>
            <p:nvPr/>
          </p:nvGrpSpPr>
          <p:grpSpPr>
            <a:xfrm>
              <a:off x="9347117" y="5964795"/>
              <a:ext cx="1359732" cy="519128"/>
              <a:chOff x="7365455" y="5830543"/>
              <a:chExt cx="1359732" cy="519128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EC21F08-8459-4477-8625-D289CD5C05E5}"/>
                  </a:ext>
                </a:extLst>
              </p:cNvPr>
              <p:cNvSpPr/>
              <p:nvPr/>
            </p:nvSpPr>
            <p:spPr>
              <a:xfrm>
                <a:off x="7365455" y="5830543"/>
                <a:ext cx="1359732" cy="283809"/>
              </a:xfrm>
              <a:prstGeom prst="rect">
                <a:avLst/>
              </a:prstGeom>
              <a:noFill/>
              <a:ln w="28575">
                <a:solidFill>
                  <a:srgbClr val="4E9B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b="1" i="1" kern="100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SGS France</a:t>
                </a:r>
                <a:endParaRPr lang="fr-CH" b="1" i="1" kern="1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D52CC94-4704-48D1-A79E-23BD9B02F232}"/>
                  </a:ext>
                </a:extLst>
              </p:cNvPr>
              <p:cNvSpPr txBox="1"/>
              <p:nvPr/>
            </p:nvSpPr>
            <p:spPr>
              <a:xfrm>
                <a:off x="7408687" y="6088061"/>
                <a:ext cx="127326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1100" u="sng" dirty="0">
                    <a:solidFill>
                      <a:schemeClr val="accent1">
                        <a:lumMod val="75000"/>
                      </a:schemeClr>
                    </a:solidFill>
                  </a:rPr>
                  <a:t>www.sgs.com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562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07BCC8-9116-41D6-9A53-D6989886C154}"/>
              </a:ext>
            </a:extLst>
          </p:cNvPr>
          <p:cNvSpPr/>
          <p:nvPr/>
        </p:nvSpPr>
        <p:spPr>
          <a:xfrm>
            <a:off x="885844" y="3440430"/>
            <a:ext cx="9794290" cy="257175"/>
          </a:xfrm>
          <a:prstGeom prst="rect">
            <a:avLst/>
          </a:prstGeom>
          <a:solidFill>
            <a:srgbClr val="A9D18E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26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E0C7E4B-E4BB-4EC8-8651-1B42F89B7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574251"/>
              </p:ext>
            </p:extLst>
          </p:nvPr>
        </p:nvGraphicFramePr>
        <p:xfrm>
          <a:off x="851338" y="2583475"/>
          <a:ext cx="9908638" cy="28124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23499">
                  <a:extLst>
                    <a:ext uri="{9D8B030D-6E8A-4147-A177-3AD203B41FA5}">
                      <a16:colId xmlns:a16="http://schemas.microsoft.com/office/drawing/2014/main" val="2799193298"/>
                    </a:ext>
                  </a:extLst>
                </a:gridCol>
                <a:gridCol w="1447523">
                  <a:extLst>
                    <a:ext uri="{9D8B030D-6E8A-4147-A177-3AD203B41FA5}">
                      <a16:colId xmlns:a16="http://schemas.microsoft.com/office/drawing/2014/main" val="2636012252"/>
                    </a:ext>
                  </a:extLst>
                </a:gridCol>
                <a:gridCol w="1447523">
                  <a:extLst>
                    <a:ext uri="{9D8B030D-6E8A-4147-A177-3AD203B41FA5}">
                      <a16:colId xmlns:a16="http://schemas.microsoft.com/office/drawing/2014/main" val="64152918"/>
                    </a:ext>
                  </a:extLst>
                </a:gridCol>
                <a:gridCol w="1257959">
                  <a:extLst>
                    <a:ext uri="{9D8B030D-6E8A-4147-A177-3AD203B41FA5}">
                      <a16:colId xmlns:a16="http://schemas.microsoft.com/office/drawing/2014/main" val="1015217742"/>
                    </a:ext>
                  </a:extLst>
                </a:gridCol>
                <a:gridCol w="1689299">
                  <a:extLst>
                    <a:ext uri="{9D8B030D-6E8A-4147-A177-3AD203B41FA5}">
                      <a16:colId xmlns:a16="http://schemas.microsoft.com/office/drawing/2014/main" val="2623375690"/>
                    </a:ext>
                  </a:extLst>
                </a:gridCol>
                <a:gridCol w="1395312">
                  <a:extLst>
                    <a:ext uri="{9D8B030D-6E8A-4147-A177-3AD203B41FA5}">
                      <a16:colId xmlns:a16="http://schemas.microsoft.com/office/drawing/2014/main" val="2545129791"/>
                    </a:ext>
                  </a:extLst>
                </a:gridCol>
                <a:gridCol w="1447523">
                  <a:extLst>
                    <a:ext uri="{9D8B030D-6E8A-4147-A177-3AD203B41FA5}">
                      <a16:colId xmlns:a16="http://schemas.microsoft.com/office/drawing/2014/main" val="2633101261"/>
                    </a:ext>
                  </a:extLst>
                </a:gridCol>
              </a:tblGrid>
              <a:tr h="79155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371" marR="99371" marT="49685" marB="49685"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b="1" i="1" kern="1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Eau</a:t>
                      </a:r>
                      <a:r>
                        <a:rPr lang="en-US" sz="15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 calme</a:t>
                      </a:r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Mer agitée</a:t>
                      </a:r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5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Nocturne </a:t>
                      </a:r>
                      <a:endParaRPr lang="en-US" sz="1500" b="1" i="1" kern="1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Montserrat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5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Maintenance </a:t>
                      </a:r>
                      <a:endParaRPr lang="en-US" sz="1500" b="1" i="1" kern="1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Montserrat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5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Complexité</a:t>
                      </a:r>
                      <a:r>
                        <a:rPr lang="fr-CA" sz="2000" dirty="0"/>
                        <a:t> 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Produit Commercial</a:t>
                      </a:r>
                    </a:p>
                  </a:txBody>
                  <a:tcPr marL="99371" marR="99371" marT="49685" marB="496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841442"/>
                  </a:ext>
                </a:extLst>
              </a:tr>
              <a:tr h="403003">
                <a:tc>
                  <a:txBody>
                    <a:bodyPr/>
                    <a:lstStyle/>
                    <a:p>
                      <a:r>
                        <a:rPr lang="fr-CA" sz="20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LMS110</a:t>
                      </a:r>
                      <a:endParaRPr lang="en-US" sz="2000" dirty="0"/>
                    </a:p>
                  </a:txBody>
                  <a:tcPr marL="99371" marR="99371" marT="49685" marB="4968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 </a:t>
                      </a:r>
                      <a:endParaRPr lang="en-US" sz="2000" b="1" i="1" kern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Faible</a:t>
                      </a:r>
                      <a:r>
                        <a:rPr lang="fr-CA" sz="2000" dirty="0"/>
                        <a:t> 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Faible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Exist</a:t>
                      </a:r>
                    </a:p>
                  </a:txBody>
                  <a:tcPr marL="99371" marR="99371" marT="49685" marB="496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951399"/>
                  </a:ext>
                </a:extLst>
              </a:tr>
              <a:tr h="403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20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3D Vision</a:t>
                      </a:r>
                      <a:endParaRPr lang="en-US" sz="2000" dirty="0"/>
                    </a:p>
                  </a:txBody>
                  <a:tcPr marL="99371" marR="99371" marT="49685" marB="4968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b="1" i="1" kern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i="1" kern="12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Moyen</a:t>
                      </a:r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9371" marR="99371" marT="49685" marB="496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965300"/>
                  </a:ext>
                </a:extLst>
              </a:tr>
              <a:tr h="403003">
                <a:tc>
                  <a:txBody>
                    <a:bodyPr/>
                    <a:lstStyle/>
                    <a:p>
                      <a:r>
                        <a:rPr lang="fr-CH" sz="20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Drone</a:t>
                      </a:r>
                      <a:endParaRPr lang="en-US" sz="2000" dirty="0"/>
                    </a:p>
                  </a:txBody>
                  <a:tcPr marL="99371" marR="99371" marT="49685" marB="4968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Faible</a:t>
                      </a:r>
                      <a:r>
                        <a:rPr lang="fr-CA" sz="2000" dirty="0"/>
                        <a:t> </a:t>
                      </a:r>
                      <a:endParaRPr lang="en-US" sz="2000" b="1" i="1" kern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Faible</a:t>
                      </a:r>
                      <a:r>
                        <a:rPr lang="fr-CA" sz="2000" dirty="0"/>
                        <a:t> 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9371" marR="99371" marT="49685" marB="496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738304"/>
                  </a:ext>
                </a:extLst>
              </a:tr>
              <a:tr h="403003">
                <a:tc>
                  <a:txBody>
                    <a:bodyPr/>
                    <a:lstStyle/>
                    <a:p>
                      <a:r>
                        <a:rPr lang="en-US" sz="20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Sonar</a:t>
                      </a:r>
                    </a:p>
                  </a:txBody>
                  <a:tcPr marL="99371" marR="99371" marT="49685" marB="4968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60526"/>
                  </a:ext>
                </a:extLst>
              </a:tr>
              <a:tr h="403003">
                <a:tc>
                  <a:txBody>
                    <a:bodyPr/>
                    <a:lstStyle/>
                    <a:p>
                      <a:r>
                        <a:rPr lang="en-US" sz="20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SGS Fr</a:t>
                      </a:r>
                    </a:p>
                  </a:txBody>
                  <a:tcPr marL="99371" marR="99371" marT="49685" marB="4968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i="1" kern="12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Moyen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i="1" kern="12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Moyen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i="1" kern="12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Moyen</a:t>
                      </a:r>
                      <a:endParaRPr lang="en-US" sz="2000" dirty="0"/>
                    </a:p>
                  </a:txBody>
                  <a:tcPr marL="99371" marR="99371" marT="49685" marB="4968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Exist</a:t>
                      </a:r>
                    </a:p>
                  </a:txBody>
                  <a:tcPr marL="99371" marR="99371" marT="49685" marB="4968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41207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1FD32836-337F-4B60-AB46-B825A298C638}"/>
              </a:ext>
            </a:extLst>
          </p:cNvPr>
          <p:cNvSpPr txBox="1"/>
          <p:nvPr/>
        </p:nvSpPr>
        <p:spPr>
          <a:xfrm>
            <a:off x="1861321" y="1374789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Contrôle de tirant d’eau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FB28EC-FB15-45B7-8ADB-DF4AD508A41A}"/>
              </a:ext>
            </a:extLst>
          </p:cNvPr>
          <p:cNvSpPr txBox="1"/>
          <p:nvPr/>
        </p:nvSpPr>
        <p:spPr>
          <a:xfrm>
            <a:off x="185114" y="1367685"/>
            <a:ext cx="1520411" cy="369333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DC87C0-07D9-4750-8A55-219DECA414EF}"/>
              </a:ext>
            </a:extLst>
          </p:cNvPr>
          <p:cNvGrpSpPr/>
          <p:nvPr/>
        </p:nvGrpSpPr>
        <p:grpSpPr>
          <a:xfrm>
            <a:off x="12918351" y="3538068"/>
            <a:ext cx="5871698" cy="376436"/>
            <a:chOff x="676283" y="2069701"/>
            <a:chExt cx="3755349" cy="31797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B1A020-0EF3-4A65-B27C-82F9B2C4F6A4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Platform de Suivie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3A4A3F-56A0-4937-8659-78A34036EBC0}"/>
                </a:ext>
              </a:extLst>
            </p:cNvPr>
            <p:cNvSpPr txBox="1"/>
            <p:nvPr/>
          </p:nvSpPr>
          <p:spPr>
            <a:xfrm>
              <a:off x="676283" y="2069701"/>
              <a:ext cx="975766" cy="311974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2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1A3880-394A-41FC-AF0A-61B3B9DDAF7D}"/>
              </a:ext>
            </a:extLst>
          </p:cNvPr>
          <p:cNvGrpSpPr/>
          <p:nvPr/>
        </p:nvGrpSpPr>
        <p:grpSpPr>
          <a:xfrm>
            <a:off x="12913097" y="4142411"/>
            <a:ext cx="5871698" cy="376436"/>
            <a:chOff x="676283" y="2069701"/>
            <a:chExt cx="3755349" cy="31797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0FC987-28F6-4E4F-9832-070CB1A893B6}"/>
                </a:ext>
              </a:extLst>
            </p:cNvPr>
            <p:cNvSpPr txBox="1"/>
            <p:nvPr/>
          </p:nvSpPr>
          <p:spPr>
            <a:xfrm>
              <a:off x="1748331" y="2075702"/>
              <a:ext cx="2683301" cy="311974"/>
            </a:xfrm>
            <a:prstGeom prst="rect">
              <a:avLst/>
            </a:prstGeom>
            <a:noFill/>
            <a:ln w="12700">
              <a:solidFill>
                <a:schemeClr val="accent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dk1"/>
                  </a:solidFill>
                  <a:latin typeface="Josefin Sans"/>
                </a:defRPr>
              </a:lvl1pPr>
            </a:lstStyle>
            <a:p>
              <a:pPr algn="just"/>
              <a:r>
                <a:rPr lang="fr-CA" dirty="0">
                  <a:latin typeface="Montserrat ExtraBold" pitchFamily="2" charset="0"/>
                </a:rPr>
                <a:t>Plannification</a:t>
              </a:r>
              <a:endParaRPr lang="en-US" dirty="0">
                <a:latin typeface="Montserrat ExtraBol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681EA4-23DC-4D48-95B8-87B1E0DCBAC3}"/>
                </a:ext>
              </a:extLst>
            </p:cNvPr>
            <p:cNvSpPr txBox="1"/>
            <p:nvPr/>
          </p:nvSpPr>
          <p:spPr>
            <a:xfrm>
              <a:off x="676283" y="2069701"/>
              <a:ext cx="975766" cy="311974"/>
            </a:xfrm>
            <a:prstGeom prst="rect">
              <a:avLst/>
            </a:prstGeom>
            <a:solidFill>
              <a:srgbClr val="4E9B19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CA" dirty="0">
                  <a:solidFill>
                    <a:schemeClr val="bg2"/>
                  </a:solidFill>
                  <a:latin typeface="Montserrat ExtraBold" pitchFamily="2" charset="0"/>
                </a:rPr>
                <a:t>SECTION 3</a:t>
              </a:r>
              <a:endParaRPr lang="en-US" dirty="0">
                <a:solidFill>
                  <a:schemeClr val="bg2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4FC39C-F658-49B0-AE32-0A31F995FC04}"/>
              </a:ext>
            </a:extLst>
          </p:cNvPr>
          <p:cNvGrpSpPr/>
          <p:nvPr/>
        </p:nvGrpSpPr>
        <p:grpSpPr>
          <a:xfrm>
            <a:off x="-6668091" y="4209388"/>
            <a:ext cx="3001134" cy="2668448"/>
            <a:chOff x="1876784" y="4120482"/>
            <a:chExt cx="3001134" cy="266844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4C18284-B95C-4B92-8088-ED1E953F6A1B}"/>
                </a:ext>
              </a:extLst>
            </p:cNvPr>
            <p:cNvGrpSpPr/>
            <p:nvPr/>
          </p:nvGrpSpPr>
          <p:grpSpPr>
            <a:xfrm>
              <a:off x="2190215" y="6219653"/>
              <a:ext cx="2275650" cy="569277"/>
              <a:chOff x="6697341" y="5830543"/>
              <a:chExt cx="2275650" cy="56927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EB1AE9-6DFA-4AED-B356-558A71D0AC05}"/>
                  </a:ext>
                </a:extLst>
              </p:cNvPr>
              <p:cNvSpPr/>
              <p:nvPr/>
            </p:nvSpPr>
            <p:spPr>
              <a:xfrm>
                <a:off x="6697341" y="5830543"/>
                <a:ext cx="2275650" cy="283809"/>
              </a:xfrm>
              <a:prstGeom prst="rect">
                <a:avLst/>
              </a:prstGeom>
              <a:noFill/>
              <a:ln w="28575">
                <a:solidFill>
                  <a:srgbClr val="4E9B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H" b="1" i="1" kern="100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Drone </a:t>
                </a:r>
                <a:r>
                  <a:rPr lang="fr-CA" b="1" i="1" kern="100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autonome</a:t>
                </a:r>
                <a:endParaRPr lang="fr-CH" b="1" i="1" kern="1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7F241F-69DE-45C5-82AA-2DA0F6DE0A54}"/>
                  </a:ext>
                </a:extLst>
              </p:cNvPr>
              <p:cNvSpPr txBox="1"/>
              <p:nvPr/>
            </p:nvSpPr>
            <p:spPr>
              <a:xfrm>
                <a:off x="6783945" y="6138210"/>
                <a:ext cx="2102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1100" u="sng" dirty="0">
                    <a:solidFill>
                      <a:schemeClr val="accent1">
                        <a:lumMod val="75000"/>
                      </a:schemeClr>
                    </a:solidFill>
                  </a:rPr>
                  <a:t>www.rivieramm.com 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765F17-9C61-4081-8518-E3343DA7D998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12293" r="22741" b="15854"/>
            <a:stretch/>
          </p:blipFill>
          <p:spPr bwMode="auto">
            <a:xfrm>
              <a:off x="1876784" y="4120482"/>
              <a:ext cx="3001134" cy="2082579"/>
            </a:xfrm>
            <a:prstGeom prst="rect">
              <a:avLst/>
            </a:prstGeom>
            <a:noFill/>
            <a:ln w="28575">
              <a:solidFill>
                <a:srgbClr val="4E9B19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D30057-C7A1-46D5-A8C5-1B6DFD061894}"/>
              </a:ext>
            </a:extLst>
          </p:cNvPr>
          <p:cNvGrpSpPr/>
          <p:nvPr/>
        </p:nvGrpSpPr>
        <p:grpSpPr>
          <a:xfrm>
            <a:off x="4401419" y="7444834"/>
            <a:ext cx="3458828" cy="2239726"/>
            <a:chOff x="4830408" y="4305238"/>
            <a:chExt cx="3458828" cy="223972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DFEB941-3D58-4EFC-AB75-6E669F51920D}"/>
                </a:ext>
              </a:extLst>
            </p:cNvPr>
            <p:cNvGrpSpPr/>
            <p:nvPr/>
          </p:nvGrpSpPr>
          <p:grpSpPr>
            <a:xfrm>
              <a:off x="4830408" y="6025836"/>
              <a:ext cx="3458828" cy="519128"/>
              <a:chOff x="6105751" y="5830543"/>
              <a:chExt cx="3458828" cy="51912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65D90BC-04DF-4BAD-81EF-09E45BCD17A5}"/>
                  </a:ext>
                </a:extLst>
              </p:cNvPr>
              <p:cNvSpPr/>
              <p:nvPr/>
            </p:nvSpPr>
            <p:spPr>
              <a:xfrm>
                <a:off x="6194337" y="5830543"/>
                <a:ext cx="3281656" cy="283809"/>
              </a:xfrm>
              <a:prstGeom prst="rect">
                <a:avLst/>
              </a:prstGeom>
              <a:noFill/>
              <a:ln w="28575">
                <a:solidFill>
                  <a:srgbClr val="4E9B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b="1" i="1" kern="100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systèmes sonar multifaisceaux</a:t>
                </a:r>
                <a:endParaRPr lang="fr-CH" b="1" i="1" kern="1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F9F742-D53F-4560-B020-485FDC107AB6}"/>
                  </a:ext>
                </a:extLst>
              </p:cNvPr>
              <p:cNvSpPr txBox="1"/>
              <p:nvPr/>
            </p:nvSpPr>
            <p:spPr>
              <a:xfrm>
                <a:off x="6105751" y="6088061"/>
                <a:ext cx="345882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1100" u="sng" dirty="0">
                    <a:solidFill>
                      <a:schemeClr val="accent1">
                        <a:lumMod val="75000"/>
                      </a:schemeClr>
                    </a:solidFill>
                  </a:rPr>
                  <a:t>www.sciencepublishinggroup.com/j/ajtte</a:t>
                </a: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226FDAF-0418-4B6A-A1BE-C970D3FA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9956" y="4305238"/>
              <a:ext cx="1359732" cy="1688278"/>
            </a:xfrm>
            <a:prstGeom prst="rect">
              <a:avLst/>
            </a:prstGeom>
            <a:ln w="38100">
              <a:solidFill>
                <a:srgbClr val="4E9B19"/>
              </a:solidFill>
            </a:ln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1F17A1-E2DD-419D-BF78-0140D187449A}"/>
              </a:ext>
            </a:extLst>
          </p:cNvPr>
          <p:cNvGrpSpPr/>
          <p:nvPr/>
        </p:nvGrpSpPr>
        <p:grpSpPr>
          <a:xfrm>
            <a:off x="16152115" y="3225487"/>
            <a:ext cx="3027364" cy="2632690"/>
            <a:chOff x="8513301" y="3851233"/>
            <a:chExt cx="3027364" cy="2632690"/>
          </a:xfrm>
        </p:grpSpPr>
        <p:pic>
          <p:nvPicPr>
            <p:cNvPr id="58" name="Picture 2" descr="Draft Survey Tool de SGS: tecnología para una lectura de calados más  precisa, rápida y segura | SGS Peru">
              <a:extLst>
                <a:ext uri="{FF2B5EF4-FFF2-40B4-BE49-F238E27FC236}">
                  <a16:creationId xmlns:a16="http://schemas.microsoft.com/office/drawing/2014/main" id="{CEAB74AD-4809-4B4A-88F3-7747E50BE2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3" t="11172" r="13531" b="16312"/>
            <a:stretch/>
          </p:blipFill>
          <p:spPr bwMode="auto">
            <a:xfrm>
              <a:off x="8513301" y="3851233"/>
              <a:ext cx="3027364" cy="2099171"/>
            </a:xfrm>
            <a:prstGeom prst="rect">
              <a:avLst/>
            </a:prstGeom>
            <a:noFill/>
            <a:ln w="28575">
              <a:solidFill>
                <a:srgbClr val="4E9B1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9DA6F6-4EED-441B-B899-5207A30926A7}"/>
                </a:ext>
              </a:extLst>
            </p:cNvPr>
            <p:cNvGrpSpPr/>
            <p:nvPr/>
          </p:nvGrpSpPr>
          <p:grpSpPr>
            <a:xfrm>
              <a:off x="9347117" y="5964795"/>
              <a:ext cx="1359732" cy="519128"/>
              <a:chOff x="7365455" y="5830543"/>
              <a:chExt cx="1359732" cy="51912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4A46963-89BA-4640-A175-160C1EF96C89}"/>
                  </a:ext>
                </a:extLst>
              </p:cNvPr>
              <p:cNvSpPr/>
              <p:nvPr/>
            </p:nvSpPr>
            <p:spPr>
              <a:xfrm>
                <a:off x="7365455" y="5830543"/>
                <a:ext cx="1359732" cy="283809"/>
              </a:xfrm>
              <a:prstGeom prst="rect">
                <a:avLst/>
              </a:prstGeom>
              <a:noFill/>
              <a:ln w="28575">
                <a:solidFill>
                  <a:srgbClr val="4E9B1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b="1" i="1" kern="100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SGS France</a:t>
                </a:r>
                <a:endParaRPr lang="fr-CH" b="1" i="1" kern="1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470FE6-2909-4E0F-AB4F-014E21542D41}"/>
                  </a:ext>
                </a:extLst>
              </p:cNvPr>
              <p:cNvSpPr txBox="1"/>
              <p:nvPr/>
            </p:nvSpPr>
            <p:spPr>
              <a:xfrm>
                <a:off x="7408687" y="6088061"/>
                <a:ext cx="127326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CH" sz="1100" u="sng" dirty="0">
                    <a:solidFill>
                      <a:schemeClr val="accent1">
                        <a:lumMod val="75000"/>
                      </a:schemeClr>
                    </a:solidFill>
                  </a:rPr>
                  <a:t>www.sgs.com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926AA8A-6588-475E-8191-4AF7050F3143}"/>
              </a:ext>
            </a:extLst>
          </p:cNvPr>
          <p:cNvSpPr txBox="1"/>
          <p:nvPr/>
        </p:nvSpPr>
        <p:spPr>
          <a:xfrm>
            <a:off x="715101" y="-6233017"/>
            <a:ext cx="10781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b="1" kern="100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  <a:cs typeface="Arial" panose="020B0604020202020204" pitchFamily="34" charset="0"/>
              </a:rPr>
              <a:t>B. Mesurer le déplacement du navire et déterminer la quantité de cargaison.</a:t>
            </a:r>
            <a:endParaRPr lang="en-US" sz="2000" b="1" kern="100" dirty="0">
              <a:solidFill>
                <a:schemeClr val="accent6">
                  <a:lumMod val="50000"/>
                </a:schemeClr>
              </a:solidFill>
              <a:latin typeface="Montserrat ExtraBold" pitchFamily="2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89BBBB-D79B-4D9D-897E-95A63F8812D2}"/>
              </a:ext>
            </a:extLst>
          </p:cNvPr>
          <p:cNvSpPr txBox="1"/>
          <p:nvPr/>
        </p:nvSpPr>
        <p:spPr>
          <a:xfrm>
            <a:off x="1154746" y="-5788248"/>
            <a:ext cx="7074854" cy="136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Utilisation de drones autonomes pour capturer le niveau d’eau.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Observation sonar du tirant d'eau sous l’eau.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CA" sz="1600" b="1" kern="100" dirty="0">
                <a:solidFill>
                  <a:schemeClr val="accent6">
                    <a:lumMod val="50000"/>
                  </a:schemeClr>
                </a:solidFill>
                <a:latin typeface="Montserrat Medium" pitchFamily="2" charset="0"/>
                <a:cs typeface="Arial" panose="020B0604020202020204" pitchFamily="34" charset="0"/>
              </a:rPr>
              <a:t>Outil de mesure des tirants d'eau de SGS France.</a:t>
            </a:r>
            <a:endParaRPr lang="fr-CH" sz="1600" b="1" kern="100" dirty="0">
              <a:solidFill>
                <a:schemeClr val="accent6">
                  <a:lumMod val="50000"/>
                </a:schemeClr>
              </a:solidFill>
              <a:latin typeface="Montserrat Medium" pitchFamily="2" charset="0"/>
              <a:cs typeface="Arial" panose="020B0604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4A13E73-F09A-467A-B6C7-29DC7B0BE8A1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65" name="Rectangle à coins arrondis 35">
              <a:extLst>
                <a:ext uri="{FF2B5EF4-FFF2-40B4-BE49-F238E27FC236}">
                  <a16:creationId xmlns:a16="http://schemas.microsoft.com/office/drawing/2014/main" id="{5024056C-B51D-4504-BAAE-80CC5C55D5B0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66" name="Connecteur droit 23">
              <a:extLst>
                <a:ext uri="{FF2B5EF4-FFF2-40B4-BE49-F238E27FC236}">
                  <a16:creationId xmlns:a16="http://schemas.microsoft.com/office/drawing/2014/main" id="{91253942-9108-4C3C-83B7-66132B78EEF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FBE8536-F81D-4F8A-83EE-0A38292B8D34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68" name="Rectangle à coins arrondis 35">
              <a:extLst>
                <a:ext uri="{FF2B5EF4-FFF2-40B4-BE49-F238E27FC236}">
                  <a16:creationId xmlns:a16="http://schemas.microsoft.com/office/drawing/2014/main" id="{7F383E60-54B6-405D-924B-0F1DC68BD244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69" name="Connecteur droit 23">
              <a:extLst>
                <a:ext uri="{FF2B5EF4-FFF2-40B4-BE49-F238E27FC236}">
                  <a16:creationId xmlns:a16="http://schemas.microsoft.com/office/drawing/2014/main" id="{5E20E158-3E07-4CC0-912F-694AB1B62F5F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38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5" y="3746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8DF6C1C7-6E12-42D9-B9EE-249CB70EED28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dirty="0">
                <a:solidFill>
                  <a:schemeClr val="bg1"/>
                </a:solidFill>
                <a:latin typeface="Montserrat ExtraBold" pitchFamily="2" charset="0"/>
              </a:rPr>
              <a:t>Présentation de l’Organisme d’Accueil</a:t>
            </a:r>
          </a:p>
        </p:txBody>
      </p:sp>
      <p:sp>
        <p:nvSpPr>
          <p:cNvPr id="38" name="Google Shape;142;p26">
            <a:extLst>
              <a:ext uri="{FF2B5EF4-FFF2-40B4-BE49-F238E27FC236}">
                <a16:creationId xmlns:a16="http://schemas.microsoft.com/office/drawing/2014/main" id="{3A4F5E1D-C6BB-4B80-8464-DDB2DD48474D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1036421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976486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24" name="Google Shape;148;p26">
            <a:extLst>
              <a:ext uri="{FF2B5EF4-FFF2-40B4-BE49-F238E27FC236}">
                <a16:creationId xmlns:a16="http://schemas.microsoft.com/office/drawing/2014/main" id="{37B54152-4A8A-401D-B8BA-BFC52634179D}"/>
              </a:ext>
            </a:extLst>
          </p:cNvPr>
          <p:cNvSpPr txBox="1">
            <a:spLocks/>
          </p:cNvSpPr>
          <p:nvPr/>
        </p:nvSpPr>
        <p:spPr>
          <a:xfrm>
            <a:off x="9165512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96357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cxnSp>
        <p:nvCxnSpPr>
          <p:cNvPr id="41" name="Connecteur droit 23">
            <a:extLst>
              <a:ext uri="{FF2B5EF4-FFF2-40B4-BE49-F238E27FC236}">
                <a16:creationId xmlns:a16="http://schemas.microsoft.com/office/drawing/2014/main" id="{1759382F-3EB0-4094-AE85-E38B78AED14E}"/>
              </a:ext>
            </a:extLst>
          </p:cNvPr>
          <p:cNvCxnSpPr/>
          <p:nvPr/>
        </p:nvCxnSpPr>
        <p:spPr>
          <a:xfrm>
            <a:off x="5365127" y="902122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29">
            <a:extLst>
              <a:ext uri="{FF2B5EF4-FFF2-40B4-BE49-F238E27FC236}">
                <a16:creationId xmlns:a16="http://schemas.microsoft.com/office/drawing/2014/main" id="{D29E381F-5B09-4853-8CC0-249FB7F22033}"/>
              </a:ext>
            </a:extLst>
          </p:cNvPr>
          <p:cNvCxnSpPr/>
          <p:nvPr/>
        </p:nvCxnSpPr>
        <p:spPr>
          <a:xfrm>
            <a:off x="7861709" y="899610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à coins arrondis 31">
            <a:extLst>
              <a:ext uri="{FF2B5EF4-FFF2-40B4-BE49-F238E27FC236}">
                <a16:creationId xmlns:a16="http://schemas.microsoft.com/office/drawing/2014/main" id="{1BC5703A-BB0D-4BD6-B07C-409A702AF25D}"/>
              </a:ext>
            </a:extLst>
          </p:cNvPr>
          <p:cNvSpPr/>
          <p:nvPr/>
        </p:nvSpPr>
        <p:spPr>
          <a:xfrm>
            <a:off x="2544185" y="1020746"/>
            <a:ext cx="2132017" cy="2548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srgbClr val="C5E0B4"/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Présentation</a:t>
            </a:r>
            <a:endParaRPr lang="fr-FR" sz="1400" dirty="0">
              <a:solidFill>
                <a:srgbClr val="C5E0B4"/>
              </a:solidFill>
              <a:latin typeface="Montserrat Medium" pitchFamily="2" charset="0"/>
            </a:endParaRPr>
          </a:p>
        </p:txBody>
      </p:sp>
      <p:sp>
        <p:nvSpPr>
          <p:cNvPr id="44" name="Rectangle à coins arrondis 33">
            <a:extLst>
              <a:ext uri="{FF2B5EF4-FFF2-40B4-BE49-F238E27FC236}">
                <a16:creationId xmlns:a16="http://schemas.microsoft.com/office/drawing/2014/main" id="{CCD822D9-8129-434B-A20B-DDE13E87AC7B}"/>
              </a:ext>
            </a:extLst>
          </p:cNvPr>
          <p:cNvSpPr/>
          <p:nvPr/>
        </p:nvSpPr>
        <p:spPr>
          <a:xfrm>
            <a:off x="5304516" y="1036814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Medium" pitchFamily="2" charset="0"/>
                <a:ea typeface="Century Gothic"/>
                <a:cs typeface="Century Gothic"/>
              </a:rPr>
              <a:t>Organigramme</a:t>
            </a:r>
          </a:p>
        </p:txBody>
      </p:sp>
      <p:sp>
        <p:nvSpPr>
          <p:cNvPr id="47" name="Rectangle à coins arrondis 35">
            <a:extLst>
              <a:ext uri="{FF2B5EF4-FFF2-40B4-BE49-F238E27FC236}">
                <a16:creationId xmlns:a16="http://schemas.microsoft.com/office/drawing/2014/main" id="{1A9C7493-4100-4616-BA36-B65CD12030AE}"/>
              </a:ext>
            </a:extLst>
          </p:cNvPr>
          <p:cNvSpPr/>
          <p:nvPr/>
        </p:nvSpPr>
        <p:spPr>
          <a:xfrm>
            <a:off x="7760530" y="1036814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JPH</a:t>
            </a:r>
          </a:p>
        </p:txBody>
      </p:sp>
      <p:cxnSp>
        <p:nvCxnSpPr>
          <p:cNvPr id="40" name="Connecteur droit 21">
            <a:extLst>
              <a:ext uri="{FF2B5EF4-FFF2-40B4-BE49-F238E27FC236}">
                <a16:creationId xmlns:a16="http://schemas.microsoft.com/office/drawing/2014/main" id="{925EE8CC-C58F-424F-AE5F-406DE4AE2C1D}"/>
              </a:ext>
            </a:extLst>
          </p:cNvPr>
          <p:cNvCxnSpPr/>
          <p:nvPr/>
        </p:nvCxnSpPr>
        <p:spPr>
          <a:xfrm>
            <a:off x="2710194" y="899610"/>
            <a:ext cx="1800000" cy="0"/>
          </a:xfrm>
          <a:prstGeom prst="line">
            <a:avLst/>
          </a:prstGeom>
          <a:ln w="142875">
            <a:solidFill>
              <a:srgbClr val="C5E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D65F16F2-218F-4691-AC47-B1D675611C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" y="5967723"/>
            <a:ext cx="642622" cy="823725"/>
          </a:xfrm>
          <a:prstGeom prst="rect">
            <a:avLst/>
          </a:prstGeom>
        </p:spPr>
      </p:pic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D2802194-1B45-48E9-B964-FCC589ACA7BF}"/>
              </a:ext>
            </a:extLst>
          </p:cNvPr>
          <p:cNvSpPr/>
          <p:nvPr/>
        </p:nvSpPr>
        <p:spPr>
          <a:xfrm>
            <a:off x="-4582504" y="2337248"/>
            <a:ext cx="679382" cy="679382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solidFill>
              <a:srgbClr val="68A0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ExtraBold" pitchFamily="2" charset="0"/>
              </a:rPr>
              <a:t>1</a:t>
            </a: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DA75545D-4B79-4672-BA98-2D4790203827}"/>
              </a:ext>
            </a:extLst>
          </p:cNvPr>
          <p:cNvSpPr/>
          <p:nvPr/>
        </p:nvSpPr>
        <p:spPr>
          <a:xfrm>
            <a:off x="-6049354" y="3317909"/>
            <a:ext cx="679382" cy="679382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solidFill>
              <a:srgbClr val="68A0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ExtraBold" pitchFamily="2" charset="0"/>
              </a:rPr>
              <a:t>2</a:t>
            </a: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D19748B-1731-4150-8B79-6A02D1FC6164}"/>
              </a:ext>
            </a:extLst>
          </p:cNvPr>
          <p:cNvSpPr/>
          <p:nvPr/>
        </p:nvSpPr>
        <p:spPr>
          <a:xfrm>
            <a:off x="-7344754" y="4298570"/>
            <a:ext cx="679382" cy="679382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solidFill>
              <a:srgbClr val="68A0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ExtraBold" pitchFamily="2" charset="0"/>
              </a:rPr>
              <a:t>3</a:t>
            </a:r>
          </a:p>
        </p:txBody>
      </p:sp>
      <p:sp>
        <p:nvSpPr>
          <p:cNvPr id="59" name="Google Shape;146;p26">
            <a:extLst>
              <a:ext uri="{FF2B5EF4-FFF2-40B4-BE49-F238E27FC236}">
                <a16:creationId xmlns:a16="http://schemas.microsoft.com/office/drawing/2014/main" id="{9FA089A6-3089-4621-93DD-FCE944C05D4A}"/>
              </a:ext>
            </a:extLst>
          </p:cNvPr>
          <p:cNvSpPr txBox="1">
            <a:spLocks/>
          </p:cNvSpPr>
          <p:nvPr/>
        </p:nvSpPr>
        <p:spPr>
          <a:xfrm>
            <a:off x="-6461519" y="4508451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dirty="0">
                <a:solidFill>
                  <a:srgbClr val="548235"/>
                </a:solidFill>
                <a:latin typeface="Montserrat ExtraBold" pitchFamily="2" charset="0"/>
              </a:rPr>
              <a:t>Secteur d’activité</a:t>
            </a:r>
          </a:p>
        </p:txBody>
      </p:sp>
      <p:sp>
        <p:nvSpPr>
          <p:cNvPr id="60" name="Google Shape;146;p26">
            <a:extLst>
              <a:ext uri="{FF2B5EF4-FFF2-40B4-BE49-F238E27FC236}">
                <a16:creationId xmlns:a16="http://schemas.microsoft.com/office/drawing/2014/main" id="{2498F816-908E-4073-8C74-492F09E467BD}"/>
              </a:ext>
            </a:extLst>
          </p:cNvPr>
          <p:cNvSpPr txBox="1">
            <a:spLocks/>
          </p:cNvSpPr>
          <p:nvPr/>
        </p:nvSpPr>
        <p:spPr>
          <a:xfrm>
            <a:off x="-3599768" y="2478975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dirty="0">
                <a:solidFill>
                  <a:srgbClr val="548235"/>
                </a:solidFill>
                <a:latin typeface="Montserrat ExtraBold" pitchFamily="2" charset="0"/>
              </a:rPr>
              <a:t>Historique</a:t>
            </a:r>
          </a:p>
        </p:txBody>
      </p:sp>
      <p:sp>
        <p:nvSpPr>
          <p:cNvPr id="62" name="Google Shape;167;p27">
            <a:extLst>
              <a:ext uri="{FF2B5EF4-FFF2-40B4-BE49-F238E27FC236}">
                <a16:creationId xmlns:a16="http://schemas.microsoft.com/office/drawing/2014/main" id="{2DDF849E-1ECD-423A-8958-5577855FC58B}"/>
              </a:ext>
            </a:extLst>
          </p:cNvPr>
          <p:cNvSpPr/>
          <p:nvPr/>
        </p:nvSpPr>
        <p:spPr>
          <a:xfrm>
            <a:off x="11996062" y="-4023047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3" name="Google Shape;167;p27">
            <a:extLst>
              <a:ext uri="{FF2B5EF4-FFF2-40B4-BE49-F238E27FC236}">
                <a16:creationId xmlns:a16="http://schemas.microsoft.com/office/drawing/2014/main" id="{F5A60ED7-881E-451A-BB0C-F07B60FE439D}"/>
              </a:ext>
            </a:extLst>
          </p:cNvPr>
          <p:cNvSpPr/>
          <p:nvPr/>
        </p:nvSpPr>
        <p:spPr>
          <a:xfrm>
            <a:off x="-348352" y="7524182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4" name="Google Shape;146;p26">
            <a:extLst>
              <a:ext uri="{FF2B5EF4-FFF2-40B4-BE49-F238E27FC236}">
                <a16:creationId xmlns:a16="http://schemas.microsoft.com/office/drawing/2014/main" id="{5B404DCF-0E54-4117-91C3-CC9DA86AB1B6}"/>
              </a:ext>
            </a:extLst>
          </p:cNvPr>
          <p:cNvSpPr txBox="1">
            <a:spLocks/>
          </p:cNvSpPr>
          <p:nvPr/>
        </p:nvSpPr>
        <p:spPr>
          <a:xfrm>
            <a:off x="-5149926" y="3598654"/>
            <a:ext cx="3043836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solidFill>
                  <a:srgbClr val="548235"/>
                </a:solidFill>
                <a:latin typeface="Montserrat ExtraBold" pitchFamily="2" charset="0"/>
              </a:rPr>
              <a:t>Implantation de production</a:t>
            </a:r>
            <a:endParaRPr lang="fr-CH" sz="2400" dirty="0">
              <a:solidFill>
                <a:srgbClr val="548235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4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73958 -0.0020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79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24" grpId="0"/>
      <p:bldP spid="43" grpId="0"/>
      <p:bldP spid="44" grpId="0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27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E0C7E4B-E4BB-4EC8-8651-1B42F89B7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173968"/>
              </p:ext>
            </p:extLst>
          </p:nvPr>
        </p:nvGraphicFramePr>
        <p:xfrm>
          <a:off x="-298889" y="7460276"/>
          <a:ext cx="1258817" cy="44344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55436">
                  <a:extLst>
                    <a:ext uri="{9D8B030D-6E8A-4147-A177-3AD203B41FA5}">
                      <a16:colId xmlns:a16="http://schemas.microsoft.com/office/drawing/2014/main" val="2799193298"/>
                    </a:ext>
                  </a:extLst>
                </a:gridCol>
                <a:gridCol w="183897">
                  <a:extLst>
                    <a:ext uri="{9D8B030D-6E8A-4147-A177-3AD203B41FA5}">
                      <a16:colId xmlns:a16="http://schemas.microsoft.com/office/drawing/2014/main" val="2636012252"/>
                    </a:ext>
                  </a:extLst>
                </a:gridCol>
                <a:gridCol w="183897">
                  <a:extLst>
                    <a:ext uri="{9D8B030D-6E8A-4147-A177-3AD203B41FA5}">
                      <a16:colId xmlns:a16="http://schemas.microsoft.com/office/drawing/2014/main" val="64152918"/>
                    </a:ext>
                  </a:extLst>
                </a:gridCol>
                <a:gridCol w="159814">
                  <a:extLst>
                    <a:ext uri="{9D8B030D-6E8A-4147-A177-3AD203B41FA5}">
                      <a16:colId xmlns:a16="http://schemas.microsoft.com/office/drawing/2014/main" val="1015217742"/>
                    </a:ext>
                  </a:extLst>
                </a:gridCol>
                <a:gridCol w="214612">
                  <a:extLst>
                    <a:ext uri="{9D8B030D-6E8A-4147-A177-3AD203B41FA5}">
                      <a16:colId xmlns:a16="http://schemas.microsoft.com/office/drawing/2014/main" val="2623375690"/>
                    </a:ext>
                  </a:extLst>
                </a:gridCol>
                <a:gridCol w="177264">
                  <a:extLst>
                    <a:ext uri="{9D8B030D-6E8A-4147-A177-3AD203B41FA5}">
                      <a16:colId xmlns:a16="http://schemas.microsoft.com/office/drawing/2014/main" val="2545129791"/>
                    </a:ext>
                  </a:extLst>
                </a:gridCol>
                <a:gridCol w="183897">
                  <a:extLst>
                    <a:ext uri="{9D8B030D-6E8A-4147-A177-3AD203B41FA5}">
                      <a16:colId xmlns:a16="http://schemas.microsoft.com/office/drawing/2014/main" val="2633101261"/>
                    </a:ext>
                  </a:extLst>
                </a:gridCol>
              </a:tblGrid>
              <a:tr h="106007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 marL="12624" marR="12624" marT="6312" marB="6312"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Eau calme</a:t>
                      </a:r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Mer agitée</a:t>
                      </a:r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Nocturne </a:t>
                      </a:r>
                      <a:endParaRPr lang="en-US" sz="200" b="1" i="1" kern="1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Montserrat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Maintenance </a:t>
                      </a:r>
                      <a:endParaRPr lang="en-US" sz="200" b="1" i="1" kern="1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Montserrat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Complexité</a:t>
                      </a:r>
                      <a:r>
                        <a:rPr lang="fr-CA" sz="300" dirty="0"/>
                        <a:t> 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tserrat" pitchFamily="2" charset="0"/>
                          <a:ea typeface="+mn-ea"/>
                          <a:cs typeface="Arial" panose="020B0604020202020204" pitchFamily="34" charset="0"/>
                        </a:rPr>
                        <a:t>Produit Commercial</a:t>
                      </a:r>
                    </a:p>
                  </a:txBody>
                  <a:tcPr marL="12624" marR="12624" marT="6312" marB="631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841442"/>
                  </a:ext>
                </a:extLst>
              </a:tr>
              <a:tr h="52204">
                <a:tc>
                  <a:txBody>
                    <a:bodyPr/>
                    <a:lstStyle/>
                    <a:p>
                      <a:r>
                        <a:rPr lang="fr-CA" sz="3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LMS111</a:t>
                      </a:r>
                      <a:endParaRPr lang="en-US" sz="300" dirty="0"/>
                    </a:p>
                  </a:txBody>
                  <a:tcPr marL="12624" marR="12624" marT="6312" marB="631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 </a:t>
                      </a:r>
                      <a:endParaRPr lang="en-US" sz="300" b="1" i="1" kern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Faible</a:t>
                      </a:r>
                      <a:r>
                        <a:rPr lang="fr-CA" sz="300" dirty="0"/>
                        <a:t> 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Faible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Exist</a:t>
                      </a:r>
                    </a:p>
                  </a:txBody>
                  <a:tcPr marL="12624" marR="12624" marT="6312" marB="631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951399"/>
                  </a:ext>
                </a:extLst>
              </a:tr>
              <a:tr h="522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3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3D Vision</a:t>
                      </a:r>
                      <a:endParaRPr lang="en-US" sz="300" dirty="0"/>
                    </a:p>
                  </a:txBody>
                  <a:tcPr marL="12624" marR="12624" marT="6312" marB="6312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b="1" i="1" kern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00" b="1" i="1" kern="12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Moyen</a:t>
                      </a:r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2624" marR="12624" marT="6312" marB="631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965300"/>
                  </a:ext>
                </a:extLst>
              </a:tr>
              <a:tr h="52204">
                <a:tc>
                  <a:txBody>
                    <a:bodyPr/>
                    <a:lstStyle/>
                    <a:p>
                      <a:r>
                        <a:rPr lang="fr-CH" sz="3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Drone</a:t>
                      </a:r>
                      <a:endParaRPr lang="en-US" sz="300" dirty="0"/>
                    </a:p>
                  </a:txBody>
                  <a:tcPr marL="12624" marR="12624" marT="6312" marB="6312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Faible</a:t>
                      </a:r>
                      <a:r>
                        <a:rPr lang="fr-CA" sz="300" dirty="0"/>
                        <a:t> </a:t>
                      </a:r>
                      <a:endParaRPr lang="en-US" sz="300" b="1" i="1" kern="12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Faible</a:t>
                      </a:r>
                      <a:r>
                        <a:rPr lang="fr-CA" sz="300" dirty="0"/>
                        <a:t> 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12624" marR="12624" marT="6312" marB="631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738304"/>
                  </a:ext>
                </a:extLst>
              </a:tr>
              <a:tr h="52204">
                <a:tc>
                  <a:txBody>
                    <a:bodyPr/>
                    <a:lstStyle/>
                    <a:p>
                      <a:r>
                        <a:rPr lang="en-US" sz="3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Sonar</a:t>
                      </a:r>
                    </a:p>
                  </a:txBody>
                  <a:tcPr marL="12624" marR="12624" marT="6312" marB="631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Na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60526"/>
                  </a:ext>
                </a:extLst>
              </a:tr>
              <a:tr h="52204">
                <a:tc>
                  <a:txBody>
                    <a:bodyPr/>
                    <a:lstStyle/>
                    <a:p>
                      <a:r>
                        <a:rPr lang="en-US" sz="300" b="1" i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SGS Fr</a:t>
                      </a:r>
                    </a:p>
                  </a:txBody>
                  <a:tcPr marL="12624" marR="12624" marT="6312" marB="631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00" b="1" i="1" kern="12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Moyen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Élevé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00" b="1" i="1" kern="12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Moyen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00" b="1" i="1" kern="1200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Moyen</a:t>
                      </a:r>
                      <a:endParaRPr lang="en-US" sz="300" dirty="0"/>
                    </a:p>
                  </a:txBody>
                  <a:tcPr marL="12624" marR="12624" marT="6312" marB="6312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b="1" i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Exist</a:t>
                      </a:r>
                    </a:p>
                  </a:txBody>
                  <a:tcPr marL="12624" marR="12624" marT="6312" marB="6312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41207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9B1A020-0EF3-4A65-B27C-82F9B2C4F6A4}"/>
              </a:ext>
            </a:extLst>
          </p:cNvPr>
          <p:cNvSpPr txBox="1"/>
          <p:nvPr/>
        </p:nvSpPr>
        <p:spPr>
          <a:xfrm>
            <a:off x="1936746" y="13935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260539" y="1386493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5C86CD-BC87-4519-A3B3-D1D5482FF8F4}"/>
              </a:ext>
            </a:extLst>
          </p:cNvPr>
          <p:cNvSpPr txBox="1"/>
          <p:nvPr/>
        </p:nvSpPr>
        <p:spPr>
          <a:xfrm>
            <a:off x="-4752839" y="13771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Contrôle de tirant d’eau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8B711-F452-48E2-B888-7CE271312FF4}"/>
              </a:ext>
            </a:extLst>
          </p:cNvPr>
          <p:cNvSpPr txBox="1"/>
          <p:nvPr/>
        </p:nvSpPr>
        <p:spPr>
          <a:xfrm>
            <a:off x="214426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ras Demi ITC" panose="020B0805030504020804" pitchFamily="34" charset="0"/>
              </a:rPr>
              <a:t>Planification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38600A-79B3-4A08-8475-1F6F47EB6A38}"/>
              </a:ext>
            </a:extLst>
          </p:cNvPr>
          <p:cNvSpPr txBox="1"/>
          <p:nvPr/>
        </p:nvSpPr>
        <p:spPr>
          <a:xfrm>
            <a:off x="607967" y="28006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Analyse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des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besoin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0F6AB1-4284-4257-8DEF-341BFCE1E105}"/>
              </a:ext>
            </a:extLst>
          </p:cNvPr>
          <p:cNvSpPr txBox="1"/>
          <p:nvPr/>
        </p:nvSpPr>
        <p:spPr>
          <a:xfrm>
            <a:off x="607967" y="3250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Conception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E9F3EC-3992-4860-B2B0-2CF43B5148A1}"/>
              </a:ext>
            </a:extLst>
          </p:cNvPr>
          <p:cNvSpPr txBox="1"/>
          <p:nvPr/>
        </p:nvSpPr>
        <p:spPr>
          <a:xfrm>
            <a:off x="607967" y="36996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Développement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849615-B127-4323-BC28-72FFFFE36F85}"/>
              </a:ext>
            </a:extLst>
          </p:cNvPr>
          <p:cNvSpPr txBox="1"/>
          <p:nvPr/>
        </p:nvSpPr>
        <p:spPr>
          <a:xfrm>
            <a:off x="607967" y="4149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Tests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1810CA-38BA-46CB-821C-B7C40ED01DBA}"/>
              </a:ext>
            </a:extLst>
          </p:cNvPr>
          <p:cNvSpPr txBox="1"/>
          <p:nvPr/>
        </p:nvSpPr>
        <p:spPr>
          <a:xfrm>
            <a:off x="607967" y="45986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Déploiement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F4380-FA6C-4963-AA8C-7282830FEE67}"/>
              </a:ext>
            </a:extLst>
          </p:cNvPr>
          <p:cNvSpPr txBox="1"/>
          <p:nvPr/>
        </p:nvSpPr>
        <p:spPr>
          <a:xfrm>
            <a:off x="607967" y="504819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Formation et Support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0835282-A894-48CB-9E23-230196344197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75" name="Rectangle à coins arrondis 35">
              <a:extLst>
                <a:ext uri="{FF2B5EF4-FFF2-40B4-BE49-F238E27FC236}">
                  <a16:creationId xmlns:a16="http://schemas.microsoft.com/office/drawing/2014/main" id="{96537209-0045-4526-B3D5-374BAD41920A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76" name="Connecteur droit 23">
              <a:extLst>
                <a:ext uri="{FF2B5EF4-FFF2-40B4-BE49-F238E27FC236}">
                  <a16:creationId xmlns:a16="http://schemas.microsoft.com/office/drawing/2014/main" id="{149E5C11-8B5E-418C-97DE-CD8FF9264B47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674D34B-649E-4FE2-901C-08F1F7F05FF0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78" name="Rectangle à coins arrondis 35">
              <a:extLst>
                <a:ext uri="{FF2B5EF4-FFF2-40B4-BE49-F238E27FC236}">
                  <a16:creationId xmlns:a16="http://schemas.microsoft.com/office/drawing/2014/main" id="{40CDE809-B6CE-4015-AFF8-3B3C8E39A4CC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79" name="Connecteur droit 23">
              <a:extLst>
                <a:ext uri="{FF2B5EF4-FFF2-40B4-BE49-F238E27FC236}">
                  <a16:creationId xmlns:a16="http://schemas.microsoft.com/office/drawing/2014/main" id="{0CC2F50C-337A-4476-83A0-E589E306F0CF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4B8F46BD-3F37-4CF6-9727-2AFCBA3037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91" y="9533412"/>
            <a:ext cx="926316" cy="92631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5BB82CC-73D9-4AEE-80EE-4EE9E78BDD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08" y="11484690"/>
            <a:ext cx="925200" cy="9252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58DFC46-AE5A-4D69-BC84-DBA0B3A662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09" y="13587810"/>
            <a:ext cx="925200" cy="9252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E3382B3-8587-43DE-991D-1BE79771B5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110" y="14959410"/>
            <a:ext cx="925200" cy="925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8B14F8-8A02-4F44-B253-056DD1A5D746}"/>
              </a:ext>
            </a:extLst>
          </p:cNvPr>
          <p:cNvSpPr txBox="1"/>
          <p:nvPr/>
        </p:nvSpPr>
        <p:spPr>
          <a:xfrm>
            <a:off x="590604" y="5451551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Étude financière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5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31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27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1A020-0EF3-4A65-B27C-82F9B2C4F6A4}"/>
              </a:ext>
            </a:extLst>
          </p:cNvPr>
          <p:cNvSpPr txBox="1"/>
          <p:nvPr/>
        </p:nvSpPr>
        <p:spPr>
          <a:xfrm>
            <a:off x="1936746" y="13935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260539" y="1386493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8B711-F452-48E2-B888-7CE271312FF4}"/>
              </a:ext>
            </a:extLst>
          </p:cNvPr>
          <p:cNvSpPr txBox="1"/>
          <p:nvPr/>
        </p:nvSpPr>
        <p:spPr>
          <a:xfrm>
            <a:off x="214426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Planification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38600A-79B3-4A08-8475-1F6F47EB6A38}"/>
              </a:ext>
            </a:extLst>
          </p:cNvPr>
          <p:cNvSpPr txBox="1"/>
          <p:nvPr/>
        </p:nvSpPr>
        <p:spPr>
          <a:xfrm>
            <a:off x="607967" y="28006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Eras Demi ITC" panose="020B0805030504020804" pitchFamily="34" charset="0"/>
              </a:rPr>
              <a:t>Analyse</a:t>
            </a:r>
            <a:r>
              <a:rPr lang="en-US" b="1" dirty="0">
                <a:latin typeface="Eras Demi ITC" panose="020B0805030504020804" pitchFamily="34" charset="0"/>
              </a:rPr>
              <a:t> des </a:t>
            </a:r>
            <a:r>
              <a:rPr lang="fr-CA" b="1" dirty="0">
                <a:latin typeface="Eras Demi ITC" panose="020B0805030504020804" pitchFamily="34" charset="0"/>
              </a:rPr>
              <a:t>besoin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0F6AB1-4284-4257-8DEF-341BFCE1E105}"/>
              </a:ext>
            </a:extLst>
          </p:cNvPr>
          <p:cNvSpPr txBox="1"/>
          <p:nvPr/>
        </p:nvSpPr>
        <p:spPr>
          <a:xfrm>
            <a:off x="133404" y="3250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Conception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E9F3EC-3992-4860-B2B0-2CF43B5148A1}"/>
              </a:ext>
            </a:extLst>
          </p:cNvPr>
          <p:cNvSpPr txBox="1"/>
          <p:nvPr/>
        </p:nvSpPr>
        <p:spPr>
          <a:xfrm>
            <a:off x="133404" y="36996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Développement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849615-B127-4323-BC28-72FFFFE36F85}"/>
              </a:ext>
            </a:extLst>
          </p:cNvPr>
          <p:cNvSpPr txBox="1"/>
          <p:nvPr/>
        </p:nvSpPr>
        <p:spPr>
          <a:xfrm>
            <a:off x="133404" y="4149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Tests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1810CA-38BA-46CB-821C-B7C40ED01DBA}"/>
              </a:ext>
            </a:extLst>
          </p:cNvPr>
          <p:cNvSpPr txBox="1"/>
          <p:nvPr/>
        </p:nvSpPr>
        <p:spPr>
          <a:xfrm>
            <a:off x="133404" y="45986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Déploiement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F4380-FA6C-4963-AA8C-7282830FEE67}"/>
              </a:ext>
            </a:extLst>
          </p:cNvPr>
          <p:cNvSpPr txBox="1"/>
          <p:nvPr/>
        </p:nvSpPr>
        <p:spPr>
          <a:xfrm>
            <a:off x="133404" y="504819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Formation et Support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D3643DA-76E5-44F9-A1D0-C7BD9F9C41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2853663"/>
            <a:ext cx="367684" cy="367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FE4288-3F09-40F2-AA31-A164109BE1D7}"/>
              </a:ext>
            </a:extLst>
          </p:cNvPr>
          <p:cNvSpPr txBox="1"/>
          <p:nvPr/>
        </p:nvSpPr>
        <p:spPr>
          <a:xfrm>
            <a:off x="3535502" y="2630287"/>
            <a:ext cx="7648238" cy="278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sz="1800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Accès en Temps Réel aux Informations</a:t>
            </a:r>
            <a:r>
              <a:rPr lang="fr-CA" sz="1800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sz="1800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Normalisation et Traçabilité des Données</a:t>
            </a:r>
            <a:r>
              <a:rPr lang="fr-CA" sz="1800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  <a:endParaRPr lang="fr-CA" dirty="0">
              <a:latin typeface="Montserrat ExtraBold" pitchFamily="2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sz="1800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Réduction des Réunions et Optimisation des Processus</a:t>
            </a:r>
            <a:r>
              <a:rPr lang="fr-CA" sz="1800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sz="1800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Intégration et Communication entre les Applications</a:t>
            </a:r>
            <a:r>
              <a:rPr lang="fr-CA" sz="1800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  <a:endParaRPr lang="fr-CA" dirty="0">
              <a:latin typeface="Montserrat ExtraBold" pitchFamily="2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sz="1800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Simplification de la Distribution des Informations</a:t>
            </a:r>
            <a:r>
              <a:rPr lang="fr-CA" sz="1800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  <a:endParaRPr lang="en-US" dirty="0">
              <a:latin typeface="Montserrat ExtraBold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1D19D-DAA8-46D3-BB53-ADEFAB7D2C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91" y="5631972"/>
            <a:ext cx="926316" cy="926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C8C09B-714D-4CCB-BA79-CB97DAD4EB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08" y="5632530"/>
            <a:ext cx="925200" cy="92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D8D49F-9D57-44E6-BA7B-8D655BBA5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09" y="5632530"/>
            <a:ext cx="925200" cy="925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99B6BA-57A0-44E0-9509-5526E12949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110" y="5632530"/>
            <a:ext cx="925200" cy="925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D58A43-FB41-47FB-AB36-D8A559AAE749}"/>
              </a:ext>
            </a:extLst>
          </p:cNvPr>
          <p:cNvSpPr txBox="1"/>
          <p:nvPr/>
        </p:nvSpPr>
        <p:spPr>
          <a:xfrm>
            <a:off x="133404" y="5451551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Étude financière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5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28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1A020-0EF3-4A65-B27C-82F9B2C4F6A4}"/>
              </a:ext>
            </a:extLst>
          </p:cNvPr>
          <p:cNvSpPr txBox="1"/>
          <p:nvPr/>
        </p:nvSpPr>
        <p:spPr>
          <a:xfrm>
            <a:off x="1936746" y="13935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260539" y="1386493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8B711-F452-48E2-B888-7CE271312FF4}"/>
              </a:ext>
            </a:extLst>
          </p:cNvPr>
          <p:cNvSpPr txBox="1"/>
          <p:nvPr/>
        </p:nvSpPr>
        <p:spPr>
          <a:xfrm>
            <a:off x="214426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Planification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38600A-79B3-4A08-8475-1F6F47EB6A38}"/>
              </a:ext>
            </a:extLst>
          </p:cNvPr>
          <p:cNvSpPr txBox="1"/>
          <p:nvPr/>
        </p:nvSpPr>
        <p:spPr>
          <a:xfrm>
            <a:off x="133404" y="28006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Analyse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des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besoin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0F6AB1-4284-4257-8DEF-341BFCE1E105}"/>
              </a:ext>
            </a:extLst>
          </p:cNvPr>
          <p:cNvSpPr txBox="1"/>
          <p:nvPr/>
        </p:nvSpPr>
        <p:spPr>
          <a:xfrm>
            <a:off x="607967" y="3250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latin typeface="Eras Demi ITC" panose="020B0805030504020804" pitchFamily="34" charset="0"/>
              </a:rPr>
              <a:t>Conception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E9F3EC-3992-4860-B2B0-2CF43B5148A1}"/>
              </a:ext>
            </a:extLst>
          </p:cNvPr>
          <p:cNvSpPr txBox="1"/>
          <p:nvPr/>
        </p:nvSpPr>
        <p:spPr>
          <a:xfrm>
            <a:off x="133404" y="36996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Développement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849615-B127-4323-BC28-72FFFFE36F85}"/>
              </a:ext>
            </a:extLst>
          </p:cNvPr>
          <p:cNvSpPr txBox="1"/>
          <p:nvPr/>
        </p:nvSpPr>
        <p:spPr>
          <a:xfrm>
            <a:off x="133404" y="4149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Tests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1810CA-38BA-46CB-821C-B7C40ED01DBA}"/>
              </a:ext>
            </a:extLst>
          </p:cNvPr>
          <p:cNvSpPr txBox="1"/>
          <p:nvPr/>
        </p:nvSpPr>
        <p:spPr>
          <a:xfrm>
            <a:off x="133404" y="45986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Déploiement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F4380-FA6C-4963-AA8C-7282830FEE67}"/>
              </a:ext>
            </a:extLst>
          </p:cNvPr>
          <p:cNvSpPr txBox="1"/>
          <p:nvPr/>
        </p:nvSpPr>
        <p:spPr>
          <a:xfrm>
            <a:off x="133404" y="504819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Formation et Support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D3643DA-76E5-44F9-A1D0-C7BD9F9C41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3280383"/>
            <a:ext cx="367684" cy="367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FE4288-3F09-40F2-AA31-A164109BE1D7}"/>
              </a:ext>
            </a:extLst>
          </p:cNvPr>
          <p:cNvSpPr txBox="1"/>
          <p:nvPr/>
        </p:nvSpPr>
        <p:spPr>
          <a:xfrm>
            <a:off x="18990172" y="2073780"/>
            <a:ext cx="7648238" cy="278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sz="1800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Accès en Temps Réel aux Informations</a:t>
            </a:r>
            <a:r>
              <a:rPr lang="fr-CA" sz="1800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sz="1800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Normalisation et Traçabilité des Données</a:t>
            </a:r>
            <a:r>
              <a:rPr lang="fr-CA" sz="1800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  <a:endParaRPr lang="fr-CA" dirty="0">
              <a:latin typeface="Montserrat ExtraBold" pitchFamily="2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sz="1800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Réduction des Réunions et Optimisation des Processus</a:t>
            </a:r>
            <a:r>
              <a:rPr lang="fr-CA" sz="1800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Intégration et Communication entre les Applications</a:t>
            </a:r>
            <a:r>
              <a:rPr lang="fr-CA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  <a:endParaRPr lang="fr-CA" dirty="0">
              <a:latin typeface="Montserrat ExtraBold" pitchFamily="2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sz="1800" b="1" i="1" dirty="0">
                <a:effectLst/>
                <a:latin typeface="Montserrat ExtraBold" pitchFamily="2" charset="0"/>
                <a:ea typeface="Calibri" panose="020F0502020204030204" pitchFamily="34" charset="0"/>
              </a:rPr>
              <a:t>Simplification de la Distribution des Informations</a:t>
            </a:r>
            <a:r>
              <a:rPr lang="fr-CA" sz="1800" dirty="0">
                <a:effectLst/>
                <a:latin typeface="Montserrat ExtraBold" pitchFamily="2" charset="0"/>
                <a:ea typeface="Calibri" panose="020F0502020204030204" pitchFamily="34" charset="0"/>
              </a:rPr>
              <a:t> .</a:t>
            </a:r>
            <a:endParaRPr lang="en-US" dirty="0">
              <a:latin typeface="Montserrat ExtraBold" pitchFamily="2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5A69BAB-AEBC-4767-A8A7-CBCC34B8D5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91" y="9533412"/>
            <a:ext cx="926316" cy="92631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C8021BA-AA36-423D-B082-682F31B63A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08" y="11484690"/>
            <a:ext cx="925200" cy="925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40E6AD1-F4DA-4712-B218-0DFA4D9E78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09" y="13587810"/>
            <a:ext cx="925200" cy="925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56D9FBE-2A1A-4974-9530-C8068589D8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110" y="14959410"/>
            <a:ext cx="925200" cy="9252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E88890-1D16-49A0-BC79-D86064C5D885}"/>
              </a:ext>
            </a:extLst>
          </p:cNvPr>
          <p:cNvCxnSpPr/>
          <p:nvPr/>
        </p:nvCxnSpPr>
        <p:spPr>
          <a:xfrm>
            <a:off x="7373198" y="2535755"/>
            <a:ext cx="0" cy="3139860"/>
          </a:xfrm>
          <a:prstGeom prst="line">
            <a:avLst/>
          </a:prstGeom>
          <a:ln w="38100">
            <a:solidFill>
              <a:srgbClr val="4E9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4D977B-E81D-47EF-A6E6-511DBC95C3F4}"/>
              </a:ext>
            </a:extLst>
          </p:cNvPr>
          <p:cNvSpPr txBox="1"/>
          <p:nvPr/>
        </p:nvSpPr>
        <p:spPr>
          <a:xfrm>
            <a:off x="3748862" y="2320609"/>
            <a:ext cx="25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dk1"/>
                </a:solidFill>
                <a:latin typeface="Montserrat ExtraBold" pitchFamily="2" charset="0"/>
              </a:rPr>
              <a:t>Diagrammes</a:t>
            </a:r>
            <a:r>
              <a:rPr lang="fr-CA" dirty="0"/>
              <a:t> 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0F3EE9-9FB9-4B79-A6F2-3F6129CA39AC}"/>
              </a:ext>
            </a:extLst>
          </p:cNvPr>
          <p:cNvSpPr txBox="1"/>
          <p:nvPr/>
        </p:nvSpPr>
        <p:spPr>
          <a:xfrm>
            <a:off x="8717102" y="2320609"/>
            <a:ext cx="25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dk1"/>
                </a:solidFill>
                <a:latin typeface="Montserrat ExtraBold" pitchFamily="2" charset="0"/>
              </a:rPr>
              <a:t>Les interfaces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2C52340-F78A-47CC-9759-F6B6AB5BF0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3107003"/>
                  </p:ext>
                </p:extLst>
              </p:nvPr>
            </p:nvGraphicFramePr>
            <p:xfrm>
              <a:off x="3239533" y="3252303"/>
              <a:ext cx="1555766" cy="875118"/>
            </p:xfrm>
            <a:graphic>
              <a:graphicData uri="http://schemas.microsoft.com/office/powerpoint/2016/slidezoom">
                <pslz:sldZm>
                  <pslz:sldZmObj sldId="409" cId="2058458056">
                    <pslz:zmPr id="{1DACBAA0-46DD-46A4-BD9B-1DA79FA2BD46}" returnToParent="0" transitionDur="5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5766" cy="8751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2C52340-F78A-47CC-9759-F6B6AB5BF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9533" y="3252303"/>
                <a:ext cx="1555766" cy="8751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37AF6B6-4919-4DCA-B45C-182A5D8ED7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5453540"/>
                  </p:ext>
                </p:extLst>
              </p:nvPr>
            </p:nvGraphicFramePr>
            <p:xfrm>
              <a:off x="5273378" y="3252303"/>
              <a:ext cx="1555766" cy="875118"/>
            </p:xfrm>
            <a:graphic>
              <a:graphicData uri="http://schemas.microsoft.com/office/powerpoint/2016/slidezoom">
                <pslz:sldZm>
                  <pslz:sldZmObj sldId="414" cId="1564285405">
                    <pslz:zmPr id="{B2675ED4-C9FA-4B8E-98B8-40C195BA5FD4}" returnToParent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5766" cy="8751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37AF6B6-4919-4DCA-B45C-182A5D8ED7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73378" y="3252303"/>
                <a:ext cx="1555766" cy="8751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C336B4B6-7415-4EBC-9A81-88445AD92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7368067"/>
                  </p:ext>
                </p:extLst>
              </p:nvPr>
            </p:nvGraphicFramePr>
            <p:xfrm>
              <a:off x="4242635" y="4413784"/>
              <a:ext cx="1555766" cy="875118"/>
            </p:xfrm>
            <a:graphic>
              <a:graphicData uri="http://schemas.microsoft.com/office/powerpoint/2016/slidezoom">
                <pslz:sldZm>
                  <pslz:sldZmObj sldId="415" cId="1875183907">
                    <pslz:zmPr id="{05C6ECCE-0D43-4B3B-B019-D0DA933ECA0B}" transitionDur="5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5766" cy="8751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C336B4B6-7415-4EBC-9A81-88445AD92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42635" y="4413784"/>
                <a:ext cx="1555766" cy="8751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D787D046-9469-4752-8023-CA81971568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774272"/>
                  </p:ext>
                </p:extLst>
              </p:nvPr>
            </p:nvGraphicFramePr>
            <p:xfrm>
              <a:off x="8064167" y="3113223"/>
              <a:ext cx="1444966" cy="812794"/>
            </p:xfrm>
            <a:graphic>
              <a:graphicData uri="http://schemas.microsoft.com/office/powerpoint/2016/slidezoom">
                <pslz:sldZm>
                  <pslz:sldZmObj sldId="413" cId="2326711449">
                    <pslz:zmPr id="{09E16BCB-A558-4665-81DB-AEF800BE9473}" returnToParent="0" transitionDur="5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966" cy="812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787D046-9469-4752-8023-CA81971568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64167" y="3113223"/>
                <a:ext cx="1444966" cy="812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CFF7DB5A-17CE-46DD-B143-D231785C8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927633"/>
                  </p:ext>
                </p:extLst>
              </p:nvPr>
            </p:nvGraphicFramePr>
            <p:xfrm>
              <a:off x="10028736" y="3113223"/>
              <a:ext cx="1444966" cy="812794"/>
            </p:xfrm>
            <a:graphic>
              <a:graphicData uri="http://schemas.microsoft.com/office/powerpoint/2016/slidezoom">
                <pslz:sldZm>
                  <pslz:sldZmObj sldId="416" cId="660234544">
                    <pslz:zmPr id="{296B53C0-6AC7-47AA-A3A3-3CEF6C52C4BB}" returnToParent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966" cy="812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CFF7DB5A-17CE-46DD-B143-D231785C8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28736" y="3113223"/>
                <a:ext cx="1444966" cy="812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F1846615-E090-463C-A171-57F115283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8735423"/>
                  </p:ext>
                </p:extLst>
              </p:nvPr>
            </p:nvGraphicFramePr>
            <p:xfrm>
              <a:off x="8064167" y="4430359"/>
              <a:ext cx="1444966" cy="812794"/>
            </p:xfrm>
            <a:graphic>
              <a:graphicData uri="http://schemas.microsoft.com/office/powerpoint/2016/slidezoom">
                <pslz:sldZm>
                  <pslz:sldZmObj sldId="417" cId="3522604055">
                    <pslz:zmPr id="{C2C9A0BC-4078-4FEE-897E-B14035CD6909}" returnToParent="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966" cy="812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F1846615-E090-463C-A171-57F115283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64167" y="4430359"/>
                <a:ext cx="1444966" cy="812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D9A2A543-D3BB-4301-BB10-98F7937B3C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9963006"/>
                  </p:ext>
                </p:extLst>
              </p:nvPr>
            </p:nvGraphicFramePr>
            <p:xfrm>
              <a:off x="10028736" y="4430359"/>
              <a:ext cx="1444966" cy="812794"/>
            </p:xfrm>
            <a:graphic>
              <a:graphicData uri="http://schemas.microsoft.com/office/powerpoint/2016/slidezoom">
                <pslz:sldZm>
                  <pslz:sldZmObj sldId="418" cId="1956085662">
                    <pslz:zmPr id="{F3EAB99E-8210-4070-A64D-504A9BFDE3D8}" transitionDur="5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966" cy="812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9A2A543-D3BB-4301-BB10-98F7937B3C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28736" y="4430359"/>
                <a:ext cx="1444966" cy="812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95111C83-7317-4E96-830D-E7262C6ECC8D}"/>
              </a:ext>
            </a:extLst>
          </p:cNvPr>
          <p:cNvSpPr txBox="1"/>
          <p:nvPr/>
        </p:nvSpPr>
        <p:spPr>
          <a:xfrm>
            <a:off x="133404" y="5451551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Étude financière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25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142;p26">
            <a:extLst>
              <a:ext uri="{FF2B5EF4-FFF2-40B4-BE49-F238E27FC236}">
                <a16:creationId xmlns:a16="http://schemas.microsoft.com/office/drawing/2014/main" id="{CC82C95D-B97B-4B5D-868C-9DC0067C74BD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3974396" y="214838"/>
            <a:ext cx="4296873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Diagramme des classes</a:t>
            </a:r>
            <a:endParaRPr lang="fr-FR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5C86CD-BC87-4519-A3B3-D1D5482FF8F4}"/>
              </a:ext>
            </a:extLst>
          </p:cNvPr>
          <p:cNvSpPr txBox="1"/>
          <p:nvPr/>
        </p:nvSpPr>
        <p:spPr>
          <a:xfrm>
            <a:off x="-4752839" y="13771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Contrôle de tirant d’eau</a:t>
            </a:r>
            <a:endParaRPr lang="en-US" dirty="0">
              <a:latin typeface="Montserrat ExtraBold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D6A80-DDEC-42E9-A56D-06EE915A9F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68" y="758650"/>
            <a:ext cx="9666864" cy="5605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B31A81-7925-4232-8AE4-3C50B4641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967" y="1377195"/>
            <a:ext cx="12192000" cy="4780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BCF01-5C39-4B28-9E56-6C96F6580D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027" y="-337768"/>
            <a:ext cx="413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5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42;p26">
            <a:extLst>
              <a:ext uri="{FF2B5EF4-FFF2-40B4-BE49-F238E27FC236}">
                <a16:creationId xmlns:a16="http://schemas.microsoft.com/office/drawing/2014/main" id="{F966D220-7A5C-4FEA-965F-565FA2953CCF}"/>
              </a:ext>
            </a:extLst>
          </p:cNvPr>
          <p:cNvSpPr/>
          <p:nvPr/>
        </p:nvSpPr>
        <p:spPr>
          <a:xfrm rot="16200000" flipH="1">
            <a:off x="5940224" y="-5732607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3604585" y="145388"/>
            <a:ext cx="5036496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Diagramme de séquence </a:t>
            </a:r>
            <a:endParaRPr lang="fr-FR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D6A80-DDEC-42E9-A56D-06EE915A9F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31039" y="397695"/>
            <a:ext cx="9666864" cy="5605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B31A81-7925-4232-8AE4-3C50B4641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" y="1068991"/>
            <a:ext cx="12192000" cy="4780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BCF01-5C39-4B28-9E56-6C96F6580D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027" y="-337768"/>
            <a:ext cx="413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8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B31A81-7925-4232-8AE4-3C50B4641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63853" y="1077199"/>
            <a:ext cx="12192000" cy="4780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8963FB-4D20-43CD-AA6E-7D7A6A22A1E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3760" y="476498"/>
            <a:ext cx="10501440" cy="5905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BCF01-5C39-4B28-9E56-6C96F658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17" y="-2256826"/>
            <a:ext cx="7561262" cy="12549082"/>
          </a:xfrm>
          <a:prstGeom prst="rect">
            <a:avLst/>
          </a:prstGeom>
        </p:spPr>
      </p:pic>
      <p:sp>
        <p:nvSpPr>
          <p:cNvPr id="16" name="Google Shape;142;p26">
            <a:extLst>
              <a:ext uri="{FF2B5EF4-FFF2-40B4-BE49-F238E27FC236}">
                <a16:creationId xmlns:a16="http://schemas.microsoft.com/office/drawing/2014/main" id="{E9905397-9890-4FBB-9F6B-19E42B2D0D56}"/>
              </a:ext>
            </a:extLst>
          </p:cNvPr>
          <p:cNvSpPr/>
          <p:nvPr/>
        </p:nvSpPr>
        <p:spPr>
          <a:xfrm rot="16200000" flipH="1">
            <a:off x="5940224" y="-5732607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" name="Google Shape;146;p26">
            <a:extLst>
              <a:ext uri="{FF2B5EF4-FFF2-40B4-BE49-F238E27FC236}">
                <a16:creationId xmlns:a16="http://schemas.microsoft.com/office/drawing/2014/main" id="{C8E80014-4E2C-4891-BD22-70BE8AA6DED6}"/>
              </a:ext>
            </a:extLst>
          </p:cNvPr>
          <p:cNvSpPr txBox="1">
            <a:spLocks/>
          </p:cNvSpPr>
          <p:nvPr/>
        </p:nvSpPr>
        <p:spPr>
          <a:xfrm>
            <a:off x="3177865" y="145388"/>
            <a:ext cx="5889936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Diagramme de cas d’utilisation</a:t>
            </a:r>
            <a:endParaRPr lang="fr-FR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18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Google Shape;142;p26">
            <a:extLst>
              <a:ext uri="{FF2B5EF4-FFF2-40B4-BE49-F238E27FC236}">
                <a16:creationId xmlns:a16="http://schemas.microsoft.com/office/drawing/2014/main" id="{0FEB9243-6A24-44E7-8720-E58A2636B2BA}"/>
              </a:ext>
            </a:extLst>
          </p:cNvPr>
          <p:cNvSpPr/>
          <p:nvPr/>
        </p:nvSpPr>
        <p:spPr>
          <a:xfrm rot="16200000" flipH="1">
            <a:off x="5940224" y="-5732607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36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00715F-82DA-4D04-85E1-B19D5E0FE14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" y="601800"/>
            <a:ext cx="11033760" cy="6204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46;p26">
            <a:extLst>
              <a:ext uri="{FF2B5EF4-FFF2-40B4-BE49-F238E27FC236}">
                <a16:creationId xmlns:a16="http://schemas.microsoft.com/office/drawing/2014/main" id="{84F3FA2D-13A9-47A9-B748-2D50E2C34A68}"/>
              </a:ext>
            </a:extLst>
          </p:cNvPr>
          <p:cNvSpPr txBox="1">
            <a:spLocks/>
          </p:cNvSpPr>
          <p:nvPr/>
        </p:nvSpPr>
        <p:spPr>
          <a:xfrm>
            <a:off x="4027333" y="147928"/>
            <a:ext cx="4137335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Page de Connexion </a:t>
            </a:r>
            <a:endParaRPr lang="fr-CH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9" name="Google Shape;146;p26">
            <a:extLst>
              <a:ext uri="{FF2B5EF4-FFF2-40B4-BE49-F238E27FC236}">
                <a16:creationId xmlns:a16="http://schemas.microsoft.com/office/drawing/2014/main" id="{C9B3C425-98F5-4BB1-99C1-5EEFB58B7883}"/>
              </a:ext>
            </a:extLst>
          </p:cNvPr>
          <p:cNvSpPr txBox="1">
            <a:spLocks/>
          </p:cNvSpPr>
          <p:nvPr/>
        </p:nvSpPr>
        <p:spPr>
          <a:xfrm>
            <a:off x="11990233" y="135228"/>
            <a:ext cx="4137335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Page d'accueil </a:t>
            </a:r>
            <a:endParaRPr lang="fr-CH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711449"/>
      </p:ext>
    </p:extLst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AC1D8-2980-43B0-9F47-628DF63B20A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" t="841" r="1789" b="3906"/>
          <a:stretch/>
        </p:blipFill>
        <p:spPr bwMode="auto">
          <a:xfrm>
            <a:off x="1510020" y="569930"/>
            <a:ext cx="9171960" cy="61528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Google Shape;146;p26">
            <a:extLst>
              <a:ext uri="{FF2B5EF4-FFF2-40B4-BE49-F238E27FC236}">
                <a16:creationId xmlns:a16="http://schemas.microsoft.com/office/drawing/2014/main" id="{84F3FA2D-13A9-47A9-B748-2D50E2C34A68}"/>
              </a:ext>
            </a:extLst>
          </p:cNvPr>
          <p:cNvSpPr txBox="1">
            <a:spLocks/>
          </p:cNvSpPr>
          <p:nvPr/>
        </p:nvSpPr>
        <p:spPr>
          <a:xfrm>
            <a:off x="4027333" y="114908"/>
            <a:ext cx="4137335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Page de Connexion </a:t>
            </a:r>
            <a:endParaRPr lang="fr-CH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11" name="Google Shape;142;p26">
            <a:extLst>
              <a:ext uri="{FF2B5EF4-FFF2-40B4-BE49-F238E27FC236}">
                <a16:creationId xmlns:a16="http://schemas.microsoft.com/office/drawing/2014/main" id="{F9D0881E-E20D-4DB6-96E1-429E5D31D266}"/>
              </a:ext>
            </a:extLst>
          </p:cNvPr>
          <p:cNvSpPr/>
          <p:nvPr/>
        </p:nvSpPr>
        <p:spPr>
          <a:xfrm rot="16200000" flipH="1">
            <a:off x="5940224" y="-5732607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" name="Google Shape;146;p26">
            <a:extLst>
              <a:ext uri="{FF2B5EF4-FFF2-40B4-BE49-F238E27FC236}">
                <a16:creationId xmlns:a16="http://schemas.microsoft.com/office/drawing/2014/main" id="{6EE377A1-7CF5-49F9-8A08-44E2D406A167}"/>
              </a:ext>
            </a:extLst>
          </p:cNvPr>
          <p:cNvSpPr txBox="1">
            <a:spLocks/>
          </p:cNvSpPr>
          <p:nvPr/>
        </p:nvSpPr>
        <p:spPr>
          <a:xfrm>
            <a:off x="4027333" y="135228"/>
            <a:ext cx="4137335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Page d'accueil </a:t>
            </a:r>
            <a:endParaRPr lang="fr-CH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34544"/>
      </p:ext>
    </p:extLst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38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3" name="Google Shape;146;p26">
            <a:extLst>
              <a:ext uri="{FF2B5EF4-FFF2-40B4-BE49-F238E27FC236}">
                <a16:creationId xmlns:a16="http://schemas.microsoft.com/office/drawing/2014/main" id="{84F3FA2D-13A9-47A9-B748-2D50E2C34A68}"/>
              </a:ext>
            </a:extLst>
          </p:cNvPr>
          <p:cNvSpPr txBox="1">
            <a:spLocks/>
          </p:cNvSpPr>
          <p:nvPr/>
        </p:nvSpPr>
        <p:spPr>
          <a:xfrm>
            <a:off x="4027333" y="114908"/>
            <a:ext cx="4137335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Page de Connexion </a:t>
            </a:r>
            <a:endParaRPr lang="fr-CH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11" name="Google Shape;142;p26">
            <a:extLst>
              <a:ext uri="{FF2B5EF4-FFF2-40B4-BE49-F238E27FC236}">
                <a16:creationId xmlns:a16="http://schemas.microsoft.com/office/drawing/2014/main" id="{F9D0881E-E20D-4DB6-96E1-429E5D31D266}"/>
              </a:ext>
            </a:extLst>
          </p:cNvPr>
          <p:cNvSpPr/>
          <p:nvPr/>
        </p:nvSpPr>
        <p:spPr>
          <a:xfrm rot="16200000" flipH="1">
            <a:off x="5940224" y="-5732607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" name="Google Shape;146;p26">
            <a:extLst>
              <a:ext uri="{FF2B5EF4-FFF2-40B4-BE49-F238E27FC236}">
                <a16:creationId xmlns:a16="http://schemas.microsoft.com/office/drawing/2014/main" id="{6EE377A1-7CF5-49F9-8A08-44E2D406A167}"/>
              </a:ext>
            </a:extLst>
          </p:cNvPr>
          <p:cNvSpPr txBox="1">
            <a:spLocks/>
          </p:cNvSpPr>
          <p:nvPr/>
        </p:nvSpPr>
        <p:spPr>
          <a:xfrm>
            <a:off x="4027333" y="135228"/>
            <a:ext cx="4137335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Page des demandes </a:t>
            </a:r>
            <a:endParaRPr lang="fr-CH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E079FE-2604-4C15-ACED-461F7F6F1D2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r="2126" b="3059"/>
          <a:stretch/>
        </p:blipFill>
        <p:spPr bwMode="auto">
          <a:xfrm>
            <a:off x="1481367" y="578719"/>
            <a:ext cx="9229267" cy="63603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2604055"/>
      </p:ext>
    </p:extLst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39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3" name="Google Shape;146;p26">
            <a:extLst>
              <a:ext uri="{FF2B5EF4-FFF2-40B4-BE49-F238E27FC236}">
                <a16:creationId xmlns:a16="http://schemas.microsoft.com/office/drawing/2014/main" id="{84F3FA2D-13A9-47A9-B748-2D50E2C34A68}"/>
              </a:ext>
            </a:extLst>
          </p:cNvPr>
          <p:cNvSpPr txBox="1">
            <a:spLocks/>
          </p:cNvSpPr>
          <p:nvPr/>
        </p:nvSpPr>
        <p:spPr>
          <a:xfrm>
            <a:off x="4027333" y="114908"/>
            <a:ext cx="4137335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Page de Connexion </a:t>
            </a:r>
            <a:endParaRPr lang="fr-CH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11" name="Google Shape;142;p26">
            <a:extLst>
              <a:ext uri="{FF2B5EF4-FFF2-40B4-BE49-F238E27FC236}">
                <a16:creationId xmlns:a16="http://schemas.microsoft.com/office/drawing/2014/main" id="{F9D0881E-E20D-4DB6-96E1-429E5D31D266}"/>
              </a:ext>
            </a:extLst>
          </p:cNvPr>
          <p:cNvSpPr/>
          <p:nvPr/>
        </p:nvSpPr>
        <p:spPr>
          <a:xfrm rot="16200000" flipH="1">
            <a:off x="5940224" y="-5732607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" name="Google Shape;146;p26">
            <a:extLst>
              <a:ext uri="{FF2B5EF4-FFF2-40B4-BE49-F238E27FC236}">
                <a16:creationId xmlns:a16="http://schemas.microsoft.com/office/drawing/2014/main" id="{6EE377A1-7CF5-49F9-8A08-44E2D406A167}"/>
              </a:ext>
            </a:extLst>
          </p:cNvPr>
          <p:cNvSpPr txBox="1">
            <a:spLocks/>
          </p:cNvSpPr>
          <p:nvPr/>
        </p:nvSpPr>
        <p:spPr>
          <a:xfrm>
            <a:off x="4027333" y="135228"/>
            <a:ext cx="4137335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Page des Arrêts </a:t>
            </a:r>
            <a:endParaRPr lang="fr-CH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91473-04C4-4562-B6CB-C028106A01E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2042" r="1712" b="2824"/>
          <a:stretch/>
        </p:blipFill>
        <p:spPr bwMode="auto">
          <a:xfrm>
            <a:off x="1428501" y="608875"/>
            <a:ext cx="9334999" cy="63407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6085662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"/>
          <a:stretch/>
        </p:blipFill>
        <p:spPr bwMode="auto">
          <a:xfrm>
            <a:off x="-2575" y="3746"/>
            <a:ext cx="12194575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8DF6C1C7-6E12-42D9-B9EE-249CB70EED28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dirty="0">
                <a:solidFill>
                  <a:schemeClr val="bg1"/>
                </a:solidFill>
                <a:latin typeface="Montserrat ExtraBold" pitchFamily="2" charset="0"/>
              </a:rPr>
              <a:t>Présentation de l’Organisme d’Accueil</a:t>
            </a:r>
          </a:p>
        </p:txBody>
      </p:sp>
      <p:sp>
        <p:nvSpPr>
          <p:cNvPr id="38" name="Google Shape;142;p26">
            <a:extLst>
              <a:ext uri="{FF2B5EF4-FFF2-40B4-BE49-F238E27FC236}">
                <a16:creationId xmlns:a16="http://schemas.microsoft.com/office/drawing/2014/main" id="{3A4F5E1D-C6BB-4B80-8464-DDB2DD48474D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4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</a:t>
            </a:r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1036421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976486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96357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cxnSp>
        <p:nvCxnSpPr>
          <p:cNvPr id="41" name="Connecteur droit 23">
            <a:extLst>
              <a:ext uri="{FF2B5EF4-FFF2-40B4-BE49-F238E27FC236}">
                <a16:creationId xmlns:a16="http://schemas.microsoft.com/office/drawing/2014/main" id="{1759382F-3EB0-4094-AE85-E38B78AED14E}"/>
              </a:ext>
            </a:extLst>
          </p:cNvPr>
          <p:cNvCxnSpPr/>
          <p:nvPr/>
        </p:nvCxnSpPr>
        <p:spPr>
          <a:xfrm>
            <a:off x="5365127" y="902122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29">
            <a:extLst>
              <a:ext uri="{FF2B5EF4-FFF2-40B4-BE49-F238E27FC236}">
                <a16:creationId xmlns:a16="http://schemas.microsoft.com/office/drawing/2014/main" id="{D29E381F-5B09-4853-8CC0-249FB7F22033}"/>
              </a:ext>
            </a:extLst>
          </p:cNvPr>
          <p:cNvCxnSpPr/>
          <p:nvPr/>
        </p:nvCxnSpPr>
        <p:spPr>
          <a:xfrm>
            <a:off x="7861709" y="899610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à coins arrondis 31">
            <a:extLst>
              <a:ext uri="{FF2B5EF4-FFF2-40B4-BE49-F238E27FC236}">
                <a16:creationId xmlns:a16="http://schemas.microsoft.com/office/drawing/2014/main" id="{1BC5703A-BB0D-4BD6-B07C-409A702AF25D}"/>
              </a:ext>
            </a:extLst>
          </p:cNvPr>
          <p:cNvSpPr/>
          <p:nvPr/>
        </p:nvSpPr>
        <p:spPr>
          <a:xfrm>
            <a:off x="2544185" y="1039600"/>
            <a:ext cx="2132017" cy="2548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srgbClr val="68A042"/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Présentation</a:t>
            </a:r>
            <a:endParaRPr lang="fr-FR" sz="1400" dirty="0">
              <a:solidFill>
                <a:srgbClr val="68A042"/>
              </a:solidFill>
              <a:latin typeface="Montserrat Medium" pitchFamily="2" charset="0"/>
            </a:endParaRPr>
          </a:p>
        </p:txBody>
      </p:sp>
      <p:sp>
        <p:nvSpPr>
          <p:cNvPr id="44" name="Rectangle à coins arrondis 33">
            <a:extLst>
              <a:ext uri="{FF2B5EF4-FFF2-40B4-BE49-F238E27FC236}">
                <a16:creationId xmlns:a16="http://schemas.microsoft.com/office/drawing/2014/main" id="{CCD822D9-8129-434B-A20B-DDE13E87AC7B}"/>
              </a:ext>
            </a:extLst>
          </p:cNvPr>
          <p:cNvSpPr/>
          <p:nvPr/>
        </p:nvSpPr>
        <p:spPr>
          <a:xfrm>
            <a:off x="5304516" y="1055668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Medium" pitchFamily="2" charset="0"/>
                <a:ea typeface="Century Gothic"/>
                <a:cs typeface="Century Gothic"/>
              </a:rPr>
              <a:t>Organigramme</a:t>
            </a:r>
          </a:p>
        </p:txBody>
      </p:sp>
      <p:sp>
        <p:nvSpPr>
          <p:cNvPr id="47" name="Rectangle à coins arrondis 35">
            <a:extLst>
              <a:ext uri="{FF2B5EF4-FFF2-40B4-BE49-F238E27FC236}">
                <a16:creationId xmlns:a16="http://schemas.microsoft.com/office/drawing/2014/main" id="{1A9C7493-4100-4616-BA36-B65CD12030AE}"/>
              </a:ext>
            </a:extLst>
          </p:cNvPr>
          <p:cNvSpPr/>
          <p:nvPr/>
        </p:nvSpPr>
        <p:spPr>
          <a:xfrm>
            <a:off x="7760530" y="1055668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Interface JPH</a:t>
            </a:r>
          </a:p>
        </p:txBody>
      </p:sp>
      <p:cxnSp>
        <p:nvCxnSpPr>
          <p:cNvPr id="40" name="Connecteur droit 21">
            <a:extLst>
              <a:ext uri="{FF2B5EF4-FFF2-40B4-BE49-F238E27FC236}">
                <a16:creationId xmlns:a16="http://schemas.microsoft.com/office/drawing/2014/main" id="{925EE8CC-C58F-424F-AE5F-406DE4AE2C1D}"/>
              </a:ext>
            </a:extLst>
          </p:cNvPr>
          <p:cNvCxnSpPr/>
          <p:nvPr/>
        </p:nvCxnSpPr>
        <p:spPr>
          <a:xfrm>
            <a:off x="2710194" y="899610"/>
            <a:ext cx="1800000" cy="0"/>
          </a:xfrm>
          <a:prstGeom prst="line">
            <a:avLst/>
          </a:prstGeom>
          <a:ln w="142875">
            <a:solidFill>
              <a:srgbClr val="68A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48;p26">
            <a:extLst>
              <a:ext uri="{FF2B5EF4-FFF2-40B4-BE49-F238E27FC236}">
                <a16:creationId xmlns:a16="http://schemas.microsoft.com/office/drawing/2014/main" id="{E12A0883-8559-4D8F-8626-A9A55A148674}"/>
              </a:ext>
            </a:extLst>
          </p:cNvPr>
          <p:cNvSpPr txBox="1">
            <a:spLocks/>
          </p:cNvSpPr>
          <p:nvPr/>
        </p:nvSpPr>
        <p:spPr>
          <a:xfrm>
            <a:off x="100527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4F23F3EE-0CD3-4CF2-8C5D-7DE08B792039}"/>
              </a:ext>
            </a:extLst>
          </p:cNvPr>
          <p:cNvSpPr/>
          <p:nvPr/>
        </p:nvSpPr>
        <p:spPr>
          <a:xfrm>
            <a:off x="201775" y="2337248"/>
            <a:ext cx="679382" cy="679382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solidFill>
              <a:srgbClr val="68A0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ExtraBold" pitchFamily="2" charset="0"/>
              </a:rPr>
              <a:t>1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7790B9DF-D17F-425C-A22B-15BB14A32EDA}"/>
              </a:ext>
            </a:extLst>
          </p:cNvPr>
          <p:cNvSpPr/>
          <p:nvPr/>
        </p:nvSpPr>
        <p:spPr>
          <a:xfrm>
            <a:off x="201775" y="3317909"/>
            <a:ext cx="679382" cy="679382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solidFill>
              <a:srgbClr val="68A0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ExtraBold" pitchFamily="2" charset="0"/>
              </a:rPr>
              <a:t>2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2938761-AF63-4E85-B860-4F86AFAC336D}"/>
              </a:ext>
            </a:extLst>
          </p:cNvPr>
          <p:cNvSpPr/>
          <p:nvPr/>
        </p:nvSpPr>
        <p:spPr>
          <a:xfrm>
            <a:off x="201775" y="4298570"/>
            <a:ext cx="679382" cy="679382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solidFill>
              <a:srgbClr val="68A04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ontserrat ExtraBold" pitchFamily="2" charset="0"/>
              </a:rPr>
              <a:t>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52" name="Google Shape;146;p26">
            <a:extLst>
              <a:ext uri="{FF2B5EF4-FFF2-40B4-BE49-F238E27FC236}">
                <a16:creationId xmlns:a16="http://schemas.microsoft.com/office/drawing/2014/main" id="{16343734-867E-4D66-94A7-5FAFBFEB158E}"/>
              </a:ext>
            </a:extLst>
          </p:cNvPr>
          <p:cNvSpPr txBox="1">
            <a:spLocks/>
          </p:cNvSpPr>
          <p:nvPr/>
        </p:nvSpPr>
        <p:spPr>
          <a:xfrm>
            <a:off x="914706" y="3598654"/>
            <a:ext cx="3043836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solidFill>
                  <a:srgbClr val="548235"/>
                </a:solidFill>
                <a:latin typeface="Montserrat ExtraBold" pitchFamily="2" charset="0"/>
              </a:rPr>
              <a:t>Implantation de production</a:t>
            </a:r>
            <a:endParaRPr lang="fr-CH" sz="2400" dirty="0">
              <a:solidFill>
                <a:srgbClr val="548235"/>
              </a:solidFill>
              <a:latin typeface="Montserrat ExtraBold" pitchFamily="2" charset="0"/>
            </a:endParaRPr>
          </a:p>
        </p:txBody>
      </p:sp>
      <p:sp>
        <p:nvSpPr>
          <p:cNvPr id="53" name="Google Shape;146;p26">
            <a:extLst>
              <a:ext uri="{FF2B5EF4-FFF2-40B4-BE49-F238E27FC236}">
                <a16:creationId xmlns:a16="http://schemas.microsoft.com/office/drawing/2014/main" id="{BAA96D84-B985-483E-AF05-5F622A993D8E}"/>
              </a:ext>
            </a:extLst>
          </p:cNvPr>
          <p:cNvSpPr txBox="1">
            <a:spLocks/>
          </p:cNvSpPr>
          <p:nvPr/>
        </p:nvSpPr>
        <p:spPr>
          <a:xfrm>
            <a:off x="972235" y="2502424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solidFill>
                  <a:srgbClr val="548235"/>
                </a:solidFill>
                <a:latin typeface="Montserrat ExtraBold" pitchFamily="2" charset="0"/>
              </a:rPr>
              <a:t>Historique</a:t>
            </a:r>
          </a:p>
        </p:txBody>
      </p:sp>
      <p:sp>
        <p:nvSpPr>
          <p:cNvPr id="54" name="Google Shape;146;p26">
            <a:extLst>
              <a:ext uri="{FF2B5EF4-FFF2-40B4-BE49-F238E27FC236}">
                <a16:creationId xmlns:a16="http://schemas.microsoft.com/office/drawing/2014/main" id="{FB0856C7-0B04-4517-B746-46D3F194EF7A}"/>
              </a:ext>
            </a:extLst>
          </p:cNvPr>
          <p:cNvSpPr txBox="1">
            <a:spLocks/>
          </p:cNvSpPr>
          <p:nvPr/>
        </p:nvSpPr>
        <p:spPr>
          <a:xfrm>
            <a:off x="939783" y="4356809"/>
            <a:ext cx="2820199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000" dirty="0">
                <a:solidFill>
                  <a:srgbClr val="548235"/>
                </a:solidFill>
                <a:latin typeface="Montserrat ExtraBold" pitchFamily="2" charset="0"/>
              </a:rPr>
              <a:t>Secteur d’activité</a:t>
            </a:r>
          </a:p>
        </p:txBody>
      </p:sp>
      <p:sp>
        <p:nvSpPr>
          <p:cNvPr id="57" name="Google Shape;167;p27">
            <a:extLst>
              <a:ext uri="{FF2B5EF4-FFF2-40B4-BE49-F238E27FC236}">
                <a16:creationId xmlns:a16="http://schemas.microsoft.com/office/drawing/2014/main" id="{361542EC-9CE7-41DD-8E4E-0F520FACB444}"/>
              </a:ext>
            </a:extLst>
          </p:cNvPr>
          <p:cNvSpPr/>
          <p:nvPr/>
        </p:nvSpPr>
        <p:spPr>
          <a:xfrm>
            <a:off x="11996062" y="104132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8" name="Google Shape;167;p27">
            <a:extLst>
              <a:ext uri="{FF2B5EF4-FFF2-40B4-BE49-F238E27FC236}">
                <a16:creationId xmlns:a16="http://schemas.microsoft.com/office/drawing/2014/main" id="{DD8C87FE-1757-42B2-9533-02E9CB77B261}"/>
              </a:ext>
            </a:extLst>
          </p:cNvPr>
          <p:cNvSpPr/>
          <p:nvPr/>
        </p:nvSpPr>
        <p:spPr>
          <a:xfrm>
            <a:off x="-348352" y="454652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2D18BD7-0BBF-403C-8C66-B25A1F30A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75520" y="1326990"/>
            <a:ext cx="4713767" cy="5036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4C224-B8BF-44CD-B745-150D118EE4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84" y="1542646"/>
            <a:ext cx="3503105" cy="4490343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63DD4A0A-6D19-457E-B9A4-3231C599388A}"/>
              </a:ext>
            </a:extLst>
          </p:cNvPr>
          <p:cNvGrpSpPr/>
          <p:nvPr/>
        </p:nvGrpSpPr>
        <p:grpSpPr>
          <a:xfrm>
            <a:off x="9071412" y="1661044"/>
            <a:ext cx="1247984" cy="445993"/>
            <a:chOff x="9071412" y="1661044"/>
            <a:chExt cx="1247984" cy="445993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48A6A1A-8E86-472F-8840-C342410C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737" y="1927735"/>
              <a:ext cx="179302" cy="179302"/>
            </a:xfrm>
            <a:prstGeom prst="rect">
              <a:avLst/>
            </a:prstGeom>
          </p:spPr>
        </p:pic>
        <p:sp>
          <p:nvSpPr>
            <p:cNvPr id="82" name="Google Shape;146;p26">
              <a:extLst>
                <a:ext uri="{FF2B5EF4-FFF2-40B4-BE49-F238E27FC236}">
                  <a16:creationId xmlns:a16="http://schemas.microsoft.com/office/drawing/2014/main" id="{6943B496-656D-4E35-A910-E764FC4ADC86}"/>
                </a:ext>
              </a:extLst>
            </p:cNvPr>
            <p:cNvSpPr txBox="1">
              <a:spLocks/>
            </p:cNvSpPr>
            <p:nvPr/>
          </p:nvSpPr>
          <p:spPr>
            <a:xfrm>
              <a:off x="9071412" y="1661044"/>
              <a:ext cx="1247984" cy="30748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1200" dirty="0">
                  <a:solidFill>
                    <a:srgbClr val="548235"/>
                  </a:solidFill>
                  <a:latin typeface="Montserrat ExtraBold" pitchFamily="2" charset="0"/>
                </a:rPr>
                <a:t>Casablanca</a:t>
              </a:r>
              <a:endParaRPr lang="fr-CH" sz="2000" dirty="0">
                <a:solidFill>
                  <a:srgbClr val="548235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08F0D6C-0569-40F7-9D4C-97F7922C59E4}"/>
              </a:ext>
            </a:extLst>
          </p:cNvPr>
          <p:cNvGrpSpPr/>
          <p:nvPr/>
        </p:nvGrpSpPr>
        <p:grpSpPr>
          <a:xfrm>
            <a:off x="8528812" y="1947520"/>
            <a:ext cx="1287224" cy="326021"/>
            <a:chOff x="8528812" y="1947520"/>
            <a:chExt cx="1287224" cy="32602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6814B61-D310-4BFB-8072-CBF025898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071" y="1947520"/>
              <a:ext cx="281965" cy="281965"/>
            </a:xfrm>
            <a:prstGeom prst="rect">
              <a:avLst/>
            </a:prstGeom>
          </p:spPr>
        </p:pic>
        <p:sp>
          <p:nvSpPr>
            <p:cNvPr id="83" name="Google Shape;146;p26">
              <a:extLst>
                <a:ext uri="{FF2B5EF4-FFF2-40B4-BE49-F238E27FC236}">
                  <a16:creationId xmlns:a16="http://schemas.microsoft.com/office/drawing/2014/main" id="{E5DF9E27-ED96-46CE-AF03-02BE1124FBB6}"/>
                </a:ext>
              </a:extLst>
            </p:cNvPr>
            <p:cNvSpPr txBox="1">
              <a:spLocks/>
            </p:cNvSpPr>
            <p:nvPr/>
          </p:nvSpPr>
          <p:spPr>
            <a:xfrm>
              <a:off x="8528812" y="1966059"/>
              <a:ext cx="1208457" cy="30748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1200" dirty="0">
                  <a:solidFill>
                    <a:srgbClr val="548235"/>
                  </a:solidFill>
                  <a:latin typeface="Montserrat ExtraBold" pitchFamily="2" charset="0"/>
                </a:rPr>
                <a:t>Jorf Lasfar</a:t>
              </a:r>
              <a:endParaRPr lang="fr-CH" sz="2000" dirty="0">
                <a:solidFill>
                  <a:srgbClr val="548235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2E03CB1-69EA-458C-B42C-0279FD3A1532}"/>
              </a:ext>
            </a:extLst>
          </p:cNvPr>
          <p:cNvGrpSpPr/>
          <p:nvPr/>
        </p:nvGrpSpPr>
        <p:grpSpPr>
          <a:xfrm>
            <a:off x="8820993" y="2238224"/>
            <a:ext cx="745298" cy="399880"/>
            <a:chOff x="8820993" y="2238224"/>
            <a:chExt cx="745298" cy="39988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E7AB3F4-4708-4B5D-A5F6-61816B8C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16" y="2238224"/>
              <a:ext cx="251375" cy="251375"/>
            </a:xfrm>
            <a:prstGeom prst="rect">
              <a:avLst/>
            </a:prstGeom>
          </p:spPr>
        </p:pic>
        <p:sp>
          <p:nvSpPr>
            <p:cNvPr id="84" name="Google Shape;146;p26">
              <a:extLst>
                <a:ext uri="{FF2B5EF4-FFF2-40B4-BE49-F238E27FC236}">
                  <a16:creationId xmlns:a16="http://schemas.microsoft.com/office/drawing/2014/main" id="{2DE36967-A87D-4E77-A78F-1020CAEC09A6}"/>
                </a:ext>
              </a:extLst>
            </p:cNvPr>
            <p:cNvSpPr txBox="1">
              <a:spLocks/>
            </p:cNvSpPr>
            <p:nvPr/>
          </p:nvSpPr>
          <p:spPr>
            <a:xfrm>
              <a:off x="8820993" y="2330622"/>
              <a:ext cx="573440" cy="30748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1200" dirty="0">
                  <a:solidFill>
                    <a:srgbClr val="548235"/>
                  </a:solidFill>
                  <a:latin typeface="Montserrat ExtraBold" pitchFamily="2" charset="0"/>
                </a:rPr>
                <a:t>Safi</a:t>
              </a:r>
              <a:endParaRPr lang="fr-CH" sz="2000" dirty="0">
                <a:solidFill>
                  <a:srgbClr val="548235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E81756D-0958-437C-839C-ADDC379E75FF}"/>
              </a:ext>
            </a:extLst>
          </p:cNvPr>
          <p:cNvGrpSpPr/>
          <p:nvPr/>
        </p:nvGrpSpPr>
        <p:grpSpPr>
          <a:xfrm>
            <a:off x="7387010" y="3928055"/>
            <a:ext cx="1069763" cy="591959"/>
            <a:chOff x="7387010" y="3928055"/>
            <a:chExt cx="1069763" cy="591959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A7CDBE6-53C0-4EDC-8E88-526F23201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1725" y="3928055"/>
              <a:ext cx="295760" cy="295760"/>
            </a:xfrm>
            <a:prstGeom prst="rect">
              <a:avLst/>
            </a:prstGeom>
          </p:spPr>
        </p:pic>
        <p:sp>
          <p:nvSpPr>
            <p:cNvPr id="85" name="Google Shape;146;p26">
              <a:extLst>
                <a:ext uri="{FF2B5EF4-FFF2-40B4-BE49-F238E27FC236}">
                  <a16:creationId xmlns:a16="http://schemas.microsoft.com/office/drawing/2014/main" id="{9AF4AB79-9F5E-4FC4-8681-4DA8F2834FA1}"/>
                </a:ext>
              </a:extLst>
            </p:cNvPr>
            <p:cNvSpPr txBox="1">
              <a:spLocks/>
            </p:cNvSpPr>
            <p:nvPr/>
          </p:nvSpPr>
          <p:spPr>
            <a:xfrm>
              <a:off x="7387010" y="4212532"/>
              <a:ext cx="1069763" cy="30748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1200" dirty="0">
                  <a:solidFill>
                    <a:srgbClr val="548235"/>
                  </a:solidFill>
                  <a:latin typeface="Montserrat ExtraBold" pitchFamily="2" charset="0"/>
                </a:rPr>
                <a:t>Laayoune</a:t>
              </a:r>
              <a:endParaRPr lang="fr-CH" sz="2000" dirty="0">
                <a:solidFill>
                  <a:srgbClr val="548235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CB68383-26EC-46F2-91F9-0E97F5F82869}"/>
              </a:ext>
            </a:extLst>
          </p:cNvPr>
          <p:cNvGrpSpPr/>
          <p:nvPr/>
        </p:nvGrpSpPr>
        <p:grpSpPr>
          <a:xfrm>
            <a:off x="8159252" y="4192835"/>
            <a:ext cx="993418" cy="684089"/>
            <a:chOff x="8159252" y="4192835"/>
            <a:chExt cx="993418" cy="68408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1194975-79E9-4998-AFD4-D956EC8113BF}"/>
                </a:ext>
              </a:extLst>
            </p:cNvPr>
            <p:cNvGrpSpPr/>
            <p:nvPr/>
          </p:nvGrpSpPr>
          <p:grpSpPr>
            <a:xfrm>
              <a:off x="8320529" y="4192835"/>
              <a:ext cx="401270" cy="339160"/>
              <a:chOff x="13683615" y="2803755"/>
              <a:chExt cx="829184" cy="70084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B1E6B9DD-2DA0-4FCC-89E9-ABA8E53E46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478"/>
              <a:stretch/>
            </p:blipFill>
            <p:spPr>
              <a:xfrm>
                <a:off x="13683615" y="2803755"/>
                <a:ext cx="829184" cy="700840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0056B91E-32C1-44FC-AB8C-3D21F464A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5153" y="2867773"/>
                <a:ext cx="297714" cy="297714"/>
              </a:xfrm>
              <a:prstGeom prst="rect">
                <a:avLst/>
              </a:prstGeom>
            </p:spPr>
          </p:pic>
        </p:grpSp>
        <p:sp>
          <p:nvSpPr>
            <p:cNvPr id="86" name="Google Shape;146;p26">
              <a:extLst>
                <a:ext uri="{FF2B5EF4-FFF2-40B4-BE49-F238E27FC236}">
                  <a16:creationId xmlns:a16="http://schemas.microsoft.com/office/drawing/2014/main" id="{29178F4A-36CD-447A-9E9D-EE783D17B0B3}"/>
                </a:ext>
              </a:extLst>
            </p:cNvPr>
            <p:cNvSpPr txBox="1">
              <a:spLocks/>
            </p:cNvSpPr>
            <p:nvPr/>
          </p:nvSpPr>
          <p:spPr>
            <a:xfrm>
              <a:off x="8159252" y="4569442"/>
              <a:ext cx="993418" cy="30748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1100" dirty="0">
                  <a:solidFill>
                    <a:srgbClr val="000000"/>
                  </a:solidFill>
                  <a:latin typeface="Montserrat ExtraBold" pitchFamily="2" charset="0"/>
                </a:rPr>
                <a:t>Bu Craa</a:t>
              </a:r>
              <a:endParaRPr lang="fr-CH" sz="1800" dirty="0">
                <a:solidFill>
                  <a:srgbClr val="000000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8FDECE-02B6-409F-B145-3BE0768D571B}"/>
              </a:ext>
            </a:extLst>
          </p:cNvPr>
          <p:cNvGrpSpPr/>
          <p:nvPr/>
        </p:nvGrpSpPr>
        <p:grpSpPr>
          <a:xfrm>
            <a:off x="10095366" y="2156114"/>
            <a:ext cx="1238924" cy="577509"/>
            <a:chOff x="10095366" y="2156114"/>
            <a:chExt cx="1238924" cy="57750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730CE77-5E47-4A87-8BD1-D49B11FD0873}"/>
                </a:ext>
              </a:extLst>
            </p:cNvPr>
            <p:cNvGrpSpPr/>
            <p:nvPr/>
          </p:nvGrpSpPr>
          <p:grpSpPr>
            <a:xfrm>
              <a:off x="10095366" y="2156114"/>
              <a:ext cx="401270" cy="401270"/>
              <a:chOff x="13683615" y="2803755"/>
              <a:chExt cx="829184" cy="8291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1E4365C-F8EA-4EFF-9A65-01E01D129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3615" y="2803755"/>
                <a:ext cx="829184" cy="82918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8955123-6B32-4073-BCAA-2D6725613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5153" y="2867773"/>
                <a:ext cx="297714" cy="297714"/>
              </a:xfrm>
              <a:prstGeom prst="rect">
                <a:avLst/>
              </a:prstGeom>
            </p:spPr>
          </p:pic>
        </p:grpSp>
        <p:sp>
          <p:nvSpPr>
            <p:cNvPr id="87" name="Google Shape;146;p26">
              <a:extLst>
                <a:ext uri="{FF2B5EF4-FFF2-40B4-BE49-F238E27FC236}">
                  <a16:creationId xmlns:a16="http://schemas.microsoft.com/office/drawing/2014/main" id="{EC50AD6B-1184-454F-9ACD-FDE8A387E0F8}"/>
                </a:ext>
              </a:extLst>
            </p:cNvPr>
            <p:cNvSpPr txBox="1">
              <a:spLocks/>
            </p:cNvSpPr>
            <p:nvPr/>
          </p:nvSpPr>
          <p:spPr>
            <a:xfrm>
              <a:off x="10217642" y="2426141"/>
              <a:ext cx="1116648" cy="30748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1100" dirty="0">
                  <a:solidFill>
                    <a:srgbClr val="000000"/>
                  </a:solidFill>
                  <a:latin typeface="Montserrat ExtraBold" pitchFamily="2" charset="0"/>
                </a:rPr>
                <a:t>Khouribga</a:t>
              </a:r>
              <a:endParaRPr lang="fr-CH" sz="1800" dirty="0">
                <a:solidFill>
                  <a:srgbClr val="000000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E714D02-8D2F-44DD-8FE8-680BEF37F9A2}"/>
              </a:ext>
            </a:extLst>
          </p:cNvPr>
          <p:cNvGrpSpPr/>
          <p:nvPr/>
        </p:nvGrpSpPr>
        <p:grpSpPr>
          <a:xfrm>
            <a:off x="9731599" y="2355460"/>
            <a:ext cx="1159771" cy="556333"/>
            <a:chOff x="9731599" y="2355460"/>
            <a:chExt cx="1159771" cy="556333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19BA825-3997-4616-A02F-99A1C490D000}"/>
                </a:ext>
              </a:extLst>
            </p:cNvPr>
            <p:cNvGrpSpPr/>
            <p:nvPr/>
          </p:nvGrpSpPr>
          <p:grpSpPr>
            <a:xfrm>
              <a:off x="9731599" y="2355460"/>
              <a:ext cx="307484" cy="307482"/>
              <a:chOff x="13683615" y="2803755"/>
              <a:chExt cx="829184" cy="829184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6C8B8A66-BAF6-43B9-AB46-7A3AA6970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3615" y="2803755"/>
                <a:ext cx="829184" cy="829184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D7103B6F-D22E-40B3-B5FC-06A286660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5153" y="2867773"/>
                <a:ext cx="297714" cy="297714"/>
              </a:xfrm>
              <a:prstGeom prst="rect">
                <a:avLst/>
              </a:prstGeom>
            </p:spPr>
          </p:pic>
        </p:grpSp>
        <p:sp>
          <p:nvSpPr>
            <p:cNvPr id="88" name="Google Shape;146;p26">
              <a:extLst>
                <a:ext uri="{FF2B5EF4-FFF2-40B4-BE49-F238E27FC236}">
                  <a16:creationId xmlns:a16="http://schemas.microsoft.com/office/drawing/2014/main" id="{52825B2F-A4D0-409A-96A5-015FE9BE2265}"/>
                </a:ext>
              </a:extLst>
            </p:cNvPr>
            <p:cNvSpPr txBox="1">
              <a:spLocks/>
            </p:cNvSpPr>
            <p:nvPr/>
          </p:nvSpPr>
          <p:spPr>
            <a:xfrm>
              <a:off x="9774722" y="2604311"/>
              <a:ext cx="1116648" cy="30748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1100" dirty="0">
                  <a:solidFill>
                    <a:srgbClr val="000000"/>
                  </a:solidFill>
                  <a:latin typeface="Montserrat ExtraBold" pitchFamily="2" charset="0"/>
                </a:rPr>
                <a:t>Benguerir</a:t>
              </a:r>
              <a:endParaRPr lang="fr-CH" sz="1800" dirty="0">
                <a:solidFill>
                  <a:srgbClr val="000000"/>
                </a:solidFill>
                <a:latin typeface="Montserrat ExtraBold" pitchFamily="2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C64EE5E-065C-4ABA-B9EF-A72C11EC0C8D}"/>
              </a:ext>
            </a:extLst>
          </p:cNvPr>
          <p:cNvGrpSpPr/>
          <p:nvPr/>
        </p:nvGrpSpPr>
        <p:grpSpPr>
          <a:xfrm>
            <a:off x="8842884" y="2318433"/>
            <a:ext cx="1116648" cy="575694"/>
            <a:chOff x="8842884" y="2318433"/>
            <a:chExt cx="1116648" cy="57569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1548AEF-EB3D-45EE-87B8-EE051340472F}"/>
                </a:ext>
              </a:extLst>
            </p:cNvPr>
            <p:cNvGrpSpPr/>
            <p:nvPr/>
          </p:nvGrpSpPr>
          <p:grpSpPr>
            <a:xfrm>
              <a:off x="9564827" y="2318433"/>
              <a:ext cx="324640" cy="324640"/>
              <a:chOff x="13683615" y="2803755"/>
              <a:chExt cx="829184" cy="829184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A29E840-D6E6-4A6D-B5B5-7E9348C9B4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3615" y="2803755"/>
                <a:ext cx="829184" cy="829184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EA8FFCC-D35E-4998-8E44-A6611CBCB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5153" y="2867773"/>
                <a:ext cx="297714" cy="297714"/>
              </a:xfrm>
              <a:prstGeom prst="rect">
                <a:avLst/>
              </a:prstGeom>
            </p:spPr>
          </p:pic>
        </p:grpSp>
        <p:sp>
          <p:nvSpPr>
            <p:cNvPr id="89" name="Google Shape;146;p26">
              <a:extLst>
                <a:ext uri="{FF2B5EF4-FFF2-40B4-BE49-F238E27FC236}">
                  <a16:creationId xmlns:a16="http://schemas.microsoft.com/office/drawing/2014/main" id="{B7B8F88E-6524-4ECD-9E30-D32A04C278EB}"/>
                </a:ext>
              </a:extLst>
            </p:cNvPr>
            <p:cNvSpPr txBox="1">
              <a:spLocks/>
            </p:cNvSpPr>
            <p:nvPr/>
          </p:nvSpPr>
          <p:spPr>
            <a:xfrm>
              <a:off x="8842884" y="2586645"/>
              <a:ext cx="1116648" cy="307482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CH" sz="1100" dirty="0">
                  <a:solidFill>
                    <a:srgbClr val="000000"/>
                  </a:solidFill>
                  <a:latin typeface="Montserrat ExtraBold" pitchFamily="2" charset="0"/>
                </a:rPr>
                <a:t>Youssoufia</a:t>
              </a:r>
              <a:endParaRPr lang="fr-CH" sz="1800" dirty="0">
                <a:solidFill>
                  <a:srgbClr val="000000"/>
                </a:solidFill>
                <a:latin typeface="Montserrat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82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28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1A020-0EF3-4A65-B27C-82F9B2C4F6A4}"/>
              </a:ext>
            </a:extLst>
          </p:cNvPr>
          <p:cNvSpPr txBox="1"/>
          <p:nvPr/>
        </p:nvSpPr>
        <p:spPr>
          <a:xfrm>
            <a:off x="1936746" y="13935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260539" y="1386493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8B711-F452-48E2-B888-7CE271312FF4}"/>
              </a:ext>
            </a:extLst>
          </p:cNvPr>
          <p:cNvSpPr txBox="1"/>
          <p:nvPr/>
        </p:nvSpPr>
        <p:spPr>
          <a:xfrm>
            <a:off x="214426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Planification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F38600A-79B3-4A08-8475-1F6F47EB6A38}"/>
              </a:ext>
            </a:extLst>
          </p:cNvPr>
          <p:cNvSpPr txBox="1"/>
          <p:nvPr/>
        </p:nvSpPr>
        <p:spPr>
          <a:xfrm>
            <a:off x="133404" y="28006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Analyse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des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besoin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0F6AB1-4284-4257-8DEF-341BFCE1E105}"/>
              </a:ext>
            </a:extLst>
          </p:cNvPr>
          <p:cNvSpPr txBox="1"/>
          <p:nvPr/>
        </p:nvSpPr>
        <p:spPr>
          <a:xfrm>
            <a:off x="133404" y="3250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Conception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E9F3EC-3992-4860-B2B0-2CF43B5148A1}"/>
              </a:ext>
            </a:extLst>
          </p:cNvPr>
          <p:cNvSpPr txBox="1"/>
          <p:nvPr/>
        </p:nvSpPr>
        <p:spPr>
          <a:xfrm>
            <a:off x="607967" y="36996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latin typeface="Eras Demi ITC" panose="020B0805030504020804" pitchFamily="34" charset="0"/>
              </a:rPr>
              <a:t>Développement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849615-B127-4323-BC28-72FFFFE36F85}"/>
              </a:ext>
            </a:extLst>
          </p:cNvPr>
          <p:cNvSpPr txBox="1"/>
          <p:nvPr/>
        </p:nvSpPr>
        <p:spPr>
          <a:xfrm>
            <a:off x="133404" y="4149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Tests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1810CA-38BA-46CB-821C-B7C40ED01DBA}"/>
              </a:ext>
            </a:extLst>
          </p:cNvPr>
          <p:cNvSpPr txBox="1"/>
          <p:nvPr/>
        </p:nvSpPr>
        <p:spPr>
          <a:xfrm>
            <a:off x="133404" y="45986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Déploiement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F4380-FA6C-4963-AA8C-7282830FEE67}"/>
              </a:ext>
            </a:extLst>
          </p:cNvPr>
          <p:cNvSpPr txBox="1"/>
          <p:nvPr/>
        </p:nvSpPr>
        <p:spPr>
          <a:xfrm>
            <a:off x="133404" y="504819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Formation et Support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D3643DA-76E5-44F9-A1D0-C7BD9F9C41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3717703"/>
            <a:ext cx="367684" cy="36768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E88890-1D16-49A0-BC79-D86064C5D885}"/>
              </a:ext>
            </a:extLst>
          </p:cNvPr>
          <p:cNvCxnSpPr/>
          <p:nvPr/>
        </p:nvCxnSpPr>
        <p:spPr>
          <a:xfrm>
            <a:off x="7373198" y="8276155"/>
            <a:ext cx="0" cy="3139860"/>
          </a:xfrm>
          <a:prstGeom prst="line">
            <a:avLst/>
          </a:prstGeom>
          <a:ln w="38100">
            <a:solidFill>
              <a:srgbClr val="4E9B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4D977B-E81D-47EF-A6E6-511DBC95C3F4}"/>
              </a:ext>
            </a:extLst>
          </p:cNvPr>
          <p:cNvSpPr txBox="1"/>
          <p:nvPr/>
        </p:nvSpPr>
        <p:spPr>
          <a:xfrm>
            <a:off x="3748862" y="18343383"/>
            <a:ext cx="25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dk1"/>
                </a:solidFill>
                <a:latin typeface="Montserrat ExtraBold" pitchFamily="2" charset="0"/>
              </a:rPr>
              <a:t>Diagrammes</a:t>
            </a:r>
            <a:r>
              <a:rPr lang="fr-CA" dirty="0"/>
              <a:t> 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0F3EE9-9FB9-4B79-A6F2-3F6129CA39AC}"/>
              </a:ext>
            </a:extLst>
          </p:cNvPr>
          <p:cNvSpPr txBox="1"/>
          <p:nvPr/>
        </p:nvSpPr>
        <p:spPr>
          <a:xfrm>
            <a:off x="8717102" y="18343383"/>
            <a:ext cx="252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dk1"/>
                </a:solidFill>
                <a:latin typeface="Montserrat ExtraBold" pitchFamily="2" charset="0"/>
              </a:rPr>
              <a:t>Les interfaces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2C52340-F78A-47CC-9759-F6B6AB5BF0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441405"/>
                  </p:ext>
                </p:extLst>
              </p:nvPr>
            </p:nvGraphicFramePr>
            <p:xfrm>
              <a:off x="3239533" y="19275077"/>
              <a:ext cx="1555766" cy="875118"/>
            </p:xfrm>
            <a:graphic>
              <a:graphicData uri="http://schemas.microsoft.com/office/powerpoint/2016/slidezoom">
                <pslz:sldZm>
                  <pslz:sldZmObj sldId="409" cId="2058458056">
                    <pslz:zmPr id="{1DACBAA0-46DD-46A4-BD9B-1DA79FA2BD46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5766" cy="8751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C52340-F78A-47CC-9759-F6B6AB5BF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9533" y="19275077"/>
                <a:ext cx="1555766" cy="8751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637AF6B6-4919-4DCA-B45C-182A5D8ED7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1211873"/>
                  </p:ext>
                </p:extLst>
              </p:nvPr>
            </p:nvGraphicFramePr>
            <p:xfrm>
              <a:off x="5273378" y="19275077"/>
              <a:ext cx="1555766" cy="875118"/>
            </p:xfrm>
            <a:graphic>
              <a:graphicData uri="http://schemas.microsoft.com/office/powerpoint/2016/slidezoom">
                <pslz:sldZm>
                  <pslz:sldZmObj sldId="414" cId="1564285405">
                    <pslz:zmPr id="{B2675ED4-C9FA-4B8E-98B8-40C195BA5FD4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5766" cy="8751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37AF6B6-4919-4DCA-B45C-182A5D8ED7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73378" y="19275077"/>
                <a:ext cx="1555766" cy="8751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C336B4B6-7415-4EBC-9A81-88445AD92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8261324"/>
                  </p:ext>
                </p:extLst>
              </p:nvPr>
            </p:nvGraphicFramePr>
            <p:xfrm>
              <a:off x="4242635" y="20436558"/>
              <a:ext cx="1555766" cy="875118"/>
            </p:xfrm>
            <a:graphic>
              <a:graphicData uri="http://schemas.microsoft.com/office/powerpoint/2016/slidezoom">
                <pslz:sldZm>
                  <pslz:sldZmObj sldId="415" cId="1875183907">
                    <pslz:zmPr id="{05C6ECCE-0D43-4B3B-B019-D0DA933ECA0B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55766" cy="8751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336B4B6-7415-4EBC-9A81-88445AD92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42635" y="20436558"/>
                <a:ext cx="1555766" cy="8751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D787D046-9469-4752-8023-CA81971568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1036166"/>
                  </p:ext>
                </p:extLst>
              </p:nvPr>
            </p:nvGraphicFramePr>
            <p:xfrm>
              <a:off x="8064167" y="19135997"/>
              <a:ext cx="1444966" cy="812794"/>
            </p:xfrm>
            <a:graphic>
              <a:graphicData uri="http://schemas.microsoft.com/office/powerpoint/2016/slidezoom">
                <pslz:sldZm>
                  <pslz:sldZmObj sldId="413" cId="2326711449">
                    <pslz:zmPr id="{09E16BCB-A558-4665-81DB-AEF800BE9473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966" cy="812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787D046-9469-4752-8023-CA81971568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64167" y="19135997"/>
                <a:ext cx="1444966" cy="812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CFF7DB5A-17CE-46DD-B143-D231785C8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5152757"/>
                  </p:ext>
                </p:extLst>
              </p:nvPr>
            </p:nvGraphicFramePr>
            <p:xfrm>
              <a:off x="10028736" y="19135997"/>
              <a:ext cx="1444966" cy="812794"/>
            </p:xfrm>
            <a:graphic>
              <a:graphicData uri="http://schemas.microsoft.com/office/powerpoint/2016/slidezoom">
                <pslz:sldZm>
                  <pslz:sldZmObj sldId="416" cId="660234544">
                    <pslz:zmPr id="{296B53C0-6AC7-47AA-A3A3-3CEF6C52C4BB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966" cy="812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CFF7DB5A-17CE-46DD-B143-D231785C8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28736" y="19135997"/>
                <a:ext cx="1444966" cy="812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F1846615-E090-463C-A171-57F115283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258811"/>
                  </p:ext>
                </p:extLst>
              </p:nvPr>
            </p:nvGraphicFramePr>
            <p:xfrm>
              <a:off x="8064167" y="20453133"/>
              <a:ext cx="1444966" cy="812794"/>
            </p:xfrm>
            <a:graphic>
              <a:graphicData uri="http://schemas.microsoft.com/office/powerpoint/2016/slidezoom">
                <pslz:sldZm>
                  <pslz:sldZmObj sldId="417" cId="3522604055">
                    <pslz:zmPr id="{C2C9A0BC-4078-4FEE-897E-B14035CD6909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966" cy="812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F1846615-E090-463C-A171-57F115283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64167" y="20453133"/>
                <a:ext cx="1444966" cy="812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D9A2A543-D3BB-4301-BB10-98F7937B3C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9278622"/>
                  </p:ext>
                </p:extLst>
              </p:nvPr>
            </p:nvGraphicFramePr>
            <p:xfrm>
              <a:off x="10028736" y="20453133"/>
              <a:ext cx="1444966" cy="812794"/>
            </p:xfrm>
            <a:graphic>
              <a:graphicData uri="http://schemas.microsoft.com/office/powerpoint/2016/slidezoom">
                <pslz:sldZm>
                  <pslz:sldZmObj sldId="418" cId="1956085662">
                    <pslz:zmPr id="{F3EAB99E-8210-4070-A64D-504A9BFDE3D8}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966" cy="812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D9A2A543-D3BB-4301-BB10-98F7937B3C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28736" y="20453133"/>
                <a:ext cx="1444966" cy="812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7D02453-42E4-470E-980D-47BC66B67246}"/>
              </a:ext>
            </a:extLst>
          </p:cNvPr>
          <p:cNvGrpSpPr/>
          <p:nvPr/>
        </p:nvGrpSpPr>
        <p:grpSpPr>
          <a:xfrm>
            <a:off x="3319110" y="2123147"/>
            <a:ext cx="3076354" cy="1909744"/>
            <a:chOff x="3319110" y="2123147"/>
            <a:chExt cx="3076354" cy="1909744"/>
          </a:xfrm>
        </p:grpSpPr>
        <p:pic>
          <p:nvPicPr>
            <p:cNvPr id="1026" name="Picture 2" descr="Why React hooks are so powerful. I've been exploring React and messing… |  by Vikas Sharma | Medium">
              <a:extLst>
                <a:ext uri="{FF2B5EF4-FFF2-40B4-BE49-F238E27FC236}">
                  <a16:creationId xmlns:a16="http://schemas.microsoft.com/office/drawing/2014/main" id="{00C5FBEA-2187-43F2-BCB2-8FD8A069874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9110" y="2123147"/>
              <a:ext cx="3076354" cy="1756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D5FB433-31AD-4ACA-A566-244DB5EA4020}"/>
                </a:ext>
              </a:extLst>
            </p:cNvPr>
            <p:cNvSpPr txBox="1"/>
            <p:nvPr/>
          </p:nvSpPr>
          <p:spPr>
            <a:xfrm>
              <a:off x="4249391" y="3632781"/>
              <a:ext cx="1446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Front-end</a:t>
              </a:r>
              <a:endParaRPr lang="en-US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6A3DFE9-CE1D-4ACA-8E1E-E7B43198F444}"/>
              </a:ext>
            </a:extLst>
          </p:cNvPr>
          <p:cNvGrpSpPr/>
          <p:nvPr/>
        </p:nvGrpSpPr>
        <p:grpSpPr>
          <a:xfrm>
            <a:off x="8506438" y="2649830"/>
            <a:ext cx="1822285" cy="1383061"/>
            <a:chOff x="8506438" y="2649830"/>
            <a:chExt cx="1822285" cy="138306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6E36542-F4D6-4ECE-ACBB-A3FE77F38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0" t="21874" r="25479" b="18512"/>
            <a:stretch/>
          </p:blipFill>
          <p:spPr>
            <a:xfrm>
              <a:off x="8506438" y="2649830"/>
              <a:ext cx="1822285" cy="1115535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DC7A62-6C76-4B9B-A162-93D0E50A16EC}"/>
                </a:ext>
              </a:extLst>
            </p:cNvPr>
            <p:cNvSpPr txBox="1"/>
            <p:nvPr/>
          </p:nvSpPr>
          <p:spPr>
            <a:xfrm>
              <a:off x="8694370" y="3632781"/>
              <a:ext cx="1446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Back-end</a:t>
              </a:r>
              <a:endParaRPr lang="en-US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737201-73AD-4C0C-AAC9-69626FACE718}"/>
              </a:ext>
            </a:extLst>
          </p:cNvPr>
          <p:cNvGrpSpPr/>
          <p:nvPr/>
        </p:nvGrpSpPr>
        <p:grpSpPr>
          <a:xfrm>
            <a:off x="6045938" y="4362725"/>
            <a:ext cx="2566492" cy="1959709"/>
            <a:chOff x="3574041" y="4362725"/>
            <a:chExt cx="2566492" cy="195970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3599259-557E-4D3D-AEAA-12C50EE0966B}"/>
                </a:ext>
              </a:extLst>
            </p:cNvPr>
            <p:cNvGrpSpPr/>
            <p:nvPr/>
          </p:nvGrpSpPr>
          <p:grpSpPr>
            <a:xfrm>
              <a:off x="3574041" y="4362725"/>
              <a:ext cx="2566492" cy="1496182"/>
              <a:chOff x="3714529" y="4437151"/>
              <a:chExt cx="2566492" cy="1496182"/>
            </a:xfrm>
          </p:grpSpPr>
          <p:pic>
            <p:nvPicPr>
              <p:cNvPr id="1028" name="Picture 4" descr="What is MongoDB? NoSQL database explained in an easy way.">
                <a:extLst>
                  <a:ext uri="{FF2B5EF4-FFF2-40B4-BE49-F238E27FC236}">
                    <a16:creationId xmlns:a16="http://schemas.microsoft.com/office/drawing/2014/main" id="{466075C5-31B2-431C-8993-0B0467D8C2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4529" y="4437151"/>
                <a:ext cx="1112422" cy="1496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Postgresql logo - Social media &amp; Logos Icons">
                <a:extLst>
                  <a:ext uri="{FF2B5EF4-FFF2-40B4-BE49-F238E27FC236}">
                    <a16:creationId xmlns:a16="http://schemas.microsoft.com/office/drawing/2014/main" id="{AE715A05-A1A0-4B1B-8BA3-83E61333E5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26" r="32509" b="39122"/>
              <a:stretch/>
            </p:blipFill>
            <p:spPr bwMode="auto">
              <a:xfrm>
                <a:off x="4901951" y="4528617"/>
                <a:ext cx="1379070" cy="131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67DD2E-CFB8-4DED-BB73-2CB6FC38709E}"/>
                </a:ext>
              </a:extLst>
            </p:cNvPr>
            <p:cNvSpPr txBox="1"/>
            <p:nvPr/>
          </p:nvSpPr>
          <p:spPr>
            <a:xfrm>
              <a:off x="3849202" y="5922324"/>
              <a:ext cx="224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Base de données </a:t>
              </a:r>
              <a:endParaRPr lang="en-US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4EAD3EA-F140-4738-A4DA-9A0D5272B281}"/>
              </a:ext>
            </a:extLst>
          </p:cNvPr>
          <p:cNvSpPr txBox="1"/>
          <p:nvPr/>
        </p:nvSpPr>
        <p:spPr>
          <a:xfrm>
            <a:off x="4923976" y="1935115"/>
            <a:ext cx="5721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chemeClr val="accent6"/>
                </a:solidFill>
                <a:latin typeface="Montserrat SemiBold" pitchFamily="2" charset="0"/>
                <a:ea typeface="Malgun Gothic" panose="020B0503020000020004" pitchFamily="34" charset="-127"/>
              </a:rPr>
              <a:t>La sélection des technologies </a:t>
            </a:r>
            <a:endParaRPr lang="en-US" sz="2800" b="1" dirty="0">
              <a:solidFill>
                <a:schemeClr val="accent6"/>
              </a:solidFill>
              <a:latin typeface="Montserrat SemiBold" pitchFamily="2" charset="0"/>
              <a:ea typeface="Malgun Gothic" panose="020B05030200000200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731227-AECF-4000-92AF-2CF16560A1EC}"/>
              </a:ext>
            </a:extLst>
          </p:cNvPr>
          <p:cNvSpPr txBox="1"/>
          <p:nvPr/>
        </p:nvSpPr>
        <p:spPr>
          <a:xfrm>
            <a:off x="133404" y="5451551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Étude financière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0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30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1A020-0EF3-4A65-B27C-82F9B2C4F6A4}"/>
              </a:ext>
            </a:extLst>
          </p:cNvPr>
          <p:cNvSpPr txBox="1"/>
          <p:nvPr/>
        </p:nvSpPr>
        <p:spPr>
          <a:xfrm>
            <a:off x="1936746" y="13935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260539" y="1386493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8B711-F452-48E2-B888-7CE271312FF4}"/>
              </a:ext>
            </a:extLst>
          </p:cNvPr>
          <p:cNvSpPr txBox="1"/>
          <p:nvPr/>
        </p:nvSpPr>
        <p:spPr>
          <a:xfrm>
            <a:off x="214426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Planification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0F6AB1-4284-4257-8DEF-341BFCE1E105}"/>
              </a:ext>
            </a:extLst>
          </p:cNvPr>
          <p:cNvSpPr txBox="1"/>
          <p:nvPr/>
        </p:nvSpPr>
        <p:spPr>
          <a:xfrm>
            <a:off x="133404" y="3250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Conception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849615-B127-4323-BC28-72FFFFE36F85}"/>
              </a:ext>
            </a:extLst>
          </p:cNvPr>
          <p:cNvSpPr txBox="1"/>
          <p:nvPr/>
        </p:nvSpPr>
        <p:spPr>
          <a:xfrm>
            <a:off x="607967" y="4149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latin typeface="Eras Demi ITC" panose="020B0805030504020804" pitchFamily="34" charset="0"/>
              </a:rPr>
              <a:t>Tests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1810CA-38BA-46CB-821C-B7C40ED01DBA}"/>
              </a:ext>
            </a:extLst>
          </p:cNvPr>
          <p:cNvSpPr txBox="1"/>
          <p:nvPr/>
        </p:nvSpPr>
        <p:spPr>
          <a:xfrm>
            <a:off x="133404" y="45986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Déploiement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F4380-FA6C-4963-AA8C-7282830FEE67}"/>
              </a:ext>
            </a:extLst>
          </p:cNvPr>
          <p:cNvSpPr txBox="1"/>
          <p:nvPr/>
        </p:nvSpPr>
        <p:spPr>
          <a:xfrm>
            <a:off x="133404" y="504819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Formation et Support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FE4288-3F09-40F2-AA31-A164109BE1D7}"/>
              </a:ext>
            </a:extLst>
          </p:cNvPr>
          <p:cNvSpPr txBox="1"/>
          <p:nvPr/>
        </p:nvSpPr>
        <p:spPr>
          <a:xfrm>
            <a:off x="19145641" y="1954927"/>
            <a:ext cx="7648238" cy="111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b="1" i="1" dirty="0">
                <a:latin typeface="Montserrat ExtraBold" pitchFamily="2" charset="0"/>
              </a:rPr>
              <a:t>La création des classes.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b="1" i="1" dirty="0">
                <a:latin typeface="Montserrat ExtraBold" pitchFamily="2" charset="0"/>
              </a:rPr>
              <a:t>La création des pages dans l'ordre suivant :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1CA4BB-27C2-4E5D-834C-8D3067DE3D4F}"/>
              </a:ext>
            </a:extLst>
          </p:cNvPr>
          <p:cNvSpPr txBox="1"/>
          <p:nvPr/>
        </p:nvSpPr>
        <p:spPr>
          <a:xfrm>
            <a:off x="23221434" y="3081640"/>
            <a:ext cx="2821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Paramètres;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Arrêts;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Planification;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Accueil.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BD62B9-CBF4-4998-9B9A-33CF98E4B525}"/>
              </a:ext>
            </a:extLst>
          </p:cNvPr>
          <p:cNvSpPr txBox="1"/>
          <p:nvPr/>
        </p:nvSpPr>
        <p:spPr>
          <a:xfrm>
            <a:off x="20057714" y="3081640"/>
            <a:ext cx="3328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Équipement;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Stocks;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Demandes;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Navires;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7244F1-752F-4ED1-A925-A2CC4A52BBDD}"/>
              </a:ext>
            </a:extLst>
          </p:cNvPr>
          <p:cNvSpPr txBox="1"/>
          <p:nvPr/>
        </p:nvSpPr>
        <p:spPr>
          <a:xfrm>
            <a:off x="19145641" y="4268863"/>
            <a:ext cx="7607016" cy="56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CA" b="1" i="1" dirty="0">
                <a:latin typeface="Montserrat ExtraBold" pitchFamily="2" charset="0"/>
              </a:rPr>
              <a:t>Pour chaque page:</a:t>
            </a:r>
            <a:endParaRPr lang="fr-CH" b="1" i="1" dirty="0">
              <a:latin typeface="Montserrat ExtraBold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79C79E-E57E-40E5-8922-777ED0DE706D}"/>
              </a:ext>
            </a:extLst>
          </p:cNvPr>
          <p:cNvSpPr txBox="1"/>
          <p:nvPr/>
        </p:nvSpPr>
        <p:spPr>
          <a:xfrm>
            <a:off x="20068447" y="4950449"/>
            <a:ext cx="38409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Les tableaux.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Les graphiques.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Les cartes d'information.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b="1" i="1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Les indicateurs</a:t>
            </a:r>
            <a:endParaRPr lang="en-US" b="1" i="1" dirty="0">
              <a:solidFill>
                <a:schemeClr val="accent6">
                  <a:lumMod val="50000"/>
                </a:schemeClr>
              </a:solidFill>
              <a:latin typeface="Montserrat ExtraBold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BF4980-6705-4660-BE2A-39FBF43AF2D7}"/>
              </a:ext>
            </a:extLst>
          </p:cNvPr>
          <p:cNvSpPr txBox="1"/>
          <p:nvPr/>
        </p:nvSpPr>
        <p:spPr>
          <a:xfrm>
            <a:off x="133404" y="28006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Analyse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des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besoin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594D7F-502B-4E78-9A0F-81A78945433B}"/>
              </a:ext>
            </a:extLst>
          </p:cNvPr>
          <p:cNvSpPr txBox="1"/>
          <p:nvPr/>
        </p:nvSpPr>
        <p:spPr>
          <a:xfrm>
            <a:off x="133404" y="36996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Développement</a:t>
            </a:r>
            <a:r>
              <a:rPr lang="fr-CA" b="1" dirty="0">
                <a:latin typeface="Eras Demi ITC" panose="020B0805030504020804" pitchFamily="34" charset="0"/>
              </a:rPr>
              <a:t>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3F99CE2-5EB5-48BA-9833-FE69ACDEE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4174902"/>
            <a:ext cx="367684" cy="36768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7553B57-5F0E-4D0B-8974-9D6A969D25CA}"/>
              </a:ext>
            </a:extLst>
          </p:cNvPr>
          <p:cNvSpPr txBox="1"/>
          <p:nvPr/>
        </p:nvSpPr>
        <p:spPr>
          <a:xfrm>
            <a:off x="3305441" y="2190064"/>
            <a:ext cx="7445274" cy="396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 SemiBold" pitchFamily="2" charset="0"/>
              </a:rPr>
              <a:t>Tests Unitaires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Vérifier les fonctionnalités individuellements.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 SemiBold" pitchFamily="2" charset="0"/>
              </a:rPr>
              <a:t>Tests d'Intégration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Les interactions entre les différents modules.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 SemiBold" pitchFamily="2" charset="0"/>
              </a:rPr>
              <a:t>Tests de Performance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Gérer des charges de travail élevées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Rester performante sous pression.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 SemiBold" pitchFamily="2" charset="0"/>
              </a:rPr>
              <a:t>Tests de Sécurité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Des tests de pénétration et des audits de sécurité.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424573-C6AA-4141-8E92-C71CED3E6242}"/>
              </a:ext>
            </a:extLst>
          </p:cNvPr>
          <p:cNvSpPr txBox="1"/>
          <p:nvPr/>
        </p:nvSpPr>
        <p:spPr>
          <a:xfrm>
            <a:off x="133404" y="5451551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Étude financière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31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1A020-0EF3-4A65-B27C-82F9B2C4F6A4}"/>
              </a:ext>
            </a:extLst>
          </p:cNvPr>
          <p:cNvSpPr txBox="1"/>
          <p:nvPr/>
        </p:nvSpPr>
        <p:spPr>
          <a:xfrm>
            <a:off x="1936746" y="13935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260539" y="1386493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8B711-F452-48E2-B888-7CE271312FF4}"/>
              </a:ext>
            </a:extLst>
          </p:cNvPr>
          <p:cNvSpPr txBox="1"/>
          <p:nvPr/>
        </p:nvSpPr>
        <p:spPr>
          <a:xfrm>
            <a:off x="214426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Planification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0F6AB1-4284-4257-8DEF-341BFCE1E105}"/>
              </a:ext>
            </a:extLst>
          </p:cNvPr>
          <p:cNvSpPr txBox="1"/>
          <p:nvPr/>
        </p:nvSpPr>
        <p:spPr>
          <a:xfrm>
            <a:off x="133404" y="3250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Conception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849615-B127-4323-BC28-72FFFFE36F85}"/>
              </a:ext>
            </a:extLst>
          </p:cNvPr>
          <p:cNvSpPr txBox="1"/>
          <p:nvPr/>
        </p:nvSpPr>
        <p:spPr>
          <a:xfrm>
            <a:off x="133404" y="4149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Tests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1810CA-38BA-46CB-821C-B7C40ED01DBA}"/>
              </a:ext>
            </a:extLst>
          </p:cNvPr>
          <p:cNvSpPr txBox="1"/>
          <p:nvPr/>
        </p:nvSpPr>
        <p:spPr>
          <a:xfrm>
            <a:off x="607967" y="45986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latin typeface="Eras Demi ITC" panose="020B0805030504020804" pitchFamily="34" charset="0"/>
              </a:rPr>
              <a:t>Déploiement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F4380-FA6C-4963-AA8C-7282830FEE67}"/>
              </a:ext>
            </a:extLst>
          </p:cNvPr>
          <p:cNvSpPr txBox="1"/>
          <p:nvPr/>
        </p:nvSpPr>
        <p:spPr>
          <a:xfrm>
            <a:off x="133404" y="504819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Formation et Support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DBF4980-6705-4660-BE2A-39FBF43AF2D7}"/>
              </a:ext>
            </a:extLst>
          </p:cNvPr>
          <p:cNvSpPr txBox="1"/>
          <p:nvPr/>
        </p:nvSpPr>
        <p:spPr>
          <a:xfrm>
            <a:off x="133404" y="28006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Analyse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des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besoin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594D7F-502B-4E78-9A0F-81A78945433B}"/>
              </a:ext>
            </a:extLst>
          </p:cNvPr>
          <p:cNvSpPr txBox="1"/>
          <p:nvPr/>
        </p:nvSpPr>
        <p:spPr>
          <a:xfrm>
            <a:off x="133404" y="36996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Développement</a:t>
            </a:r>
            <a:r>
              <a:rPr lang="fr-CA" b="1" dirty="0">
                <a:latin typeface="Eras Demi ITC" panose="020B0805030504020804" pitchFamily="34" charset="0"/>
              </a:rPr>
              <a:t>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3F99CE2-5EB5-48BA-9833-FE69ACDEE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4605651"/>
            <a:ext cx="367684" cy="36768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7553B57-5F0E-4D0B-8974-9D6A969D25CA}"/>
              </a:ext>
            </a:extLst>
          </p:cNvPr>
          <p:cNvSpPr txBox="1"/>
          <p:nvPr/>
        </p:nvSpPr>
        <p:spPr>
          <a:xfrm>
            <a:off x="18784795" y="1899468"/>
            <a:ext cx="7445274" cy="396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 SemiBold" pitchFamily="2" charset="0"/>
              </a:rPr>
              <a:t>Tests Unitaires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Vérifier les fonctionnalités individuellements.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 SemiBold" pitchFamily="2" charset="0"/>
              </a:rPr>
              <a:t>Tests d'Intégration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Les interactions entre les différents modules.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 SemiBold" pitchFamily="2" charset="0"/>
              </a:rPr>
              <a:t>Tests de Performance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Gérer des charges de travail élevées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Rester performante sous pression.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Montserrat SemiBold" pitchFamily="2" charset="0"/>
              </a:rPr>
              <a:t>Tests de Sécurité 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itchFamily="2" charset="0"/>
              </a:rPr>
              <a:t>Des tests de pénétration et des audits de sécurité.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ED932F-FE08-4C1C-9886-2459D1C11ED1}"/>
              </a:ext>
            </a:extLst>
          </p:cNvPr>
          <p:cNvSpPr txBox="1"/>
          <p:nvPr/>
        </p:nvSpPr>
        <p:spPr>
          <a:xfrm>
            <a:off x="3583653" y="1841362"/>
            <a:ext cx="7316970" cy="3492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lnSpc>
                <a:spcPct val="250000"/>
              </a:lnSpc>
              <a:buFont typeface="+mj-lt"/>
              <a:buAutoNum type="arabicPeriod"/>
            </a:pPr>
            <a:r>
              <a:rPr lang="fr-CA" sz="2400" b="1" dirty="0">
                <a:latin typeface="Montserrat SemiBold" pitchFamily="2" charset="0"/>
              </a:rPr>
              <a:t>Préparation de l'Environnement.</a:t>
            </a:r>
            <a:endParaRPr lang="fr-CH" sz="2400" b="1" dirty="0">
              <a:latin typeface="Montserrat SemiBold" pitchFamily="2" charset="0"/>
            </a:endParaRPr>
          </a:p>
          <a:p>
            <a:pPr marL="342900" lvl="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CA" sz="2400" b="1" dirty="0">
                <a:latin typeface="Montserrat SemiBold" pitchFamily="2" charset="0"/>
              </a:rPr>
              <a:t>Déploiement des Modules.</a:t>
            </a:r>
            <a:endParaRPr lang="fr-CH" sz="2400" b="1" dirty="0">
              <a:latin typeface="Montserrat SemiBold" pitchFamily="2" charset="0"/>
            </a:endParaRPr>
          </a:p>
          <a:p>
            <a:pPr marL="342900" lvl="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CA" sz="2400" b="1" dirty="0">
                <a:latin typeface="Montserrat SemiBold" pitchFamily="2" charset="0"/>
              </a:rPr>
              <a:t>Migration des Données.</a:t>
            </a:r>
            <a:endParaRPr lang="fr-CH" sz="2400" b="1" dirty="0">
              <a:latin typeface="Montserrat SemiBold" pitchFamily="2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CA" sz="2400" b="1" dirty="0">
                <a:latin typeface="Montserrat SemiBold" pitchFamily="2" charset="0"/>
              </a:rPr>
              <a:t>Mise en Production.</a:t>
            </a:r>
            <a:endParaRPr lang="fr-CH" sz="2400" b="1" dirty="0">
              <a:latin typeface="Montserrat SemiBold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4A8096F-F003-494D-858A-84EBC07A26D6}"/>
              </a:ext>
            </a:extLst>
          </p:cNvPr>
          <p:cNvSpPr txBox="1"/>
          <p:nvPr/>
        </p:nvSpPr>
        <p:spPr>
          <a:xfrm>
            <a:off x="3966131" y="2680173"/>
            <a:ext cx="162918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1800" b="1" kern="100" dirty="0">
                <a:solidFill>
                  <a:srgbClr val="ED7D3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Serveurs</a:t>
            </a:r>
            <a:endParaRPr lang="fr-CH" sz="1800" b="1" kern="100" dirty="0">
              <a:solidFill>
                <a:srgbClr val="ED7D31"/>
              </a:solidFill>
              <a:effectLst/>
              <a:latin typeface="Montserrat Semi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8899C-61E1-4098-959E-A09847830970}"/>
              </a:ext>
            </a:extLst>
          </p:cNvPr>
          <p:cNvSpPr txBox="1"/>
          <p:nvPr/>
        </p:nvSpPr>
        <p:spPr>
          <a:xfrm>
            <a:off x="9160712" y="2680173"/>
            <a:ext cx="2331828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Infrastructure</a:t>
            </a:r>
            <a:endParaRPr lang="fr-CH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C532B9-61A1-483B-8A32-7BAFBA96DBAF}"/>
              </a:ext>
            </a:extLst>
          </p:cNvPr>
          <p:cNvSpPr txBox="1"/>
          <p:nvPr/>
        </p:nvSpPr>
        <p:spPr>
          <a:xfrm>
            <a:off x="6375263" y="2680173"/>
            <a:ext cx="317858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Bases de Données </a:t>
            </a:r>
            <a:endParaRPr lang="fr-CH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B5F167-E4B4-4BEE-8C99-5AB18ED2D67C}"/>
              </a:ext>
            </a:extLst>
          </p:cNvPr>
          <p:cNvSpPr txBox="1"/>
          <p:nvPr/>
        </p:nvSpPr>
        <p:spPr>
          <a:xfrm>
            <a:off x="9160712" y="3614938"/>
            <a:ext cx="170158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Jenkins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FA67DB-001E-4E12-93D7-A1F2F57BB046}"/>
              </a:ext>
            </a:extLst>
          </p:cNvPr>
          <p:cNvSpPr txBox="1"/>
          <p:nvPr/>
        </p:nvSpPr>
        <p:spPr>
          <a:xfrm>
            <a:off x="6375263" y="3614938"/>
            <a:ext cx="263168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GitLab CI/CD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1B05D0-4146-4A2A-9EB5-F7A7A4DB4763}"/>
              </a:ext>
            </a:extLst>
          </p:cNvPr>
          <p:cNvSpPr txBox="1"/>
          <p:nvPr/>
        </p:nvSpPr>
        <p:spPr>
          <a:xfrm>
            <a:off x="3963798" y="3614938"/>
            <a:ext cx="252017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GitHub Actions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DBBA04-66BC-4D6B-A38D-123524B5D172}"/>
              </a:ext>
            </a:extLst>
          </p:cNvPr>
          <p:cNvSpPr txBox="1"/>
          <p:nvPr/>
        </p:nvSpPr>
        <p:spPr>
          <a:xfrm>
            <a:off x="3963786" y="4539051"/>
            <a:ext cx="1657985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Talend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B3D262-20BF-4FB6-92E5-CD9D34744F4A}"/>
              </a:ext>
            </a:extLst>
          </p:cNvPr>
          <p:cNvSpPr txBox="1"/>
          <p:nvPr/>
        </p:nvSpPr>
        <p:spPr>
          <a:xfrm>
            <a:off x="6372020" y="4540237"/>
            <a:ext cx="201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Apache NiFi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02EAD3-4828-4A80-8C33-ECDB57095A37}"/>
              </a:ext>
            </a:extLst>
          </p:cNvPr>
          <p:cNvSpPr txBox="1"/>
          <p:nvPr/>
        </p:nvSpPr>
        <p:spPr>
          <a:xfrm>
            <a:off x="3951963" y="5328972"/>
            <a:ext cx="239744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Prometheus 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9B0F8E-A817-4E89-AF8F-2118BCB48A84}"/>
              </a:ext>
            </a:extLst>
          </p:cNvPr>
          <p:cNvSpPr txBox="1"/>
          <p:nvPr/>
        </p:nvSpPr>
        <p:spPr>
          <a:xfrm>
            <a:off x="6386189" y="5328972"/>
            <a:ext cx="173847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Grafana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D6E70E-C572-485B-8453-EACFBD3BA892}"/>
              </a:ext>
            </a:extLst>
          </p:cNvPr>
          <p:cNvSpPr txBox="1"/>
          <p:nvPr/>
        </p:nvSpPr>
        <p:spPr>
          <a:xfrm>
            <a:off x="9172142" y="5328972"/>
            <a:ext cx="194901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ELK Stack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F48C52F-AEB4-480C-9989-0440E1C0DB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47" y="7733884"/>
            <a:ext cx="1107626" cy="110762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09738D5-DE54-4B8F-B251-E9FB123573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48" y="7696838"/>
            <a:ext cx="1181718" cy="1181718"/>
          </a:xfrm>
          <a:prstGeom prst="rect">
            <a:avLst/>
          </a:prstGeom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7642DD6A-AF3B-4BA7-89FC-5867CE9A9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759" y="9223915"/>
            <a:ext cx="2705032" cy="251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A963945-FEDF-4663-AA3A-705B79B72061}"/>
              </a:ext>
            </a:extLst>
          </p:cNvPr>
          <p:cNvSpPr txBox="1"/>
          <p:nvPr/>
        </p:nvSpPr>
        <p:spPr>
          <a:xfrm>
            <a:off x="133404" y="5451551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Étude financière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1026" name="Picture 2" descr="What is Docker? Uses &amp; Limitations | by Jesús Cantú | Medium">
            <a:extLst>
              <a:ext uri="{FF2B5EF4-FFF2-40B4-BE49-F238E27FC236}">
                <a16:creationId xmlns:a16="http://schemas.microsoft.com/office/drawing/2014/main" id="{8479B0E7-4622-404D-8EFD-7397C8FD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552" y="2644534"/>
            <a:ext cx="930367" cy="5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2" descr="Postgresql logo - Social media &amp; Logos Icons">
            <a:extLst>
              <a:ext uri="{FF2B5EF4-FFF2-40B4-BE49-F238E27FC236}">
                <a16:creationId xmlns:a16="http://schemas.microsoft.com/office/drawing/2014/main" id="{03F35D6A-13D3-4748-A2FA-F411CF145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6" r="32509" b="39122"/>
          <a:stretch/>
        </p:blipFill>
        <p:spPr bwMode="auto">
          <a:xfrm>
            <a:off x="8706037" y="2925216"/>
            <a:ext cx="623770" cy="5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, Inc. | Zoom Partner">
            <a:extLst>
              <a:ext uri="{FF2B5EF4-FFF2-40B4-BE49-F238E27FC236}">
                <a16:creationId xmlns:a16="http://schemas.microsoft.com/office/drawing/2014/main" id="{0AE107F1-8659-449F-9BEF-A99FF1A6E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1" t="21827" r="10791" b="16363"/>
          <a:stretch/>
        </p:blipFill>
        <p:spPr bwMode="auto">
          <a:xfrm>
            <a:off x="10759752" y="3010441"/>
            <a:ext cx="800963" cy="47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1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28725497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27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1A020-0EF3-4A65-B27C-82F9B2C4F6A4}"/>
              </a:ext>
            </a:extLst>
          </p:cNvPr>
          <p:cNvSpPr txBox="1"/>
          <p:nvPr/>
        </p:nvSpPr>
        <p:spPr>
          <a:xfrm>
            <a:off x="1936746" y="13935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260539" y="1386493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8B711-F452-48E2-B888-7CE271312FF4}"/>
              </a:ext>
            </a:extLst>
          </p:cNvPr>
          <p:cNvSpPr txBox="1"/>
          <p:nvPr/>
        </p:nvSpPr>
        <p:spPr>
          <a:xfrm>
            <a:off x="214426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Planification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0F6AB1-4284-4257-8DEF-341BFCE1E105}"/>
              </a:ext>
            </a:extLst>
          </p:cNvPr>
          <p:cNvSpPr txBox="1"/>
          <p:nvPr/>
        </p:nvSpPr>
        <p:spPr>
          <a:xfrm>
            <a:off x="133404" y="3250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Conception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849615-B127-4323-BC28-72FFFFE36F85}"/>
              </a:ext>
            </a:extLst>
          </p:cNvPr>
          <p:cNvSpPr txBox="1"/>
          <p:nvPr/>
        </p:nvSpPr>
        <p:spPr>
          <a:xfrm>
            <a:off x="133404" y="4149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Tests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1810CA-38BA-46CB-821C-B7C40ED01DBA}"/>
              </a:ext>
            </a:extLst>
          </p:cNvPr>
          <p:cNvSpPr txBox="1"/>
          <p:nvPr/>
        </p:nvSpPr>
        <p:spPr>
          <a:xfrm>
            <a:off x="133404" y="45986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Déploiement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F4380-FA6C-4963-AA8C-7282830FEE67}"/>
              </a:ext>
            </a:extLst>
          </p:cNvPr>
          <p:cNvSpPr txBox="1"/>
          <p:nvPr/>
        </p:nvSpPr>
        <p:spPr>
          <a:xfrm>
            <a:off x="607967" y="504819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latin typeface="Eras Demi ITC" panose="020B0805030504020804" pitchFamily="34" charset="0"/>
              </a:rPr>
              <a:t>Formation et Support 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DBF4980-6705-4660-BE2A-39FBF43AF2D7}"/>
              </a:ext>
            </a:extLst>
          </p:cNvPr>
          <p:cNvSpPr txBox="1"/>
          <p:nvPr/>
        </p:nvSpPr>
        <p:spPr>
          <a:xfrm>
            <a:off x="133404" y="28006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Analyse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des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besoin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594D7F-502B-4E78-9A0F-81A78945433B}"/>
              </a:ext>
            </a:extLst>
          </p:cNvPr>
          <p:cNvSpPr txBox="1"/>
          <p:nvPr/>
        </p:nvSpPr>
        <p:spPr>
          <a:xfrm>
            <a:off x="133404" y="36996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Développement</a:t>
            </a:r>
            <a:r>
              <a:rPr lang="fr-CA" b="1" dirty="0">
                <a:latin typeface="Eras Demi ITC" panose="020B0805030504020804" pitchFamily="34" charset="0"/>
              </a:rPr>
              <a:t>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3F99CE2-5EB5-48BA-9833-FE69ACDEE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5062848"/>
            <a:ext cx="367684" cy="3676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AED932F-FE08-4C1C-9886-2459D1C11ED1}"/>
              </a:ext>
            </a:extLst>
          </p:cNvPr>
          <p:cNvSpPr txBox="1"/>
          <p:nvPr/>
        </p:nvSpPr>
        <p:spPr>
          <a:xfrm>
            <a:off x="22757848" y="1841362"/>
            <a:ext cx="73169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rtl="0">
              <a:lnSpc>
                <a:spcPct val="250000"/>
              </a:lnSpc>
              <a:buFont typeface="+mj-lt"/>
              <a:buAutoNum type="arabicPeriod"/>
            </a:pPr>
            <a:r>
              <a:rPr lang="fr-CA" sz="2400" b="1" dirty="0">
                <a:latin typeface="Montserrat SemiBold" pitchFamily="2" charset="0"/>
              </a:rPr>
              <a:t>Préparation de l'Environnement.</a:t>
            </a:r>
            <a:endParaRPr lang="fr-CH" sz="2400" b="1" dirty="0">
              <a:latin typeface="Montserrat SemiBold" pitchFamily="2" charset="0"/>
            </a:endParaRPr>
          </a:p>
          <a:p>
            <a:pPr marL="342900" lvl="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CA" sz="2400" b="1" dirty="0">
                <a:latin typeface="Montserrat SemiBold" pitchFamily="2" charset="0"/>
              </a:rPr>
              <a:t>Déploiement des Modules.</a:t>
            </a:r>
            <a:endParaRPr lang="fr-CH" sz="2400" b="1" dirty="0">
              <a:latin typeface="Montserrat SemiBold" pitchFamily="2" charset="0"/>
            </a:endParaRPr>
          </a:p>
          <a:p>
            <a:pPr marL="342900" lvl="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CA" sz="2400" b="1" dirty="0">
                <a:latin typeface="Montserrat SemiBold" pitchFamily="2" charset="0"/>
              </a:rPr>
              <a:t>Migration des Données.</a:t>
            </a:r>
            <a:endParaRPr lang="fr-CH" sz="2400" b="1" dirty="0">
              <a:latin typeface="Montserrat SemiBold" pitchFamily="2" charset="0"/>
            </a:endParaRPr>
          </a:p>
          <a:p>
            <a:pPr marL="342900" lvl="0" indent="-342900" algn="just">
              <a:lnSpc>
                <a:spcPct val="250000"/>
              </a:lnSpc>
              <a:buFont typeface="+mj-lt"/>
              <a:buAutoNum type="arabicPeriod"/>
            </a:pPr>
            <a:r>
              <a:rPr lang="fr-CA" sz="2400" b="1" dirty="0">
                <a:latin typeface="Montserrat SemiBold" pitchFamily="2" charset="0"/>
              </a:rPr>
              <a:t>Formation des Utilisateurs.</a:t>
            </a:r>
            <a:endParaRPr lang="fr-CH" sz="2400" b="1" dirty="0">
              <a:latin typeface="Montserrat SemiBold" pitchFamily="2" charset="0"/>
            </a:endParaRPr>
          </a:p>
          <a:p>
            <a:pPr marL="34290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fr-CA" sz="2400" b="1" dirty="0">
                <a:latin typeface="Montserrat SemiBold" pitchFamily="2" charset="0"/>
              </a:rPr>
              <a:t>Mise en Production.</a:t>
            </a:r>
            <a:endParaRPr lang="fr-CH" sz="2400" b="1" dirty="0">
              <a:latin typeface="Montserrat SemiBold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4A8096F-F003-494D-858A-84EBC07A26D6}"/>
              </a:ext>
            </a:extLst>
          </p:cNvPr>
          <p:cNvSpPr txBox="1"/>
          <p:nvPr/>
        </p:nvSpPr>
        <p:spPr>
          <a:xfrm>
            <a:off x="29156126" y="2680173"/>
            <a:ext cx="162918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1800" b="1" kern="100" dirty="0">
                <a:solidFill>
                  <a:srgbClr val="ED7D3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Serveurs</a:t>
            </a:r>
            <a:endParaRPr lang="fr-CH" sz="1800" b="1" kern="100" dirty="0">
              <a:solidFill>
                <a:srgbClr val="ED7D31"/>
              </a:solidFill>
              <a:effectLst/>
              <a:latin typeface="Montserrat Semi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8899C-61E1-4098-959E-A09847830970}"/>
              </a:ext>
            </a:extLst>
          </p:cNvPr>
          <p:cNvSpPr txBox="1"/>
          <p:nvPr/>
        </p:nvSpPr>
        <p:spPr>
          <a:xfrm>
            <a:off x="34350707" y="2680173"/>
            <a:ext cx="2331828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Infrastructure</a:t>
            </a:r>
            <a:endParaRPr lang="fr-CH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C532B9-61A1-483B-8A32-7BAFBA96DBAF}"/>
              </a:ext>
            </a:extLst>
          </p:cNvPr>
          <p:cNvSpPr txBox="1"/>
          <p:nvPr/>
        </p:nvSpPr>
        <p:spPr>
          <a:xfrm>
            <a:off x="31565258" y="2680173"/>
            <a:ext cx="317858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Bases de Données </a:t>
            </a:r>
            <a:endParaRPr lang="fr-CH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B5F167-E4B4-4BEE-8C99-5AB18ED2D67C}"/>
              </a:ext>
            </a:extLst>
          </p:cNvPr>
          <p:cNvSpPr txBox="1"/>
          <p:nvPr/>
        </p:nvSpPr>
        <p:spPr>
          <a:xfrm>
            <a:off x="34350707" y="3614938"/>
            <a:ext cx="170158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Jenkins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FA67DB-001E-4E12-93D7-A1F2F57BB046}"/>
              </a:ext>
            </a:extLst>
          </p:cNvPr>
          <p:cNvSpPr txBox="1"/>
          <p:nvPr/>
        </p:nvSpPr>
        <p:spPr>
          <a:xfrm>
            <a:off x="31565258" y="3614938"/>
            <a:ext cx="263168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GitLab CI/CD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1B05D0-4146-4A2A-9EB5-F7A7A4DB4763}"/>
              </a:ext>
            </a:extLst>
          </p:cNvPr>
          <p:cNvSpPr txBox="1"/>
          <p:nvPr/>
        </p:nvSpPr>
        <p:spPr>
          <a:xfrm>
            <a:off x="29153793" y="3614938"/>
            <a:ext cx="252017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GitHub Actions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DBBA04-66BC-4D6B-A38D-123524B5D172}"/>
              </a:ext>
            </a:extLst>
          </p:cNvPr>
          <p:cNvSpPr txBox="1"/>
          <p:nvPr/>
        </p:nvSpPr>
        <p:spPr>
          <a:xfrm>
            <a:off x="29153781" y="4539051"/>
            <a:ext cx="1657985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Talend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B3D262-20BF-4FB6-92E5-CD9D34744F4A}"/>
              </a:ext>
            </a:extLst>
          </p:cNvPr>
          <p:cNvSpPr txBox="1"/>
          <p:nvPr/>
        </p:nvSpPr>
        <p:spPr>
          <a:xfrm>
            <a:off x="31562015" y="4540237"/>
            <a:ext cx="201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Apache NiFi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02EAD3-4828-4A80-8C33-ECDB57095A37}"/>
              </a:ext>
            </a:extLst>
          </p:cNvPr>
          <p:cNvSpPr txBox="1"/>
          <p:nvPr/>
        </p:nvSpPr>
        <p:spPr>
          <a:xfrm>
            <a:off x="28924788" y="5957622"/>
            <a:ext cx="239744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Prometheus 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9B0F8E-A817-4E89-AF8F-2118BCB48A84}"/>
              </a:ext>
            </a:extLst>
          </p:cNvPr>
          <p:cNvSpPr txBox="1"/>
          <p:nvPr/>
        </p:nvSpPr>
        <p:spPr>
          <a:xfrm>
            <a:off x="31564754" y="5957622"/>
            <a:ext cx="173847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Grafana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D6E70E-C572-485B-8453-EACFBD3BA892}"/>
              </a:ext>
            </a:extLst>
          </p:cNvPr>
          <p:cNvSpPr txBox="1"/>
          <p:nvPr/>
        </p:nvSpPr>
        <p:spPr>
          <a:xfrm>
            <a:off x="34350707" y="5957622"/>
            <a:ext cx="194901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ELK Stack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73B31-239C-4D0A-A7EA-8E70DE93C0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47" y="2378117"/>
            <a:ext cx="1107626" cy="1107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7B673-F36A-4A5B-A08F-2787FE172B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48" y="2341071"/>
            <a:ext cx="1181718" cy="11817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83C7C82-4BFD-43A6-AB83-62BF442E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759" y="3868148"/>
            <a:ext cx="2705032" cy="251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2C7B1B5-D0F6-4D35-A29B-65B37D31E7E7}"/>
              </a:ext>
            </a:extLst>
          </p:cNvPr>
          <p:cNvSpPr txBox="1"/>
          <p:nvPr/>
        </p:nvSpPr>
        <p:spPr>
          <a:xfrm>
            <a:off x="133404" y="5451551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Étude financière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0" name="Espace réservé du numéro de diapositive 4">
            <a:extLst>
              <a:ext uri="{FF2B5EF4-FFF2-40B4-BE49-F238E27FC236}">
                <a16:creationId xmlns:a16="http://schemas.microsoft.com/office/drawing/2014/main" id="{F64CCBDA-DED9-4877-8A71-5D25694A2445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2535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28725497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27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1A020-0EF3-4A65-B27C-82F9B2C4F6A4}"/>
              </a:ext>
            </a:extLst>
          </p:cNvPr>
          <p:cNvSpPr txBox="1"/>
          <p:nvPr/>
        </p:nvSpPr>
        <p:spPr>
          <a:xfrm>
            <a:off x="1936746" y="13935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260539" y="1386493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4589304" y="12462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12913097" y="12391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8B711-F452-48E2-B888-7CE271312FF4}"/>
              </a:ext>
            </a:extLst>
          </p:cNvPr>
          <p:cNvSpPr txBox="1"/>
          <p:nvPr/>
        </p:nvSpPr>
        <p:spPr>
          <a:xfrm>
            <a:off x="214426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Planification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0F6AB1-4284-4257-8DEF-341BFCE1E105}"/>
              </a:ext>
            </a:extLst>
          </p:cNvPr>
          <p:cNvSpPr txBox="1"/>
          <p:nvPr/>
        </p:nvSpPr>
        <p:spPr>
          <a:xfrm>
            <a:off x="133404" y="3250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Conception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849615-B127-4323-BC28-72FFFFE36F85}"/>
              </a:ext>
            </a:extLst>
          </p:cNvPr>
          <p:cNvSpPr txBox="1"/>
          <p:nvPr/>
        </p:nvSpPr>
        <p:spPr>
          <a:xfrm>
            <a:off x="133404" y="4149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Tests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1810CA-38BA-46CB-821C-B7C40ED01DBA}"/>
              </a:ext>
            </a:extLst>
          </p:cNvPr>
          <p:cNvSpPr txBox="1"/>
          <p:nvPr/>
        </p:nvSpPr>
        <p:spPr>
          <a:xfrm>
            <a:off x="133404" y="45986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Déploiement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F4380-FA6C-4963-AA8C-7282830FEE67}"/>
              </a:ext>
            </a:extLst>
          </p:cNvPr>
          <p:cNvSpPr txBox="1"/>
          <p:nvPr/>
        </p:nvSpPr>
        <p:spPr>
          <a:xfrm>
            <a:off x="133404" y="504819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Formation et Support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DBF4980-6705-4660-BE2A-39FBF43AF2D7}"/>
              </a:ext>
            </a:extLst>
          </p:cNvPr>
          <p:cNvSpPr txBox="1"/>
          <p:nvPr/>
        </p:nvSpPr>
        <p:spPr>
          <a:xfrm>
            <a:off x="133404" y="28006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Analyse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 des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besoin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594D7F-502B-4E78-9A0F-81A78945433B}"/>
              </a:ext>
            </a:extLst>
          </p:cNvPr>
          <p:cNvSpPr txBox="1"/>
          <p:nvPr/>
        </p:nvSpPr>
        <p:spPr>
          <a:xfrm>
            <a:off x="133404" y="36996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Développement</a:t>
            </a:r>
            <a:r>
              <a:rPr lang="fr-CA" b="1" dirty="0">
                <a:latin typeface="Eras Demi ITC" panose="020B0805030504020804" pitchFamily="34" charset="0"/>
              </a:rPr>
              <a:t>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3F99CE2-5EB5-48BA-9833-FE69ACDEE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5459088"/>
            <a:ext cx="367684" cy="36768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4A8096F-F003-494D-858A-84EBC07A26D6}"/>
              </a:ext>
            </a:extLst>
          </p:cNvPr>
          <p:cNvSpPr txBox="1"/>
          <p:nvPr/>
        </p:nvSpPr>
        <p:spPr>
          <a:xfrm>
            <a:off x="29156126" y="2680173"/>
            <a:ext cx="162918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1800" b="1" kern="100" dirty="0">
                <a:solidFill>
                  <a:srgbClr val="ED7D3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Serveurs</a:t>
            </a:r>
            <a:endParaRPr lang="fr-CH" sz="1800" b="1" kern="100" dirty="0">
              <a:solidFill>
                <a:srgbClr val="ED7D31"/>
              </a:solidFill>
              <a:effectLst/>
              <a:latin typeface="Montserrat Semi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C8899C-61E1-4098-959E-A09847830970}"/>
              </a:ext>
            </a:extLst>
          </p:cNvPr>
          <p:cNvSpPr txBox="1"/>
          <p:nvPr/>
        </p:nvSpPr>
        <p:spPr>
          <a:xfrm>
            <a:off x="34350707" y="2680173"/>
            <a:ext cx="2331828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Infrastructure</a:t>
            </a:r>
            <a:endParaRPr lang="fr-CH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C532B9-61A1-483B-8A32-7BAFBA96DBAF}"/>
              </a:ext>
            </a:extLst>
          </p:cNvPr>
          <p:cNvSpPr txBox="1"/>
          <p:nvPr/>
        </p:nvSpPr>
        <p:spPr>
          <a:xfrm>
            <a:off x="31565258" y="2680173"/>
            <a:ext cx="317858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Bases de Données </a:t>
            </a:r>
            <a:endParaRPr lang="fr-CH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B5F167-E4B4-4BEE-8C99-5AB18ED2D67C}"/>
              </a:ext>
            </a:extLst>
          </p:cNvPr>
          <p:cNvSpPr txBox="1"/>
          <p:nvPr/>
        </p:nvSpPr>
        <p:spPr>
          <a:xfrm>
            <a:off x="34350707" y="3614938"/>
            <a:ext cx="170158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Jenkins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FA67DB-001E-4E12-93D7-A1F2F57BB046}"/>
              </a:ext>
            </a:extLst>
          </p:cNvPr>
          <p:cNvSpPr txBox="1"/>
          <p:nvPr/>
        </p:nvSpPr>
        <p:spPr>
          <a:xfrm>
            <a:off x="31565258" y="3614938"/>
            <a:ext cx="263168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GitLab CI/CD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1B05D0-4146-4A2A-9EB5-F7A7A4DB4763}"/>
              </a:ext>
            </a:extLst>
          </p:cNvPr>
          <p:cNvSpPr txBox="1"/>
          <p:nvPr/>
        </p:nvSpPr>
        <p:spPr>
          <a:xfrm>
            <a:off x="29153793" y="3614938"/>
            <a:ext cx="2520176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GitHub Actions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DBBA04-66BC-4D6B-A38D-123524B5D172}"/>
              </a:ext>
            </a:extLst>
          </p:cNvPr>
          <p:cNvSpPr txBox="1"/>
          <p:nvPr/>
        </p:nvSpPr>
        <p:spPr>
          <a:xfrm>
            <a:off x="29153781" y="4539051"/>
            <a:ext cx="1657985" cy="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Talend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B3D262-20BF-4FB6-92E5-CD9D34744F4A}"/>
              </a:ext>
            </a:extLst>
          </p:cNvPr>
          <p:cNvSpPr txBox="1"/>
          <p:nvPr/>
        </p:nvSpPr>
        <p:spPr>
          <a:xfrm>
            <a:off x="31562015" y="4540237"/>
            <a:ext cx="201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Apache NiFi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02EAD3-4828-4A80-8C33-ECDB57095A37}"/>
              </a:ext>
            </a:extLst>
          </p:cNvPr>
          <p:cNvSpPr txBox="1"/>
          <p:nvPr/>
        </p:nvSpPr>
        <p:spPr>
          <a:xfrm>
            <a:off x="28924788" y="5957622"/>
            <a:ext cx="239744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Prometheus 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9B0F8E-A817-4E89-AF8F-2118BCB48A84}"/>
              </a:ext>
            </a:extLst>
          </p:cNvPr>
          <p:cNvSpPr txBox="1"/>
          <p:nvPr/>
        </p:nvSpPr>
        <p:spPr>
          <a:xfrm>
            <a:off x="31564754" y="5957622"/>
            <a:ext cx="173847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Grafana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D6E70E-C572-485B-8453-EACFBD3BA892}"/>
              </a:ext>
            </a:extLst>
          </p:cNvPr>
          <p:cNvSpPr txBox="1"/>
          <p:nvPr/>
        </p:nvSpPr>
        <p:spPr>
          <a:xfrm>
            <a:off x="34350707" y="5957622"/>
            <a:ext cx="194901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kern="100" dirty="0">
                <a:solidFill>
                  <a:srgbClr val="ED7D31"/>
                </a:solidFill>
                <a:latin typeface="Montserrat SemiBold" pitchFamily="2" charset="0"/>
                <a:cs typeface="Arial" panose="020B0604020202020204" pitchFamily="34" charset="0"/>
              </a:rPr>
              <a:t>ELK Stack </a:t>
            </a:r>
            <a:endParaRPr lang="en-US" b="1" kern="100" dirty="0">
              <a:solidFill>
                <a:srgbClr val="ED7D31"/>
              </a:solidFill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C7B1B5-D0F6-4D35-A29B-65B37D31E7E7}"/>
              </a:ext>
            </a:extLst>
          </p:cNvPr>
          <p:cNvSpPr txBox="1"/>
          <p:nvPr/>
        </p:nvSpPr>
        <p:spPr>
          <a:xfrm>
            <a:off x="607967" y="5451551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latin typeface="Eras Demi ITC" panose="020B0805030504020804" pitchFamily="34" charset="0"/>
              </a:rPr>
              <a:t>Étude financière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CB3F85-5C79-4863-BF9D-CDA47E31D3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40" y="8682850"/>
            <a:ext cx="339640" cy="3396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22E7DF4-E66D-4AE7-8C59-8EAC9E8981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27" y="8671490"/>
            <a:ext cx="362360" cy="362360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946782F1-19FA-49AA-9C3A-0F737B9C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80" y="7292340"/>
            <a:ext cx="503190" cy="46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919A26B-1E5D-469C-8108-69DF57E31547}"/>
              </a:ext>
            </a:extLst>
          </p:cNvPr>
          <p:cNvGrpSpPr/>
          <p:nvPr/>
        </p:nvGrpSpPr>
        <p:grpSpPr>
          <a:xfrm>
            <a:off x="3966210" y="1999677"/>
            <a:ext cx="1603958" cy="1435300"/>
            <a:chOff x="3966210" y="2031973"/>
            <a:chExt cx="1603958" cy="1435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98D741-96B2-430C-9DD0-877DB21EE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166" y="2553789"/>
              <a:ext cx="913484" cy="9134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3B8CBF-9A6D-4ED4-9947-058F77AD2492}"/>
                </a:ext>
              </a:extLst>
            </p:cNvPr>
            <p:cNvSpPr txBox="1"/>
            <p:nvPr/>
          </p:nvSpPr>
          <p:spPr>
            <a:xfrm>
              <a:off x="3966210" y="2718144"/>
              <a:ext cx="4490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4E9B19"/>
                  </a:solidFill>
                  <a:latin typeface="Montserrat SemiBold" pitchFamily="2" charset="0"/>
                </a:rPr>
                <a:t>2</a:t>
              </a:r>
              <a:endParaRPr lang="en-US" b="1" dirty="0">
                <a:solidFill>
                  <a:srgbClr val="4E9B19"/>
                </a:solidFill>
                <a:latin typeface="Montserrat SemiBold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D286A3E-4A1A-4BF4-B37A-0BAA5195A8C0}"/>
                </a:ext>
              </a:extLst>
            </p:cNvPr>
            <p:cNvSpPr txBox="1"/>
            <p:nvPr/>
          </p:nvSpPr>
          <p:spPr>
            <a:xfrm>
              <a:off x="4190739" y="2031973"/>
              <a:ext cx="1379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4E9B19"/>
                  </a:solidFill>
                  <a:latin typeface="Montserrat SemiBold" pitchFamily="2" charset="0"/>
                </a:rPr>
                <a:t>Front</a:t>
              </a:r>
              <a:endParaRPr lang="en-US" b="1" dirty="0">
                <a:solidFill>
                  <a:srgbClr val="4E9B19"/>
                </a:solidFill>
                <a:latin typeface="Montserrat SemiBold" pitchFamily="2" charset="0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DEAAF97-83E5-438C-88C4-5469D1F301F3}"/>
              </a:ext>
            </a:extLst>
          </p:cNvPr>
          <p:cNvSpPr txBox="1"/>
          <p:nvPr/>
        </p:nvSpPr>
        <p:spPr>
          <a:xfrm>
            <a:off x="4774256" y="3639464"/>
            <a:ext cx="5202206" cy="41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CA" sz="1600" b="1" u="sng" kern="100" dirty="0">
                <a:latin typeface="Montserrat SemiBold" pitchFamily="2" charset="0"/>
                <a:cs typeface="Arial" panose="020B0604020202020204" pitchFamily="34" charset="0"/>
              </a:rPr>
              <a:t>Coût Total Développent = 464,000 MAD</a:t>
            </a:r>
            <a:endParaRPr lang="fr-CH" sz="1600" b="1" u="sng" kern="100" dirty="0">
              <a:latin typeface="Montserrat SemiBold" pitchFamily="2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D377EF-6C05-49B9-A604-8BF916DB741E}"/>
              </a:ext>
            </a:extLst>
          </p:cNvPr>
          <p:cNvGrpSpPr/>
          <p:nvPr/>
        </p:nvGrpSpPr>
        <p:grpSpPr>
          <a:xfrm>
            <a:off x="6477028" y="1998682"/>
            <a:ext cx="1566686" cy="1436295"/>
            <a:chOff x="6477028" y="1998682"/>
            <a:chExt cx="1566686" cy="143629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CCCE7A-B528-4793-9230-584E32650A3A}"/>
                </a:ext>
              </a:extLst>
            </p:cNvPr>
            <p:cNvGrpSpPr/>
            <p:nvPr/>
          </p:nvGrpSpPr>
          <p:grpSpPr>
            <a:xfrm>
              <a:off x="6477028" y="2521493"/>
              <a:ext cx="1424684" cy="913484"/>
              <a:chOff x="5047415" y="3356879"/>
              <a:chExt cx="1424684" cy="91348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A550211-EBC0-4915-85CB-A1287C5A7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615" y="3356879"/>
                <a:ext cx="913484" cy="913484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20A9124-2B07-4182-A6D3-9EAA0E8FA2D4}"/>
                  </a:ext>
                </a:extLst>
              </p:cNvPr>
              <p:cNvSpPr txBox="1"/>
              <p:nvPr/>
            </p:nvSpPr>
            <p:spPr>
              <a:xfrm>
                <a:off x="5047415" y="3521234"/>
                <a:ext cx="5718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4E9B19"/>
                    </a:solidFill>
                    <a:latin typeface="Montserrat SemiBold" pitchFamily="2" charset="0"/>
                  </a:rPr>
                  <a:t>3</a:t>
                </a:r>
                <a:endParaRPr lang="en-US" b="1" dirty="0">
                  <a:solidFill>
                    <a:srgbClr val="4E9B19"/>
                  </a:solidFill>
                  <a:latin typeface="Montserrat SemiBold" pitchFamily="2" charset="0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7671044-7C31-4789-81BB-624A9194A04F}"/>
                </a:ext>
              </a:extLst>
            </p:cNvPr>
            <p:cNvSpPr txBox="1"/>
            <p:nvPr/>
          </p:nvSpPr>
          <p:spPr>
            <a:xfrm>
              <a:off x="6762934" y="1998682"/>
              <a:ext cx="12807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4E9B19"/>
                  </a:solidFill>
                  <a:latin typeface="Montserrat SemiBold" pitchFamily="2" charset="0"/>
                </a:rPr>
                <a:t>Back</a:t>
              </a:r>
              <a:endParaRPr lang="en-US" b="1" dirty="0">
                <a:solidFill>
                  <a:srgbClr val="4E9B19"/>
                </a:solidFill>
                <a:latin typeface="Montserrat SemiBold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5B3B30-ABBF-480E-8B79-0EE79DE3ECE6}"/>
              </a:ext>
            </a:extLst>
          </p:cNvPr>
          <p:cNvGrpSpPr/>
          <p:nvPr/>
        </p:nvGrpSpPr>
        <p:grpSpPr>
          <a:xfrm>
            <a:off x="8744722" y="1998682"/>
            <a:ext cx="1965883" cy="1436174"/>
            <a:chOff x="8744722" y="1998682"/>
            <a:chExt cx="1965883" cy="143617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C369F4-8B71-4656-9A1E-A8559295080F}"/>
                </a:ext>
              </a:extLst>
            </p:cNvPr>
            <p:cNvGrpSpPr/>
            <p:nvPr/>
          </p:nvGrpSpPr>
          <p:grpSpPr>
            <a:xfrm>
              <a:off x="8987090" y="2521614"/>
              <a:ext cx="1255848" cy="913242"/>
              <a:chOff x="6326994" y="4134948"/>
              <a:chExt cx="1255848" cy="91324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300A5E7-AE58-4347-B644-1F7624AC0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9600" y="4134948"/>
                <a:ext cx="913242" cy="913242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91AC425-53AD-4838-B582-EB2B4D520FD6}"/>
                  </a:ext>
                </a:extLst>
              </p:cNvPr>
              <p:cNvSpPr txBox="1"/>
              <p:nvPr/>
            </p:nvSpPr>
            <p:spPr>
              <a:xfrm>
                <a:off x="6326994" y="4299182"/>
                <a:ext cx="4961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4E9B19"/>
                    </a:solidFill>
                    <a:latin typeface="Montserrat SemiBold" pitchFamily="2" charset="0"/>
                  </a:rPr>
                  <a:t>1</a:t>
                </a:r>
                <a:endParaRPr lang="en-US" b="1" dirty="0">
                  <a:solidFill>
                    <a:srgbClr val="4E9B19"/>
                  </a:solidFill>
                  <a:latin typeface="Montserrat SemiBold" pitchFamily="2" charset="0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16E4DEC-B681-4D79-9355-C95ACC17D807}"/>
                </a:ext>
              </a:extLst>
            </p:cNvPr>
            <p:cNvSpPr txBox="1"/>
            <p:nvPr/>
          </p:nvSpPr>
          <p:spPr>
            <a:xfrm>
              <a:off x="8744722" y="1998682"/>
              <a:ext cx="19658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4E9B19"/>
                  </a:solidFill>
                  <a:latin typeface="Montserrat SemiBold" pitchFamily="2" charset="0"/>
                </a:rPr>
                <a:t>DevOps</a:t>
              </a:r>
              <a:endParaRPr lang="en-US" b="1" dirty="0">
                <a:solidFill>
                  <a:srgbClr val="4E9B19"/>
                </a:solidFill>
                <a:latin typeface="Montserrat SemiBold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783229-8711-4218-BA09-184645B55069}"/>
              </a:ext>
            </a:extLst>
          </p:cNvPr>
          <p:cNvGrpSpPr/>
          <p:nvPr/>
        </p:nvGrpSpPr>
        <p:grpSpPr>
          <a:xfrm>
            <a:off x="5874690" y="4225998"/>
            <a:ext cx="3258678" cy="1464731"/>
            <a:chOff x="5874690" y="4104059"/>
            <a:chExt cx="3258678" cy="146473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9DBC3BB-1963-4863-876B-C9BEDE4C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490" y="4654390"/>
              <a:ext cx="914400" cy="91440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5206968-CB14-442F-8663-C43D51AF2C27}"/>
                </a:ext>
              </a:extLst>
            </p:cNvPr>
            <p:cNvSpPr txBox="1"/>
            <p:nvPr/>
          </p:nvSpPr>
          <p:spPr>
            <a:xfrm>
              <a:off x="5874690" y="4104059"/>
              <a:ext cx="32586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b="1" dirty="0">
                  <a:solidFill>
                    <a:srgbClr val="4E9B19"/>
                  </a:solidFill>
                  <a:latin typeface="Montserrat SemiBold" pitchFamily="2" charset="0"/>
                </a:rPr>
                <a:t>Maintenance </a:t>
              </a:r>
              <a:endParaRPr lang="en-US" b="1" dirty="0">
                <a:solidFill>
                  <a:srgbClr val="4E9B19"/>
                </a:solidFill>
                <a:latin typeface="Montserrat SemiBold" pitchFamily="2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9982D70-1D9F-49BA-97A8-01650A797FF3}"/>
                </a:ext>
              </a:extLst>
            </p:cNvPr>
            <p:cNvSpPr txBox="1"/>
            <p:nvPr/>
          </p:nvSpPr>
          <p:spPr>
            <a:xfrm>
              <a:off x="5978865" y="4782632"/>
              <a:ext cx="1215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b="1" dirty="0">
                  <a:solidFill>
                    <a:srgbClr val="4E9B19"/>
                  </a:solidFill>
                  <a:latin typeface="Montserrat SemiBold" pitchFamily="2" charset="0"/>
                </a:rPr>
                <a:t>20% </a:t>
              </a:r>
              <a:endParaRPr lang="en-US" b="1" dirty="0">
                <a:solidFill>
                  <a:srgbClr val="4E9B19"/>
                </a:solidFill>
                <a:latin typeface="Montserrat SemiBold" pitchFamily="2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621CC96-E61D-4B49-86FE-D2B9FCB9CEE7}"/>
              </a:ext>
            </a:extLst>
          </p:cNvPr>
          <p:cNvSpPr txBox="1"/>
          <p:nvPr/>
        </p:nvSpPr>
        <p:spPr>
          <a:xfrm>
            <a:off x="3701330" y="5697486"/>
            <a:ext cx="7348058" cy="41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CA" sz="1600" b="1" u="sng" kern="100" dirty="0"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Coût Annuel de Maintenance = 20% * 464,400 MAD = 90,000 MAD</a:t>
            </a:r>
            <a:endParaRPr lang="fr-CH" sz="1600" kern="100" dirty="0">
              <a:effectLst/>
              <a:latin typeface="Montserrat SemiBold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8" name="Espace réservé du numéro de diapositive 4">
            <a:extLst>
              <a:ext uri="{FF2B5EF4-FFF2-40B4-BE49-F238E27FC236}">
                <a16:creationId xmlns:a16="http://schemas.microsoft.com/office/drawing/2014/main" id="{DDA71EB0-38CF-43BB-8EF9-C8A893BEAE4F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3154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122517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Simulation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8AA699-2845-401A-A81A-2B3CA4B43754}"/>
              </a:ext>
            </a:extLst>
          </p:cNvPr>
          <p:cNvGrpSpPr/>
          <p:nvPr/>
        </p:nvGrpSpPr>
        <p:grpSpPr>
          <a:xfrm>
            <a:off x="2345604" y="4044002"/>
            <a:ext cx="9445384" cy="1838106"/>
            <a:chOff x="2709228" y="4044002"/>
            <a:chExt cx="9342325" cy="18381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2FC4A9-8E0D-456D-A21C-D7767F4F55AA}"/>
                </a:ext>
              </a:extLst>
            </p:cNvPr>
            <p:cNvSpPr/>
            <p:nvPr/>
          </p:nvSpPr>
          <p:spPr>
            <a:xfrm>
              <a:off x="2709228" y="4044002"/>
              <a:ext cx="9342325" cy="1838106"/>
            </a:xfrm>
            <a:prstGeom prst="rect">
              <a:avLst/>
            </a:prstGeom>
            <a:solidFill>
              <a:srgbClr val="70AD47">
                <a:alpha val="58039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8BDCCE-1618-44D2-A98A-4D88A737B793}"/>
                </a:ext>
              </a:extLst>
            </p:cNvPr>
            <p:cNvSpPr txBox="1"/>
            <p:nvPr/>
          </p:nvSpPr>
          <p:spPr>
            <a:xfrm>
              <a:off x="2724820" y="4124682"/>
              <a:ext cx="615553" cy="166379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2800" b="1" dirty="0">
                  <a:solidFill>
                    <a:schemeClr val="bg1"/>
                  </a:solidFill>
                  <a:latin typeface="Montserrat Black" pitchFamily="2" charset="0"/>
                </a:rPr>
                <a:t>Binaire </a:t>
              </a:r>
              <a:endParaRPr lang="en-US" sz="2800" b="1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</p:grpSp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1A020-0EF3-4A65-B27C-82F9B2C4F6A4}"/>
              </a:ext>
            </a:extLst>
          </p:cNvPr>
          <p:cNvSpPr txBox="1"/>
          <p:nvPr/>
        </p:nvSpPr>
        <p:spPr>
          <a:xfrm>
            <a:off x="-5350729" y="13935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947896" y="6273629"/>
            <a:ext cx="892159" cy="246221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993444" y="13605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317237" y="13534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6">
            <a:extLst>
              <a:ext uri="{FF2B5EF4-FFF2-40B4-BE49-F238E27FC236}">
                <a16:creationId xmlns:a16="http://schemas.microsoft.com/office/drawing/2014/main" id="{3D419B28-23B1-49EE-8CF9-CC03EE4AA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732" y="2415132"/>
            <a:ext cx="9360255" cy="3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CA" altLang="fr-FR" sz="1600" i="1" dirty="0"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kumimoji="0" lang="fr-CA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fr-CA" altLang="fr-FR" sz="1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s,u</a:t>
            </a:r>
            <a:r>
              <a:rPr kumimoji="0" lang="fr-CA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kumimoji="0" lang="fr-CA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: Quantité d'engrais de qualité (U) stockée dans le stock (S).</a:t>
            </a:r>
            <a:endParaRPr kumimoji="0" lang="fr-CH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SemiBold" pitchFamily="2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CA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kumimoji="0" lang="fr-CA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fr-CA" altLang="fr-FR" sz="1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s,p</a:t>
            </a:r>
            <a:r>
              <a:rPr kumimoji="0" lang="fr-CA" altLang="fr-F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kumimoji="0" lang="fr-CA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: Débit de transfert d'engrais du stock (S) vers de l’axe (P).</a:t>
            </a:r>
            <a:endParaRPr kumimoji="0" lang="fr-CH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SemiBold" pitchFamily="2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CA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fr-CA" altLang="fr-FR" sz="1200" i="1" dirty="0">
                <a:latin typeface="Montserrat SemiBold" pitchFamily="2" charset="0"/>
                <a:cs typeface="Arial" panose="020B0604020202020204" pitchFamily="34" charset="0"/>
              </a:rPr>
              <a:t>(n,u)</a:t>
            </a:r>
            <a:r>
              <a:rPr kumimoji="0" lang="fr-CA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: Demande de la navire (N)en qualité (U) d'engrais.</a:t>
            </a:r>
          </a:p>
          <a:p>
            <a:pPr marL="457200" marR="0" lvl="1" indent="0" algn="justLow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CA" altLang="fr-FR" sz="1600" b="0" i="1" u="none" strike="noStrike" cap="none" normalizeH="0" baseline="0" dirty="0">
                <a:ln>
                  <a:noFill/>
                </a:ln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fr-CA" altLang="fr-FR" sz="1200" i="1" dirty="0">
                <a:latin typeface="Montserrat SemiBold" pitchFamily="2" charset="0"/>
                <a:cs typeface="Arial" panose="020B0604020202020204" pitchFamily="34" charset="0"/>
              </a:rPr>
              <a:t>(n,p)</a:t>
            </a:r>
            <a:r>
              <a:rPr kumimoji="0" lang="fr-CA" altLang="fr-FR" sz="1600" b="0" i="1" u="none" strike="noStrike" cap="none" normalizeH="0" baseline="0" dirty="0">
                <a:ln>
                  <a:noFill/>
                </a:ln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: Indicateur de la compatibilité de la navire (N) pour être chargée par l'axe(P).</a:t>
            </a:r>
            <a:endParaRPr kumimoji="0" lang="fr-CH" altLang="fr-FR" sz="1000" b="0" i="0" u="none" strike="noStrike" cap="none" normalizeH="0" baseline="0" dirty="0">
              <a:ln>
                <a:noFill/>
              </a:ln>
              <a:effectLst/>
              <a:latin typeface="Montserrat SemiBold" pitchFamily="2" charset="0"/>
            </a:endParaRPr>
          </a:p>
          <a:p>
            <a:pPr marL="457200" marR="0" lvl="1" indent="0" algn="justLow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CA" altLang="fr-FR" sz="1600" b="0" i="1" u="none" strike="noStrike" cap="none" normalizeH="0" baseline="0" dirty="0">
                <a:ln>
                  <a:noFill/>
                </a:ln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fr-CA" altLang="fr-FR" sz="1200" i="1" dirty="0">
                <a:latin typeface="Montserrat SemiBold" pitchFamily="2" charset="0"/>
                <a:cs typeface="Arial" panose="020B0604020202020204" pitchFamily="34" charset="0"/>
              </a:rPr>
              <a:t>(s,p)</a:t>
            </a:r>
            <a:r>
              <a:rPr kumimoji="0" lang="fr-CA" altLang="fr-FR" sz="1600" b="0" i="1" u="none" strike="noStrike" cap="none" normalizeH="0" baseline="0" dirty="0">
                <a:ln>
                  <a:noFill/>
                </a:ln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: Indicateur de la compatibilité de l’axe (P) avec le stock (S).</a:t>
            </a:r>
            <a:endParaRPr kumimoji="0" lang="fr-CH" altLang="fr-FR" sz="1000" b="0" i="0" u="none" strike="noStrike" cap="none" normalizeH="0" baseline="0" dirty="0">
              <a:ln>
                <a:noFill/>
              </a:ln>
              <a:effectLst/>
              <a:latin typeface="Montserrat SemiBold" pitchFamily="2" charset="0"/>
            </a:endParaRPr>
          </a:p>
          <a:p>
            <a:pPr marL="457200" marR="0" lvl="1" indent="0" algn="justLow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CA" altLang="fr-FR" sz="1600" b="0" i="1" u="none" strike="noStrike" cap="none" normalizeH="0" baseline="0" dirty="0">
                <a:ln>
                  <a:noFill/>
                </a:ln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fr-CA" altLang="fr-FR" sz="1200" i="1" dirty="0">
                <a:latin typeface="Montserrat SemiBold" pitchFamily="2" charset="0"/>
                <a:cs typeface="Arial" panose="020B0604020202020204" pitchFamily="34" charset="0"/>
              </a:rPr>
              <a:t>(s,u)</a:t>
            </a:r>
            <a:r>
              <a:rPr kumimoji="0" lang="fr-CA" altLang="fr-FR" sz="1600" b="0" i="1" u="none" strike="noStrike" cap="none" normalizeH="0" baseline="0" dirty="0">
                <a:ln>
                  <a:noFill/>
                </a:ln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: Indicateur de la compatibilité du qualité (U) avec le stock (S). </a:t>
            </a:r>
          </a:p>
          <a:p>
            <a:pPr marL="457200" marR="0" lvl="1" indent="0" algn="justLow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CA" altLang="fr-FR" sz="1600" b="0" i="1" u="none" strike="noStrike" cap="none" normalizeH="0" baseline="0" dirty="0">
                <a:ln>
                  <a:noFill/>
                </a:ln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fr-CA" altLang="fr-FR" sz="1200" i="1" dirty="0">
                <a:latin typeface="Montserrat SemiBold" pitchFamily="2" charset="0"/>
                <a:cs typeface="Arial" panose="020B0604020202020204" pitchFamily="34" charset="0"/>
              </a:rPr>
              <a:t>(p,u)</a:t>
            </a:r>
            <a:r>
              <a:rPr kumimoji="0" lang="fr-CA" altLang="fr-FR" sz="1600" b="0" i="1" u="none" strike="noStrike" cap="none" normalizeH="0" baseline="0" dirty="0">
                <a:ln>
                  <a:noFill/>
                </a:ln>
                <a:effectLst/>
                <a:latin typeface="Montserrat SemiBold" pitchFamily="2" charset="0"/>
                <a:ea typeface="Calibri" panose="020F0502020204030204" pitchFamily="34" charset="0"/>
                <a:cs typeface="Arial" panose="020B0604020202020204" pitchFamily="34" charset="0"/>
              </a:rPr>
              <a:t> : Indicateur de la compatibilité du qualité (U) avec l’axe (P).</a:t>
            </a:r>
            <a:endParaRPr kumimoji="0" lang="fr-CA" altLang="fr-FR" sz="2400" b="0" i="0" u="none" strike="noStrike" cap="none" normalizeH="0" baseline="0" dirty="0">
              <a:ln>
                <a:noFill/>
              </a:ln>
              <a:effectLst/>
              <a:latin typeface="Montserrat SemiBold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95F481-CF6F-404E-B58D-11C266905F54}"/>
              </a:ext>
            </a:extLst>
          </p:cNvPr>
          <p:cNvSpPr txBox="1"/>
          <p:nvPr/>
        </p:nvSpPr>
        <p:spPr>
          <a:xfrm>
            <a:off x="487734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Demi ITC" panose="020B0805030504020804" pitchFamily="34" charset="0"/>
              </a:rPr>
              <a:t>Les </a:t>
            </a:r>
            <a:r>
              <a:rPr lang="fr-CA" dirty="0">
                <a:latin typeface="Eras Demi ITC" panose="020B0805030504020804" pitchFamily="34" charset="0"/>
              </a:rPr>
              <a:t>paramètres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122517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Contraintes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122517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Variables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122517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Fonction Objectif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122517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Complexité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122517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Optimization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D0A9AC5-BF16-4CFE-944B-6D080048FF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2384418"/>
            <a:ext cx="367684" cy="367684"/>
          </a:xfrm>
          <a:prstGeom prst="rect">
            <a:avLst/>
          </a:prstGeom>
        </p:spPr>
      </p:pic>
      <p:sp>
        <p:nvSpPr>
          <p:cNvPr id="54" name="Espace réservé du numéro de diapositive 4">
            <a:extLst>
              <a:ext uri="{FF2B5EF4-FFF2-40B4-BE49-F238E27FC236}">
                <a16:creationId xmlns:a16="http://schemas.microsoft.com/office/drawing/2014/main" id="{B9C4AB6D-6364-4C1F-9BAB-CF295DFA468B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03963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D8AA699-2845-401A-A81A-2B3CA4B43754}"/>
              </a:ext>
            </a:extLst>
          </p:cNvPr>
          <p:cNvGrpSpPr/>
          <p:nvPr/>
        </p:nvGrpSpPr>
        <p:grpSpPr>
          <a:xfrm>
            <a:off x="2084371" y="3819296"/>
            <a:ext cx="9835639" cy="1848523"/>
            <a:chOff x="2600321" y="4044002"/>
            <a:chExt cx="9451232" cy="18381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2FC4A9-8E0D-456D-A21C-D7767F4F55AA}"/>
                </a:ext>
              </a:extLst>
            </p:cNvPr>
            <p:cNvSpPr/>
            <p:nvPr/>
          </p:nvSpPr>
          <p:spPr>
            <a:xfrm>
              <a:off x="2709228" y="4044002"/>
              <a:ext cx="9342325" cy="1838106"/>
            </a:xfrm>
            <a:prstGeom prst="rect">
              <a:avLst/>
            </a:prstGeom>
            <a:solidFill>
              <a:srgbClr val="70AD47">
                <a:alpha val="58039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8BDCCE-1618-44D2-A98A-4D88A737B793}"/>
                </a:ext>
              </a:extLst>
            </p:cNvPr>
            <p:cNvSpPr txBox="1"/>
            <p:nvPr/>
          </p:nvSpPr>
          <p:spPr>
            <a:xfrm>
              <a:off x="2600321" y="4124682"/>
              <a:ext cx="615553" cy="166379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2800" b="1" dirty="0">
                  <a:solidFill>
                    <a:schemeClr val="bg1"/>
                  </a:solidFill>
                  <a:latin typeface="Montserrat Black" pitchFamily="2" charset="0"/>
                </a:rPr>
                <a:t>Binaire </a:t>
              </a:r>
              <a:endParaRPr lang="en-US" sz="2800" b="1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</p:grpSp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947896" y="6273629"/>
            <a:ext cx="892159" cy="246221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993444" y="13605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317237" y="13534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6">
            <a:extLst>
              <a:ext uri="{FF2B5EF4-FFF2-40B4-BE49-F238E27FC236}">
                <a16:creationId xmlns:a16="http://schemas.microsoft.com/office/drawing/2014/main" id="{3D419B28-23B1-49EE-8CF9-CC03EE4AA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141" y="2693287"/>
            <a:ext cx="9835639" cy="297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Q</a:t>
            </a:r>
            <a:r>
              <a:rPr lang="fr-FR" altLang="fr-FR" sz="1200" i="1" dirty="0">
                <a:latin typeface="Montserrat SemiBold" pitchFamily="2" charset="0"/>
                <a:cs typeface="Arial" panose="020B0604020202020204" pitchFamily="34" charset="0"/>
              </a:rPr>
              <a:t>(n,s,u,p,t)</a:t>
            </a: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 : Quantité d'engrais de la qualité U chargée du stock S vers le navire N pendant l'heure T en utilisant l'axe P.</a:t>
            </a:r>
          </a:p>
          <a:p>
            <a:pPr lvl="1" algn="l">
              <a:lnSpc>
                <a:spcPct val="200000"/>
              </a:lnSpc>
            </a:pP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x</a:t>
            </a:r>
            <a:r>
              <a:rPr lang="fr-FR" altLang="fr-FR" sz="1200" i="1" dirty="0">
                <a:latin typeface="Montserrat SemiBold" pitchFamily="2" charset="0"/>
                <a:cs typeface="Arial" panose="020B0604020202020204" pitchFamily="34" charset="0"/>
              </a:rPr>
              <a:t>(s,p,t) </a:t>
            </a: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:  Indicateur d'utilisation de l'axe P du stock S pendant l'heure T.</a:t>
            </a:r>
          </a:p>
          <a:p>
            <a:pPr lvl="1" algn="l">
              <a:lnSpc>
                <a:spcPct val="200000"/>
              </a:lnSpc>
            </a:pP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x</a:t>
            </a:r>
            <a:r>
              <a:rPr lang="fr-FR" altLang="fr-FR" sz="1200" i="1" dirty="0">
                <a:latin typeface="Montserrat SemiBold" pitchFamily="2" charset="0"/>
                <a:cs typeface="Arial" panose="020B0604020202020204" pitchFamily="34" charset="0"/>
              </a:rPr>
              <a:t>(n,p,t) </a:t>
            </a: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: Indicateur d'utilisation de l'axe P pour charger le navire N pendant l'heure T.</a:t>
            </a:r>
          </a:p>
          <a:p>
            <a:pPr lvl="1" algn="l">
              <a:lnSpc>
                <a:spcPct val="200000"/>
              </a:lnSpc>
            </a:pP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x</a:t>
            </a:r>
            <a:r>
              <a:rPr lang="fr-FR" altLang="fr-FR" sz="1200" i="1" dirty="0">
                <a:latin typeface="Montserrat SemiBold" pitchFamily="2" charset="0"/>
                <a:cs typeface="Arial" panose="020B0604020202020204" pitchFamily="34" charset="0"/>
              </a:rPr>
              <a:t>(p,u): </a:t>
            </a: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Indicateur d'utilisation de l'axe P pour charger la qualité U d'engrais.</a:t>
            </a:r>
          </a:p>
          <a:p>
            <a:pPr lvl="1" algn="l">
              <a:lnSpc>
                <a:spcPct val="200000"/>
              </a:lnSpc>
            </a:pP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y</a:t>
            </a:r>
            <a:r>
              <a:rPr lang="fr-FR" altLang="fr-FR" sz="1200" i="1" dirty="0">
                <a:latin typeface="Montserrat SemiBold" pitchFamily="2" charset="0"/>
                <a:cs typeface="Arial" panose="020B0604020202020204" pitchFamily="34" charset="0"/>
              </a:rPr>
              <a:t>(n)</a:t>
            </a:r>
            <a:r>
              <a:rPr lang="fr-FR" altLang="fr-FR" sz="1600" i="1" dirty="0">
                <a:latin typeface="Montserrat SemiBold" pitchFamily="2" charset="0"/>
                <a:cs typeface="Arial" panose="020B0604020202020204" pitchFamily="34" charset="0"/>
              </a:rPr>
              <a:t>: Variable binaire indiquant si le navire N est sélectionné pour être servi aujourd’hui.</a:t>
            </a:r>
            <a:endParaRPr lang="fr-CA" altLang="fr-FR" sz="1600" i="1" dirty="0"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122517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Contraintes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487734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Eras Demi ITC" panose="020B0805030504020804" pitchFamily="34" charset="0"/>
              </a:rPr>
              <a:t>Variables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122517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Fonction Objectif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122517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Complexité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122517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Optimization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122517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Simulation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8B642E-687A-4083-A9F0-F1F1892C74AF}"/>
              </a:ext>
            </a:extLst>
          </p:cNvPr>
          <p:cNvSpPr txBox="1"/>
          <p:nvPr/>
        </p:nvSpPr>
        <p:spPr>
          <a:xfrm>
            <a:off x="122517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Les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paramètres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0FB15-D430-48CE-AA8F-ADCAA617A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2841618"/>
            <a:ext cx="367684" cy="367684"/>
          </a:xfrm>
          <a:prstGeom prst="rect">
            <a:avLst/>
          </a:prstGeom>
        </p:spPr>
      </p:pic>
      <p:sp>
        <p:nvSpPr>
          <p:cNvPr id="58" name="Espace réservé du numéro de diapositive 4">
            <a:extLst>
              <a:ext uri="{FF2B5EF4-FFF2-40B4-BE49-F238E27FC236}">
                <a16:creationId xmlns:a16="http://schemas.microsoft.com/office/drawing/2014/main" id="{EFAEF13C-2944-4615-9205-76762587A714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50009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947896" y="6273629"/>
            <a:ext cx="892159" cy="246221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993444" y="13605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317237" y="13534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487734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Eras Demi ITC" panose="020B0805030504020804" pitchFamily="34" charset="0"/>
              </a:rPr>
              <a:t>Contraintes 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122517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Variables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122517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Fonction Objectif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122517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Complexité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122517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Optimization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122517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Simulation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8B642E-687A-4083-A9F0-F1F1892C74AF}"/>
              </a:ext>
            </a:extLst>
          </p:cNvPr>
          <p:cNvSpPr txBox="1"/>
          <p:nvPr/>
        </p:nvSpPr>
        <p:spPr>
          <a:xfrm>
            <a:off x="122517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Les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paramètres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0FB15-D430-48CE-AA8F-ADCAA617A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3310248"/>
            <a:ext cx="367684" cy="367684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A08BB07-133D-4D5F-BD8C-D8F90531E90D}"/>
              </a:ext>
            </a:extLst>
          </p:cNvPr>
          <p:cNvSpPr/>
          <p:nvPr/>
        </p:nvSpPr>
        <p:spPr>
          <a:xfrm>
            <a:off x="2491740" y="1886742"/>
            <a:ext cx="9004682" cy="3955523"/>
          </a:xfrm>
          <a:prstGeom prst="round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EC3152-EDE7-4EFF-AD29-74B5743025F9}"/>
              </a:ext>
            </a:extLst>
          </p:cNvPr>
          <p:cNvSpPr/>
          <p:nvPr/>
        </p:nvSpPr>
        <p:spPr>
          <a:xfrm>
            <a:off x="5496438" y="2302002"/>
            <a:ext cx="3658992" cy="608256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bg1"/>
                </a:solidFill>
                <a:latin typeface="Eras Demi ITC" panose="020B0805030504020804" pitchFamily="34" charset="0"/>
              </a:rPr>
              <a:t>Axe P</a:t>
            </a:r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D5CD030-84B2-4D9A-B644-2C7C2D6C9B1B}"/>
              </a:ext>
            </a:extLst>
          </p:cNvPr>
          <p:cNvSpPr/>
          <p:nvPr/>
        </p:nvSpPr>
        <p:spPr>
          <a:xfrm>
            <a:off x="3458232" y="4804181"/>
            <a:ext cx="1810998" cy="608256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Bahnschrift SemiBold" panose="020B0502040204020203" pitchFamily="34" charset="0"/>
              </a:rPr>
              <a:t>Stock S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2497FD2-51B6-4DBC-A7F8-E9ADF8BA51D0}"/>
              </a:ext>
            </a:extLst>
          </p:cNvPr>
          <p:cNvSpPr/>
          <p:nvPr/>
        </p:nvSpPr>
        <p:spPr>
          <a:xfrm>
            <a:off x="8686884" y="4804181"/>
            <a:ext cx="2336906" cy="608256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bg1"/>
                </a:solidFill>
                <a:latin typeface="Eras Demi ITC" panose="020B0805030504020804" pitchFamily="34" charset="0"/>
              </a:rPr>
              <a:t>Navire N</a:t>
            </a:r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7813AE-3C69-4374-A95E-7580CECC9DB8}"/>
              </a:ext>
            </a:extLst>
          </p:cNvPr>
          <p:cNvSpPr txBox="1"/>
          <p:nvPr/>
        </p:nvSpPr>
        <p:spPr>
          <a:xfrm>
            <a:off x="2801328" y="1995959"/>
            <a:ext cx="196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70AD47"/>
                </a:solidFill>
                <a:latin typeface="Bahnschrift SemiBold" panose="020B0502040204020203" pitchFamily="34" charset="0"/>
              </a:rPr>
              <a:t>Période T</a:t>
            </a:r>
            <a:endParaRPr lang="en-US" sz="2800" dirty="0">
              <a:solidFill>
                <a:srgbClr val="70AD47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94DEE27-9D3D-4C72-BE64-D985BA27945B}"/>
              </a:ext>
            </a:extLst>
          </p:cNvPr>
          <p:cNvSpPr/>
          <p:nvPr/>
        </p:nvSpPr>
        <p:spPr>
          <a:xfrm>
            <a:off x="6290708" y="3925577"/>
            <a:ext cx="1810998" cy="462008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atin typeface="Bahnschrift SemiBold" panose="020B0502040204020203" pitchFamily="34" charset="0"/>
              </a:rPr>
              <a:t>Qualité U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F6C9B6E8-F8DE-4AB4-8C01-471C6506EAC3}"/>
              </a:ext>
            </a:extLst>
          </p:cNvPr>
          <p:cNvCxnSpPr>
            <a:stCxn id="100" idx="0"/>
            <a:endCxn id="103" idx="2"/>
          </p:cNvCxnSpPr>
          <p:nvPr/>
        </p:nvCxnSpPr>
        <p:spPr>
          <a:xfrm rot="16200000" flipH="1">
            <a:off x="5769789" y="3575384"/>
            <a:ext cx="351999" cy="2047385"/>
          </a:xfrm>
          <a:prstGeom prst="curvedConnector5">
            <a:avLst>
              <a:gd name="adj1" fmla="val -64943"/>
              <a:gd name="adj2" fmla="val 50000"/>
              <a:gd name="adj3" fmla="val 1649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8662613-199E-42CE-A9BE-CB275F5073B6}"/>
              </a:ext>
            </a:extLst>
          </p:cNvPr>
          <p:cNvGrpSpPr/>
          <p:nvPr/>
        </p:nvGrpSpPr>
        <p:grpSpPr>
          <a:xfrm>
            <a:off x="4528121" y="4209981"/>
            <a:ext cx="501865" cy="580780"/>
            <a:chOff x="3885863" y="3350108"/>
            <a:chExt cx="501865" cy="580780"/>
          </a:xfrm>
        </p:grpSpPr>
        <p:sp>
          <p:nvSpPr>
            <p:cNvPr id="100" name="Flowchart: Decision 99">
              <a:extLst>
                <a:ext uri="{FF2B5EF4-FFF2-40B4-BE49-F238E27FC236}">
                  <a16:creationId xmlns:a16="http://schemas.microsoft.com/office/drawing/2014/main" id="{D362D4BF-0415-486B-BE9F-3ED9A0D6267D}"/>
                </a:ext>
              </a:extLst>
            </p:cNvPr>
            <p:cNvSpPr/>
            <p:nvPr/>
          </p:nvSpPr>
          <p:spPr>
            <a:xfrm>
              <a:off x="4171950" y="3563204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C35BE1E-FB68-4345-9743-20FCAC2DD85D}"/>
                </a:ext>
              </a:extLst>
            </p:cNvPr>
            <p:cNvSpPr txBox="1"/>
            <p:nvPr/>
          </p:nvSpPr>
          <p:spPr>
            <a:xfrm>
              <a:off x="3885863" y="3350108"/>
              <a:ext cx="456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en-US" b="1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7F8E74-6D91-4516-82E1-C4191573691C}"/>
              </a:ext>
            </a:extLst>
          </p:cNvPr>
          <p:cNvGrpSpPr/>
          <p:nvPr/>
        </p:nvGrpSpPr>
        <p:grpSpPr>
          <a:xfrm>
            <a:off x="6591878" y="4310388"/>
            <a:ext cx="485493" cy="464688"/>
            <a:chOff x="6290069" y="2814902"/>
            <a:chExt cx="485493" cy="464688"/>
          </a:xfrm>
        </p:grpSpPr>
        <p:sp>
          <p:nvSpPr>
            <p:cNvPr id="103" name="Flowchart: Decision 102">
              <a:extLst>
                <a:ext uri="{FF2B5EF4-FFF2-40B4-BE49-F238E27FC236}">
                  <a16:creationId xmlns:a16="http://schemas.microsoft.com/office/drawing/2014/main" id="{9E738C46-3A8E-499B-96AD-F5F45E5C2A88}"/>
                </a:ext>
              </a:extLst>
            </p:cNvPr>
            <p:cNvSpPr/>
            <p:nvPr/>
          </p:nvSpPr>
          <p:spPr>
            <a:xfrm>
              <a:off x="6559784" y="2911906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B72743-3AB3-4980-BDC5-92C52F2C2E7B}"/>
                </a:ext>
              </a:extLst>
            </p:cNvPr>
            <p:cNvSpPr txBox="1"/>
            <p:nvPr/>
          </p:nvSpPr>
          <p:spPr>
            <a:xfrm>
              <a:off x="6290069" y="2814902"/>
              <a:ext cx="269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en-US" b="1" dirty="0"/>
            </a:p>
          </p:txBody>
        </p:sp>
      </p:grp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AF694D8C-3460-4E33-8790-F6624F4A7A70}"/>
              </a:ext>
            </a:extLst>
          </p:cNvPr>
          <p:cNvCxnSpPr>
            <a:stCxn id="107" idx="0"/>
            <a:endCxn id="110" idx="2"/>
          </p:cNvCxnSpPr>
          <p:nvPr/>
        </p:nvCxnSpPr>
        <p:spPr>
          <a:xfrm rot="16200000" flipH="1" flipV="1">
            <a:off x="8229204" y="3729294"/>
            <a:ext cx="330543" cy="1738052"/>
          </a:xfrm>
          <a:prstGeom prst="curvedConnector5">
            <a:avLst>
              <a:gd name="adj1" fmla="val -69159"/>
              <a:gd name="adj2" fmla="val 50000"/>
              <a:gd name="adj3" fmla="val 1691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C473B7F-DA83-424B-BF67-7FE91C855A94}"/>
              </a:ext>
            </a:extLst>
          </p:cNvPr>
          <p:cNvGrpSpPr/>
          <p:nvPr/>
        </p:nvGrpSpPr>
        <p:grpSpPr>
          <a:xfrm>
            <a:off x="8869526" y="4219953"/>
            <a:ext cx="501865" cy="580780"/>
            <a:chOff x="3885863" y="3350108"/>
            <a:chExt cx="501865" cy="580780"/>
          </a:xfrm>
        </p:grpSpPr>
        <p:sp>
          <p:nvSpPr>
            <p:cNvPr id="107" name="Flowchart: Decision 106">
              <a:extLst>
                <a:ext uri="{FF2B5EF4-FFF2-40B4-BE49-F238E27FC236}">
                  <a16:creationId xmlns:a16="http://schemas.microsoft.com/office/drawing/2014/main" id="{73267DBF-E55C-4787-BA92-13DDD6CC6575}"/>
                </a:ext>
              </a:extLst>
            </p:cNvPr>
            <p:cNvSpPr/>
            <p:nvPr/>
          </p:nvSpPr>
          <p:spPr>
            <a:xfrm>
              <a:off x="4171950" y="3563204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EBDEAC-A45B-4E85-A4C5-F680E1E74939}"/>
                </a:ext>
              </a:extLst>
            </p:cNvPr>
            <p:cNvSpPr txBox="1"/>
            <p:nvPr/>
          </p:nvSpPr>
          <p:spPr>
            <a:xfrm>
              <a:off x="3885863" y="3350108"/>
              <a:ext cx="456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en-US" b="1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800B5A-0324-40E4-A33D-E34835AB5420}"/>
              </a:ext>
            </a:extLst>
          </p:cNvPr>
          <p:cNvGrpSpPr/>
          <p:nvPr/>
        </p:nvGrpSpPr>
        <p:grpSpPr>
          <a:xfrm>
            <a:off x="7417561" y="4308635"/>
            <a:ext cx="393976" cy="461665"/>
            <a:chOff x="6559784" y="2824633"/>
            <a:chExt cx="393976" cy="461665"/>
          </a:xfrm>
        </p:grpSpPr>
        <p:sp>
          <p:nvSpPr>
            <p:cNvPr id="110" name="Flowchart: Decision 109">
              <a:extLst>
                <a:ext uri="{FF2B5EF4-FFF2-40B4-BE49-F238E27FC236}">
                  <a16:creationId xmlns:a16="http://schemas.microsoft.com/office/drawing/2014/main" id="{4B151D06-90E9-4555-A64D-DE047EC9F93E}"/>
                </a:ext>
              </a:extLst>
            </p:cNvPr>
            <p:cNvSpPr/>
            <p:nvPr/>
          </p:nvSpPr>
          <p:spPr>
            <a:xfrm>
              <a:off x="6559784" y="2911906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11BA1E8-B089-4ED4-AC4B-614BF333775C}"/>
                </a:ext>
              </a:extLst>
            </p:cNvPr>
            <p:cNvSpPr txBox="1"/>
            <p:nvPr/>
          </p:nvSpPr>
          <p:spPr>
            <a:xfrm>
              <a:off x="6684045" y="2824633"/>
              <a:ext cx="269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en-US" b="1" dirty="0"/>
            </a:p>
          </p:txBody>
        </p:sp>
      </p:grpSp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12E4C7B9-5F45-4B3D-8599-B18B9C2B12B0}"/>
              </a:ext>
            </a:extLst>
          </p:cNvPr>
          <p:cNvCxnSpPr>
            <a:stCxn id="120" idx="0"/>
            <a:endCxn id="123" idx="2"/>
          </p:cNvCxnSpPr>
          <p:nvPr/>
        </p:nvCxnSpPr>
        <p:spPr>
          <a:xfrm rot="16200000" flipV="1">
            <a:off x="7075043" y="3422880"/>
            <a:ext cx="347590" cy="792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1289F21-B7CD-4C36-A754-B98A68F3CFE5}"/>
              </a:ext>
            </a:extLst>
          </p:cNvPr>
          <p:cNvGrpSpPr/>
          <p:nvPr/>
        </p:nvGrpSpPr>
        <p:grpSpPr>
          <a:xfrm>
            <a:off x="6852364" y="3522161"/>
            <a:ext cx="659614" cy="461665"/>
            <a:chOff x="3879402" y="3484727"/>
            <a:chExt cx="659614" cy="461665"/>
          </a:xfrm>
        </p:grpSpPr>
        <p:sp>
          <p:nvSpPr>
            <p:cNvPr id="120" name="Flowchart: Decision 119">
              <a:extLst>
                <a:ext uri="{FF2B5EF4-FFF2-40B4-BE49-F238E27FC236}">
                  <a16:creationId xmlns:a16="http://schemas.microsoft.com/office/drawing/2014/main" id="{08B127F4-131C-45AB-B4B5-F5A0FD57031F}"/>
                </a:ext>
              </a:extLst>
            </p:cNvPr>
            <p:cNvSpPr/>
            <p:nvPr/>
          </p:nvSpPr>
          <p:spPr>
            <a:xfrm>
              <a:off x="4171950" y="3563204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6EA880F-2F1E-452E-BEE4-1F430CF07735}"/>
                </a:ext>
              </a:extLst>
            </p:cNvPr>
            <p:cNvSpPr txBox="1"/>
            <p:nvPr/>
          </p:nvSpPr>
          <p:spPr>
            <a:xfrm>
              <a:off x="3879402" y="3484727"/>
              <a:ext cx="659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en-US" sz="1400" b="1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F4B0F32-C7E6-424A-B3FB-FA57B96226A7}"/>
              </a:ext>
            </a:extLst>
          </p:cNvPr>
          <p:cNvGrpSpPr/>
          <p:nvPr/>
        </p:nvGrpSpPr>
        <p:grpSpPr>
          <a:xfrm>
            <a:off x="6643833" y="2862758"/>
            <a:ext cx="708931" cy="390290"/>
            <a:chOff x="6066631" y="2889300"/>
            <a:chExt cx="708931" cy="390290"/>
          </a:xfrm>
        </p:grpSpPr>
        <p:sp>
          <p:nvSpPr>
            <p:cNvPr id="123" name="Flowchart: Decision 122">
              <a:extLst>
                <a:ext uri="{FF2B5EF4-FFF2-40B4-BE49-F238E27FC236}">
                  <a16:creationId xmlns:a16="http://schemas.microsoft.com/office/drawing/2014/main" id="{E0D455DB-A14C-44CF-BE93-15AE8A9E4671}"/>
                </a:ext>
              </a:extLst>
            </p:cNvPr>
            <p:cNvSpPr/>
            <p:nvPr/>
          </p:nvSpPr>
          <p:spPr>
            <a:xfrm>
              <a:off x="6559784" y="2911906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1275529-31BA-4799-8E83-531A0D0DD1F5}"/>
                </a:ext>
              </a:extLst>
            </p:cNvPr>
            <p:cNvSpPr txBox="1"/>
            <p:nvPr/>
          </p:nvSpPr>
          <p:spPr>
            <a:xfrm>
              <a:off x="6066631" y="2889300"/>
              <a:ext cx="545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1..*</a:t>
              </a:r>
              <a:endParaRPr lang="en-US" sz="1400" b="1" dirty="0"/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11AE99E-CCA1-4E37-8683-733394192E60}"/>
              </a:ext>
            </a:extLst>
          </p:cNvPr>
          <p:cNvSpPr/>
          <p:nvPr/>
        </p:nvSpPr>
        <p:spPr>
          <a:xfrm>
            <a:off x="4922096" y="5838260"/>
            <a:ext cx="3588858" cy="549907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rgbClr val="70AD47"/>
                </a:solidFill>
                <a:latin typeface="Bahnschrift SemiBold" panose="020B0502040204020203" pitchFamily="34" charset="0"/>
              </a:rPr>
              <a:t>Contraintes</a:t>
            </a:r>
            <a:r>
              <a:rPr lang="en-US" dirty="0">
                <a:solidFill>
                  <a:srgbClr val="70AD47"/>
                </a:solidFill>
                <a:latin typeface="Bahnschrift SemiBold" panose="020B0502040204020203" pitchFamily="34" charset="0"/>
              </a:rPr>
              <a:t> de </a:t>
            </a:r>
            <a:r>
              <a:rPr lang="fr-CA" dirty="0">
                <a:solidFill>
                  <a:srgbClr val="70AD47"/>
                </a:solidFill>
                <a:latin typeface="Bahnschrift SemiBold" panose="020B0502040204020203" pitchFamily="34" charset="0"/>
              </a:rPr>
              <a:t>disponibilité </a:t>
            </a:r>
            <a:endParaRPr lang="en-US" dirty="0">
              <a:solidFill>
                <a:srgbClr val="70AD47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8" name="Espace réservé du numéro de diapositive 4">
            <a:extLst>
              <a:ext uri="{FF2B5EF4-FFF2-40B4-BE49-F238E27FC236}">
                <a16:creationId xmlns:a16="http://schemas.microsoft.com/office/drawing/2014/main" id="{62FF8DC4-3D6C-4DAF-B548-96A5FA9C7C97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36</a:t>
            </a:r>
          </a:p>
        </p:txBody>
      </p: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CC642304-B901-4BBC-B7C5-4754DE5E9F29}"/>
              </a:ext>
            </a:extLst>
          </p:cNvPr>
          <p:cNvCxnSpPr>
            <a:stCxn id="113" idx="0"/>
            <a:endCxn id="116" idx="2"/>
          </p:cNvCxnSpPr>
          <p:nvPr/>
        </p:nvCxnSpPr>
        <p:spPr>
          <a:xfrm rot="5400000" flipH="1" flipV="1">
            <a:off x="4683708" y="2857859"/>
            <a:ext cx="1075353" cy="1980133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674B3BF-9D93-45B1-AECD-A78DC8374AFF}"/>
              </a:ext>
            </a:extLst>
          </p:cNvPr>
          <p:cNvGrpSpPr/>
          <p:nvPr/>
        </p:nvGrpSpPr>
        <p:grpSpPr>
          <a:xfrm>
            <a:off x="3837342" y="4172505"/>
            <a:ext cx="501865" cy="580780"/>
            <a:chOff x="3885863" y="3350108"/>
            <a:chExt cx="501865" cy="580780"/>
          </a:xfrm>
        </p:grpSpPr>
        <p:sp>
          <p:nvSpPr>
            <p:cNvPr id="113" name="Flowchart: Decision 112">
              <a:extLst>
                <a:ext uri="{FF2B5EF4-FFF2-40B4-BE49-F238E27FC236}">
                  <a16:creationId xmlns:a16="http://schemas.microsoft.com/office/drawing/2014/main" id="{761EBAF0-8C10-490E-97AC-805A542C191F}"/>
                </a:ext>
              </a:extLst>
            </p:cNvPr>
            <p:cNvSpPr/>
            <p:nvPr/>
          </p:nvSpPr>
          <p:spPr>
            <a:xfrm>
              <a:off x="4171950" y="3563204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6583F1E-E8E3-4D4B-8E91-F1BC0A5E3D6C}"/>
                </a:ext>
              </a:extLst>
            </p:cNvPr>
            <p:cNvSpPr txBox="1"/>
            <p:nvPr/>
          </p:nvSpPr>
          <p:spPr>
            <a:xfrm>
              <a:off x="3885863" y="3350108"/>
              <a:ext cx="456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en-US" b="1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8284C1A-8080-4049-BFFC-53D0E7F22CD3}"/>
              </a:ext>
            </a:extLst>
          </p:cNvPr>
          <p:cNvGrpSpPr/>
          <p:nvPr/>
        </p:nvGrpSpPr>
        <p:grpSpPr>
          <a:xfrm>
            <a:off x="5833847" y="2845560"/>
            <a:ext cx="485493" cy="464688"/>
            <a:chOff x="6290069" y="2814902"/>
            <a:chExt cx="485493" cy="464688"/>
          </a:xfrm>
        </p:grpSpPr>
        <p:sp>
          <p:nvSpPr>
            <p:cNvPr id="116" name="Flowchart: Decision 115">
              <a:extLst>
                <a:ext uri="{FF2B5EF4-FFF2-40B4-BE49-F238E27FC236}">
                  <a16:creationId xmlns:a16="http://schemas.microsoft.com/office/drawing/2014/main" id="{55EE8206-54EC-43D0-BD0B-53E3A171B7DA}"/>
                </a:ext>
              </a:extLst>
            </p:cNvPr>
            <p:cNvSpPr/>
            <p:nvPr/>
          </p:nvSpPr>
          <p:spPr>
            <a:xfrm>
              <a:off x="6559784" y="2911906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D1EF843-41F9-492A-B8D6-C0938F42F1B4}"/>
                </a:ext>
              </a:extLst>
            </p:cNvPr>
            <p:cNvSpPr txBox="1"/>
            <p:nvPr/>
          </p:nvSpPr>
          <p:spPr>
            <a:xfrm>
              <a:off x="6290069" y="2814902"/>
              <a:ext cx="269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en-US" b="1" dirty="0"/>
            </a:p>
          </p:txBody>
        </p:sp>
      </p:grpSp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03A4DED3-7105-47D7-B605-8FCA5B61F5E6}"/>
              </a:ext>
            </a:extLst>
          </p:cNvPr>
          <p:cNvCxnSpPr>
            <a:stCxn id="129" idx="0"/>
            <a:endCxn id="132" idx="2"/>
          </p:cNvCxnSpPr>
          <p:nvPr/>
        </p:nvCxnSpPr>
        <p:spPr>
          <a:xfrm rot="16200000" flipV="1">
            <a:off x="8528730" y="3254922"/>
            <a:ext cx="1118954" cy="120174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0E70E8A-F73E-4E91-B3E9-A650CC2CD7DA}"/>
              </a:ext>
            </a:extLst>
          </p:cNvPr>
          <p:cNvGrpSpPr/>
          <p:nvPr/>
        </p:nvGrpSpPr>
        <p:grpSpPr>
          <a:xfrm>
            <a:off x="9295105" y="4202177"/>
            <a:ext cx="501865" cy="580780"/>
            <a:chOff x="3885863" y="3350108"/>
            <a:chExt cx="501865" cy="580780"/>
          </a:xfrm>
        </p:grpSpPr>
        <p:sp>
          <p:nvSpPr>
            <p:cNvPr id="129" name="Flowchart: Decision 128">
              <a:extLst>
                <a:ext uri="{FF2B5EF4-FFF2-40B4-BE49-F238E27FC236}">
                  <a16:creationId xmlns:a16="http://schemas.microsoft.com/office/drawing/2014/main" id="{D2C52805-1F51-403A-8C73-DA07E5AB34C8}"/>
                </a:ext>
              </a:extLst>
            </p:cNvPr>
            <p:cNvSpPr/>
            <p:nvPr/>
          </p:nvSpPr>
          <p:spPr>
            <a:xfrm>
              <a:off x="4171950" y="3563204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A91CEA8-04B8-4034-9318-A505F32D793F}"/>
                </a:ext>
              </a:extLst>
            </p:cNvPr>
            <p:cNvSpPr txBox="1"/>
            <p:nvPr/>
          </p:nvSpPr>
          <p:spPr>
            <a:xfrm>
              <a:off x="3885863" y="3350108"/>
              <a:ext cx="456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en-US" b="1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C207990-09AE-4A6C-84DB-490066A17674}"/>
              </a:ext>
            </a:extLst>
          </p:cNvPr>
          <p:cNvGrpSpPr/>
          <p:nvPr/>
        </p:nvGrpSpPr>
        <p:grpSpPr>
          <a:xfrm>
            <a:off x="8379444" y="2841362"/>
            <a:ext cx="393976" cy="461665"/>
            <a:chOff x="6559784" y="2824633"/>
            <a:chExt cx="393976" cy="461665"/>
          </a:xfrm>
        </p:grpSpPr>
        <p:sp>
          <p:nvSpPr>
            <p:cNvPr id="132" name="Flowchart: Decision 131">
              <a:extLst>
                <a:ext uri="{FF2B5EF4-FFF2-40B4-BE49-F238E27FC236}">
                  <a16:creationId xmlns:a16="http://schemas.microsoft.com/office/drawing/2014/main" id="{81C45005-5083-4F9F-BF2F-BCBA0617E0D1}"/>
                </a:ext>
              </a:extLst>
            </p:cNvPr>
            <p:cNvSpPr/>
            <p:nvPr/>
          </p:nvSpPr>
          <p:spPr>
            <a:xfrm>
              <a:off x="6559784" y="2911906"/>
              <a:ext cx="215778" cy="367684"/>
            </a:xfrm>
            <a:prstGeom prst="flowChartDecision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B4CED16-E18E-42B4-8C9B-79841EDA6C40}"/>
                </a:ext>
              </a:extLst>
            </p:cNvPr>
            <p:cNvSpPr txBox="1"/>
            <p:nvPr/>
          </p:nvSpPr>
          <p:spPr>
            <a:xfrm>
              <a:off x="6684045" y="2824633"/>
              <a:ext cx="269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0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947896" y="6273629"/>
            <a:ext cx="892159" cy="246221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993444" y="13605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317237" y="13534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487734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Eras Demi ITC" panose="020B0805030504020804" pitchFamily="34" charset="0"/>
              </a:rPr>
              <a:t>Contraintes 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122517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Variables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122517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Fonction Objectif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122517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Complexité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122517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Optimization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122517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Simulation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8B642E-687A-4083-A9F0-F1F1892C74AF}"/>
              </a:ext>
            </a:extLst>
          </p:cNvPr>
          <p:cNvSpPr txBox="1"/>
          <p:nvPr/>
        </p:nvSpPr>
        <p:spPr>
          <a:xfrm>
            <a:off x="122517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Les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paramètres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0FB15-D430-48CE-AA8F-ADCAA617A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3310248"/>
            <a:ext cx="367684" cy="367684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A08BB07-133D-4D5F-BD8C-D8F90531E90D}"/>
              </a:ext>
            </a:extLst>
          </p:cNvPr>
          <p:cNvSpPr/>
          <p:nvPr/>
        </p:nvSpPr>
        <p:spPr>
          <a:xfrm>
            <a:off x="2491740" y="1886742"/>
            <a:ext cx="9004682" cy="3888219"/>
          </a:xfrm>
          <a:prstGeom prst="round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EC3152-EDE7-4EFF-AD29-74B5743025F9}"/>
              </a:ext>
            </a:extLst>
          </p:cNvPr>
          <p:cNvSpPr/>
          <p:nvPr/>
        </p:nvSpPr>
        <p:spPr>
          <a:xfrm>
            <a:off x="3817083" y="2152978"/>
            <a:ext cx="867688" cy="608256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>
                <a:solidFill>
                  <a:schemeClr val="bg1"/>
                </a:solidFill>
                <a:latin typeface="Eras Demi ITC" panose="020B0805030504020804" pitchFamily="34" charset="0"/>
              </a:rPr>
              <a:t>I</a:t>
            </a:r>
            <a:r>
              <a:rPr lang="fr-CA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(n,p)</a:t>
            </a:r>
            <a:endParaRPr lang="en-US" sz="24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9E757F-A659-4A04-AFBA-BAA7CB66AECD}"/>
              </a:ext>
            </a:extLst>
          </p:cNvPr>
          <p:cNvSpPr/>
          <p:nvPr/>
        </p:nvSpPr>
        <p:spPr>
          <a:xfrm>
            <a:off x="3949416" y="5774962"/>
            <a:ext cx="5534218" cy="549907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rgbClr val="70AD47"/>
                </a:solidFill>
                <a:latin typeface="Bahnschrift SemiBold" panose="020B0502040204020203" pitchFamily="34" charset="0"/>
              </a:rPr>
              <a:t>Contraintes</a:t>
            </a:r>
            <a:r>
              <a:rPr lang="en-US" dirty="0">
                <a:solidFill>
                  <a:srgbClr val="70AD47"/>
                </a:solidFill>
                <a:latin typeface="Bahnschrift SemiBold" panose="020B0502040204020203" pitchFamily="34" charset="0"/>
              </a:rPr>
              <a:t> des </a:t>
            </a:r>
            <a:r>
              <a:rPr lang="fr-CA" dirty="0">
                <a:solidFill>
                  <a:srgbClr val="70AD47"/>
                </a:solidFill>
                <a:latin typeface="Bahnschrift SemiBold" panose="020B0502040204020203" pitchFamily="34" charset="0"/>
              </a:rPr>
              <a:t>Capabilités et des Arrêts Planifier </a:t>
            </a:r>
            <a:endParaRPr lang="en-US" dirty="0">
              <a:solidFill>
                <a:srgbClr val="70AD47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722D50D-1DA2-4706-92BC-DEAFD567CFE7}"/>
              </a:ext>
            </a:extLst>
          </p:cNvPr>
          <p:cNvSpPr/>
          <p:nvPr/>
        </p:nvSpPr>
        <p:spPr>
          <a:xfrm>
            <a:off x="4806054" y="2152978"/>
            <a:ext cx="867688" cy="608256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>
                <a:solidFill>
                  <a:schemeClr val="bg1"/>
                </a:solidFill>
                <a:latin typeface="Eras Demi ITC" panose="020B0805030504020804" pitchFamily="34" charset="0"/>
              </a:rPr>
              <a:t>I</a:t>
            </a:r>
            <a:r>
              <a:rPr lang="fr-CA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(s,p)</a:t>
            </a:r>
            <a:endParaRPr lang="en-US" sz="24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E99898F1-E1F0-4A5F-9F13-59B41A7F5D68}"/>
              </a:ext>
            </a:extLst>
          </p:cNvPr>
          <p:cNvSpPr/>
          <p:nvPr/>
        </p:nvSpPr>
        <p:spPr>
          <a:xfrm>
            <a:off x="5795025" y="2152978"/>
            <a:ext cx="867688" cy="608256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>
                <a:solidFill>
                  <a:schemeClr val="bg1"/>
                </a:solidFill>
                <a:latin typeface="Eras Demi ITC" panose="020B0805030504020804" pitchFamily="34" charset="0"/>
              </a:rPr>
              <a:t>I</a:t>
            </a:r>
            <a:r>
              <a:rPr lang="fr-CA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(u,p)</a:t>
            </a:r>
            <a:endParaRPr lang="en-US" sz="24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C37096F2-5BD8-40B5-A926-4BA9E0F2022D}"/>
              </a:ext>
            </a:extLst>
          </p:cNvPr>
          <p:cNvSpPr/>
          <p:nvPr/>
        </p:nvSpPr>
        <p:spPr>
          <a:xfrm>
            <a:off x="6783996" y="2152978"/>
            <a:ext cx="867688" cy="608256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>
                <a:solidFill>
                  <a:schemeClr val="bg1"/>
                </a:solidFill>
                <a:latin typeface="Eras Demi ITC" panose="020B0805030504020804" pitchFamily="34" charset="0"/>
              </a:rPr>
              <a:t>I</a:t>
            </a:r>
            <a:r>
              <a:rPr lang="fr-CA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(s,u)</a:t>
            </a:r>
            <a:endParaRPr lang="en-US" sz="24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8A33187-2243-4D06-980D-BCB1A9D7FCC4}"/>
                  </a:ext>
                </a:extLst>
              </p:cNvPr>
              <p:cNvSpPr txBox="1"/>
              <p:nvPr/>
            </p:nvSpPr>
            <p:spPr>
              <a:xfrm>
                <a:off x="4387728" y="2864331"/>
                <a:ext cx="4793130" cy="273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fr-CH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fr-CH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fr-CH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fr-CH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fr-CH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, ∀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fr-CA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8A33187-2243-4D06-980D-BCB1A9D7F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28" y="2864331"/>
                <a:ext cx="4793130" cy="2731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42E57FE-CA03-4ADE-A424-AA5929BE7B7A}"/>
              </a:ext>
            </a:extLst>
          </p:cNvPr>
          <p:cNvSpPr/>
          <p:nvPr/>
        </p:nvSpPr>
        <p:spPr>
          <a:xfrm>
            <a:off x="7772967" y="2174748"/>
            <a:ext cx="867688" cy="608256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bg1"/>
                </a:solidFill>
                <a:latin typeface="Eras Demi ITC" panose="020B0805030504020804" pitchFamily="34" charset="0"/>
              </a:rPr>
              <a:t>M</a:t>
            </a:r>
            <a:r>
              <a:rPr lang="fr-CA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(p,t)</a:t>
            </a:r>
            <a:endParaRPr lang="en-US" sz="24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4F8A9F7-61A1-4EF2-9D23-8B1F8347A317}"/>
              </a:ext>
            </a:extLst>
          </p:cNvPr>
          <p:cNvSpPr/>
          <p:nvPr/>
        </p:nvSpPr>
        <p:spPr>
          <a:xfrm>
            <a:off x="8761938" y="2174748"/>
            <a:ext cx="867688" cy="608256"/>
          </a:xfrm>
          <a:prstGeom prst="roundRect">
            <a:avLst/>
          </a:prstGeom>
          <a:solidFill>
            <a:srgbClr val="70AD4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>
                <a:solidFill>
                  <a:schemeClr val="bg1"/>
                </a:solidFill>
                <a:latin typeface="Eras Demi ITC" panose="020B0805030504020804" pitchFamily="34" charset="0"/>
              </a:rPr>
              <a:t>M</a:t>
            </a:r>
            <a:r>
              <a:rPr lang="fr-CA" sz="1400" dirty="0">
                <a:solidFill>
                  <a:schemeClr val="bg1"/>
                </a:solidFill>
                <a:latin typeface="Eras Demi ITC" panose="020B0805030504020804" pitchFamily="34" charset="0"/>
              </a:rPr>
              <a:t>(s,t)</a:t>
            </a:r>
            <a:endParaRPr lang="en-US" sz="24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56" name="Espace réservé du numéro de diapositive 4">
            <a:extLst>
              <a:ext uri="{FF2B5EF4-FFF2-40B4-BE49-F238E27FC236}">
                <a16:creationId xmlns:a16="http://schemas.microsoft.com/office/drawing/2014/main" id="{E803E12D-DB6C-4742-8FD0-B19718CE3611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704326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947896" y="6273629"/>
            <a:ext cx="892159" cy="246221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993444" y="13605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317237" y="13534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487734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Eras Demi ITC" panose="020B0805030504020804" pitchFamily="34" charset="0"/>
              </a:rPr>
              <a:t>Contraintes 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122517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Variables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122517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Fonction Objectif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122517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Complexité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122517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Optimization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122517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Simulation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8B642E-687A-4083-A9F0-F1F1892C74AF}"/>
              </a:ext>
            </a:extLst>
          </p:cNvPr>
          <p:cNvSpPr txBox="1"/>
          <p:nvPr/>
        </p:nvSpPr>
        <p:spPr>
          <a:xfrm>
            <a:off x="122517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Les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paramètres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0FB15-D430-48CE-AA8F-ADCAA617A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3310248"/>
            <a:ext cx="367684" cy="3676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E757F-A659-4A04-AFBA-BAA7CB66AECD}"/>
              </a:ext>
            </a:extLst>
          </p:cNvPr>
          <p:cNvSpPr/>
          <p:nvPr/>
        </p:nvSpPr>
        <p:spPr>
          <a:xfrm>
            <a:off x="2814389" y="2639257"/>
            <a:ext cx="4522302" cy="549907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rgbClr val="70AD47"/>
                </a:solidFill>
                <a:latin typeface="Bahnschrift SemiBold" panose="020B0502040204020203" pitchFamily="34" charset="0"/>
              </a:rPr>
              <a:t>Contraintes</a:t>
            </a:r>
            <a:r>
              <a:rPr lang="en-US" sz="1600" dirty="0">
                <a:solidFill>
                  <a:srgbClr val="70AD47"/>
                </a:solidFill>
                <a:latin typeface="Bahnschrift SemiBold" panose="020B0502040204020203" pitchFamily="34" charset="0"/>
              </a:rPr>
              <a:t> </a:t>
            </a:r>
            <a:r>
              <a:rPr lang="fr-CA" sz="1600" dirty="0">
                <a:solidFill>
                  <a:srgbClr val="70AD47"/>
                </a:solidFill>
                <a:latin typeface="Bahnschrift SemiBold" panose="020B0502040204020203" pitchFamily="34" charset="0"/>
              </a:rPr>
              <a:t>de Satisfaction des Demandes</a:t>
            </a:r>
            <a:endParaRPr lang="en-US" sz="1600" dirty="0">
              <a:solidFill>
                <a:srgbClr val="70AD47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119336-92BC-46A0-8D35-2B33B4AD88DD}"/>
              </a:ext>
            </a:extLst>
          </p:cNvPr>
          <p:cNvSpPr/>
          <p:nvPr/>
        </p:nvSpPr>
        <p:spPr>
          <a:xfrm>
            <a:off x="2814389" y="3388197"/>
            <a:ext cx="4522302" cy="549907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rgbClr val="70AD47"/>
                </a:solidFill>
                <a:latin typeface="Bahnschrift SemiBold" panose="020B0502040204020203" pitchFamily="34" charset="0"/>
              </a:rPr>
              <a:t>Contraintes</a:t>
            </a:r>
            <a:r>
              <a:rPr lang="en-US" sz="1600" dirty="0">
                <a:solidFill>
                  <a:srgbClr val="70AD47"/>
                </a:solidFill>
                <a:latin typeface="Bahnschrift SemiBold" panose="020B0502040204020203" pitchFamily="34" charset="0"/>
              </a:rPr>
              <a:t> </a:t>
            </a:r>
            <a:r>
              <a:rPr lang="fr-CA" sz="1600" dirty="0">
                <a:solidFill>
                  <a:srgbClr val="70AD47"/>
                </a:solidFill>
                <a:latin typeface="Bahnschrift SemiBold" panose="020B0502040204020203" pitchFamily="34" charset="0"/>
              </a:rPr>
              <a:t>des Capacités des Hongras</a:t>
            </a:r>
            <a:endParaRPr lang="en-US" sz="1600" dirty="0">
              <a:solidFill>
                <a:srgbClr val="70AD47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DABD39-2CC2-4763-9C23-AB2535595EFD}"/>
              </a:ext>
            </a:extLst>
          </p:cNvPr>
          <p:cNvSpPr/>
          <p:nvPr/>
        </p:nvSpPr>
        <p:spPr>
          <a:xfrm>
            <a:off x="2814389" y="4137137"/>
            <a:ext cx="4522302" cy="549907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rgbClr val="70AD47"/>
                </a:solidFill>
                <a:latin typeface="Bahnschrift SemiBold" panose="020B0502040204020203" pitchFamily="34" charset="0"/>
              </a:rPr>
              <a:t>Contraintes logiques de non-changement des hangars de stockage </a:t>
            </a:r>
            <a:endParaRPr lang="fr-FR" sz="1600" dirty="0">
              <a:solidFill>
                <a:srgbClr val="70AD47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DC1E18-7C55-41FD-ACD7-080247F2149B}"/>
              </a:ext>
            </a:extLst>
          </p:cNvPr>
          <p:cNvSpPr/>
          <p:nvPr/>
        </p:nvSpPr>
        <p:spPr>
          <a:xfrm>
            <a:off x="2814390" y="4925408"/>
            <a:ext cx="8238774" cy="341783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rgbClr val="70AD47"/>
                </a:solidFill>
                <a:latin typeface="Bahnschrift SemiBold" panose="020B0502040204020203" pitchFamily="34" charset="0"/>
              </a:rPr>
              <a:t>Contraintes de non-négativité</a:t>
            </a:r>
            <a:endParaRPr lang="fr-FR" dirty="0">
              <a:solidFill>
                <a:srgbClr val="70AD47"/>
              </a:solidFill>
              <a:latin typeface="Bahnschrift SemiBol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41D9DD6-47BD-4C4D-A146-A9BEF9CCD961}"/>
                  </a:ext>
                </a:extLst>
              </p:cNvPr>
              <p:cNvSpPr txBox="1"/>
              <p:nvPr/>
            </p:nvSpPr>
            <p:spPr>
              <a:xfrm>
                <a:off x="7434736" y="2393796"/>
                <a:ext cx="3618427" cy="1014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2F5496"/>
                  </a:buClr>
                  <a:buSzPts val="1200"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4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fr-CA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sz="1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1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CH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CA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CH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CA" sz="1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fr-CA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fr-CH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CA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CA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CA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CA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fr-CA" sz="14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a:rPr lang="fr-CA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fr-CA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fr-CA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fr-CA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fr-CA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fr-CA" sz="14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fr-CH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41D9DD6-47BD-4C4D-A146-A9BEF9CCD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736" y="2393796"/>
                <a:ext cx="3618427" cy="10147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550D58-9616-4596-A56E-EEB8BAE558EC}"/>
                  </a:ext>
                </a:extLst>
              </p:cNvPr>
              <p:cNvSpPr txBox="1"/>
              <p:nvPr/>
            </p:nvSpPr>
            <p:spPr>
              <a:xfrm>
                <a:off x="7073320" y="3202457"/>
                <a:ext cx="4079667" cy="1387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Clr>
                    <a:srgbClr val="2F5496"/>
                  </a:buClr>
                  <a:buSzPts val="12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CH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CH" sz="14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CA" sz="14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CH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CA" sz="14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, ∀</m:t>
                      </m:r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,∀</m:t>
                      </m:r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∀</m:t>
                      </m:r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fr-CH" sz="1400" i="1" kern="10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Clr>
                    <a:srgbClr val="2F5496"/>
                  </a:buClr>
                  <a:buSzPts val="1200"/>
                  <a:buFont typeface="+mj-lt"/>
                  <a:buAutoNum type="arabicParenR"/>
                </a:pPr>
                <a:endParaRPr lang="fr-CH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550D58-9616-4596-A56E-EEB8BAE55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320" y="3202457"/>
                <a:ext cx="4079667" cy="1387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1516F43-A85B-4E03-ABE9-E8CA9FA5127D}"/>
                  </a:ext>
                </a:extLst>
              </p:cNvPr>
              <p:cNvSpPr txBox="1"/>
              <p:nvPr/>
            </p:nvSpPr>
            <p:spPr>
              <a:xfrm>
                <a:off x="7017588" y="3946229"/>
                <a:ext cx="3604448" cy="979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Clr>
                    <a:srgbClr val="2F5496"/>
                  </a:buClr>
                  <a:buSzPts val="12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CH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fr-CA" sz="14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CH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fr-CA" sz="1400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, ∀</m:t>
                      </m:r>
                      <m:r>
                        <a:rPr lang="fr-CA" sz="1400" i="1" kern="1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fr-CH" sz="1400" i="1" kern="100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1516F43-A85B-4E03-ABE9-E8CA9FA51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588" y="3946229"/>
                <a:ext cx="3604448" cy="9791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E924222-1892-436D-9F90-3E4E8A5B54B6}"/>
                  </a:ext>
                </a:extLst>
              </p:cNvPr>
              <p:cNvSpPr txBox="1"/>
              <p:nvPr/>
            </p:nvSpPr>
            <p:spPr>
              <a:xfrm>
                <a:off x="2604683" y="5445050"/>
                <a:ext cx="3821540" cy="1095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 rtl="0"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fr-CH" sz="18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 </m:t>
                    </m:r>
                    <m:sSub>
                      <m:sSubPr>
                        <m:ctrlP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fr-CH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0,</m:t>
                    </m:r>
                    <m:r>
                      <a:rPr lang="fr-CA" sz="1800" b="0" i="0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fr-CH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CH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CH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CH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CH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fr-CH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fr-CH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H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</m:t>
                    </m:r>
                    <m:r>
                      <a:rPr lang="en-US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 ∀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fr-CA" sz="18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≥0, ∀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CA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E924222-1892-436D-9F90-3E4E8A5B5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83" y="5445050"/>
                <a:ext cx="3821540" cy="1095108"/>
              </a:xfrm>
              <a:prstGeom prst="rect">
                <a:avLst/>
              </a:prstGeom>
              <a:blipFill>
                <a:blip r:embed="rId10"/>
                <a:stretch>
                  <a:fillRect l="-1276" t="-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55599F1-5DED-46DB-86A7-163C3F638449}"/>
                  </a:ext>
                </a:extLst>
              </p:cNvPr>
              <p:cNvSpPr txBox="1"/>
              <p:nvPr/>
            </p:nvSpPr>
            <p:spPr>
              <a:xfrm>
                <a:off x="6166692" y="5505387"/>
                <a:ext cx="2650361" cy="974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≥0, ∀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fr-CA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…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4 5 6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A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55599F1-5DED-46DB-86A7-163C3F63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692" y="5505387"/>
                <a:ext cx="2650361" cy="974434"/>
              </a:xfrm>
              <a:prstGeom prst="rect">
                <a:avLst/>
              </a:prstGeom>
              <a:blipFill>
                <a:blip r:embed="rId11"/>
                <a:stretch>
                  <a:fillRect l="-161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B0B699-1F96-488C-A49D-1597200825D7}"/>
                  </a:ext>
                </a:extLst>
              </p:cNvPr>
              <p:cNvSpPr txBox="1"/>
              <p:nvPr/>
            </p:nvSpPr>
            <p:spPr>
              <a:xfrm>
                <a:off x="8644987" y="5530939"/>
                <a:ext cx="234029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… 24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A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… 84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A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 … 14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B0B699-1F96-488C-A49D-159720082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987" y="5530939"/>
                <a:ext cx="2340296" cy="923330"/>
              </a:xfrm>
              <a:prstGeom prst="rect">
                <a:avLst/>
              </a:prstGeom>
              <a:blipFill>
                <a:blip r:embed="rId12"/>
                <a:stretch>
                  <a:fillRect l="-1563" t="-658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Espace réservé du numéro de diapositive 4">
            <a:extLst>
              <a:ext uri="{FF2B5EF4-FFF2-40B4-BE49-F238E27FC236}">
                <a16:creationId xmlns:a16="http://schemas.microsoft.com/office/drawing/2014/main" id="{11E77432-E4C5-49EF-810D-0EE7166648EF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3048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5" y="3746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8DF6C1C7-6E12-42D9-B9EE-249CB70EED28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dirty="0">
                <a:solidFill>
                  <a:schemeClr val="bg1"/>
                </a:solidFill>
                <a:latin typeface="Montserrat ExtraBold" pitchFamily="2" charset="0"/>
              </a:rPr>
              <a:t>Présentation de l’Organisme d’Accueil</a:t>
            </a:r>
          </a:p>
        </p:txBody>
      </p:sp>
      <p:sp>
        <p:nvSpPr>
          <p:cNvPr id="38" name="Google Shape;142;p26">
            <a:extLst>
              <a:ext uri="{FF2B5EF4-FFF2-40B4-BE49-F238E27FC236}">
                <a16:creationId xmlns:a16="http://schemas.microsoft.com/office/drawing/2014/main" id="{3A4F5E1D-C6BB-4B80-8464-DDB2DD48474D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5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</a:t>
            </a:r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1036421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976486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24" name="Google Shape;148;p26">
            <a:extLst>
              <a:ext uri="{FF2B5EF4-FFF2-40B4-BE49-F238E27FC236}">
                <a16:creationId xmlns:a16="http://schemas.microsoft.com/office/drawing/2014/main" id="{37B54152-4A8A-401D-B8BA-BFC52634179D}"/>
              </a:ext>
            </a:extLst>
          </p:cNvPr>
          <p:cNvSpPr txBox="1">
            <a:spLocks/>
          </p:cNvSpPr>
          <p:nvPr/>
        </p:nvSpPr>
        <p:spPr>
          <a:xfrm>
            <a:off x="100527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96357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cxnSp>
        <p:nvCxnSpPr>
          <p:cNvPr id="42" name="Connecteur droit 29">
            <a:extLst>
              <a:ext uri="{FF2B5EF4-FFF2-40B4-BE49-F238E27FC236}">
                <a16:creationId xmlns:a16="http://schemas.microsoft.com/office/drawing/2014/main" id="{D29E381F-5B09-4853-8CC0-249FB7F22033}"/>
              </a:ext>
            </a:extLst>
          </p:cNvPr>
          <p:cNvCxnSpPr/>
          <p:nvPr/>
        </p:nvCxnSpPr>
        <p:spPr>
          <a:xfrm>
            <a:off x="7861709" y="899610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à coins arrondis 31">
            <a:extLst>
              <a:ext uri="{FF2B5EF4-FFF2-40B4-BE49-F238E27FC236}">
                <a16:creationId xmlns:a16="http://schemas.microsoft.com/office/drawing/2014/main" id="{1BC5703A-BB0D-4BD6-B07C-409A702AF25D}"/>
              </a:ext>
            </a:extLst>
          </p:cNvPr>
          <p:cNvSpPr/>
          <p:nvPr/>
        </p:nvSpPr>
        <p:spPr>
          <a:xfrm>
            <a:off x="2544185" y="1030173"/>
            <a:ext cx="2132017" cy="2548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Présentation</a:t>
            </a:r>
            <a:endParaRPr lang="fr-FR" sz="1400" dirty="0">
              <a:solidFill>
                <a:schemeClr val="accent6">
                  <a:lumMod val="60000"/>
                  <a:lumOff val="40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44" name="Rectangle à coins arrondis 33">
            <a:extLst>
              <a:ext uri="{FF2B5EF4-FFF2-40B4-BE49-F238E27FC236}">
                <a16:creationId xmlns:a16="http://schemas.microsoft.com/office/drawing/2014/main" id="{CCD822D9-8129-434B-A20B-DDE13E87AC7B}"/>
              </a:ext>
            </a:extLst>
          </p:cNvPr>
          <p:cNvSpPr/>
          <p:nvPr/>
        </p:nvSpPr>
        <p:spPr>
          <a:xfrm>
            <a:off x="5304516" y="1046241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68A042"/>
                </a:solidFill>
                <a:latin typeface="Montserrat Medium" pitchFamily="2" charset="0"/>
                <a:ea typeface="Century Gothic"/>
                <a:cs typeface="Century Gothic"/>
              </a:rPr>
              <a:t>Organigramme</a:t>
            </a:r>
          </a:p>
        </p:txBody>
      </p:sp>
      <p:sp>
        <p:nvSpPr>
          <p:cNvPr id="47" name="Rectangle à coins arrondis 35">
            <a:extLst>
              <a:ext uri="{FF2B5EF4-FFF2-40B4-BE49-F238E27FC236}">
                <a16:creationId xmlns:a16="http://schemas.microsoft.com/office/drawing/2014/main" id="{1A9C7493-4100-4616-BA36-B65CD12030AE}"/>
              </a:ext>
            </a:extLst>
          </p:cNvPr>
          <p:cNvSpPr/>
          <p:nvPr/>
        </p:nvSpPr>
        <p:spPr>
          <a:xfrm>
            <a:off x="7760530" y="1046241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Interface JPH</a:t>
            </a:r>
          </a:p>
        </p:txBody>
      </p:sp>
      <p:cxnSp>
        <p:nvCxnSpPr>
          <p:cNvPr id="40" name="Connecteur droit 21">
            <a:extLst>
              <a:ext uri="{FF2B5EF4-FFF2-40B4-BE49-F238E27FC236}">
                <a16:creationId xmlns:a16="http://schemas.microsoft.com/office/drawing/2014/main" id="{925EE8CC-C58F-424F-AE5F-406DE4AE2C1D}"/>
              </a:ext>
            </a:extLst>
          </p:cNvPr>
          <p:cNvCxnSpPr/>
          <p:nvPr/>
        </p:nvCxnSpPr>
        <p:spPr>
          <a:xfrm>
            <a:off x="5366323" y="899610"/>
            <a:ext cx="1800000" cy="0"/>
          </a:xfrm>
          <a:prstGeom prst="line">
            <a:avLst/>
          </a:prstGeom>
          <a:ln w="142875">
            <a:solidFill>
              <a:srgbClr val="68A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3">
            <a:extLst>
              <a:ext uri="{FF2B5EF4-FFF2-40B4-BE49-F238E27FC236}">
                <a16:creationId xmlns:a16="http://schemas.microsoft.com/office/drawing/2014/main" id="{495F6BD8-9EC8-49BA-93DA-FAEB7DC864F0}"/>
              </a:ext>
            </a:extLst>
          </p:cNvPr>
          <p:cNvCxnSpPr/>
          <p:nvPr/>
        </p:nvCxnSpPr>
        <p:spPr>
          <a:xfrm>
            <a:off x="2688275" y="902122"/>
            <a:ext cx="1800000" cy="0"/>
          </a:xfrm>
          <a:prstGeom prst="line">
            <a:avLst/>
          </a:prstGeom>
          <a:ln w="142875">
            <a:solidFill>
              <a:srgbClr val="C5E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D99C37-4F4A-48B5-824C-534267DE06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" y="5967723"/>
            <a:ext cx="642622" cy="8237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D86E5E-9895-413F-BF0A-EF54D5C0E0E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080" y="7207625"/>
            <a:ext cx="8529385" cy="5808440"/>
          </a:xfrm>
          <a:custGeom>
            <a:avLst/>
            <a:gdLst>
              <a:gd name="connsiteX0" fmla="*/ 0 w 8529385"/>
              <a:gd name="connsiteY0" fmla="*/ 0 h 5808440"/>
              <a:gd name="connsiteX1" fmla="*/ 826694 w 8529385"/>
              <a:gd name="connsiteY1" fmla="*/ 0 h 5808440"/>
              <a:gd name="connsiteX2" fmla="*/ 1653388 w 8529385"/>
              <a:gd name="connsiteY2" fmla="*/ 0 h 5808440"/>
              <a:gd name="connsiteX3" fmla="*/ 2394789 w 8529385"/>
              <a:gd name="connsiteY3" fmla="*/ 0 h 5808440"/>
              <a:gd name="connsiteX4" fmla="*/ 2965602 w 8529385"/>
              <a:gd name="connsiteY4" fmla="*/ 0 h 5808440"/>
              <a:gd name="connsiteX5" fmla="*/ 3365827 w 8529385"/>
              <a:gd name="connsiteY5" fmla="*/ 0 h 5808440"/>
              <a:gd name="connsiteX6" fmla="*/ 3936639 w 8529385"/>
              <a:gd name="connsiteY6" fmla="*/ 0 h 5808440"/>
              <a:gd name="connsiteX7" fmla="*/ 4336864 w 8529385"/>
              <a:gd name="connsiteY7" fmla="*/ 0 h 5808440"/>
              <a:gd name="connsiteX8" fmla="*/ 4822383 w 8529385"/>
              <a:gd name="connsiteY8" fmla="*/ 0 h 5808440"/>
              <a:gd name="connsiteX9" fmla="*/ 5393196 w 8529385"/>
              <a:gd name="connsiteY9" fmla="*/ 0 h 5808440"/>
              <a:gd name="connsiteX10" fmla="*/ 5878715 w 8529385"/>
              <a:gd name="connsiteY10" fmla="*/ 0 h 5808440"/>
              <a:gd name="connsiteX11" fmla="*/ 6620115 w 8529385"/>
              <a:gd name="connsiteY11" fmla="*/ 0 h 5808440"/>
              <a:gd name="connsiteX12" fmla="*/ 7446809 w 8529385"/>
              <a:gd name="connsiteY12" fmla="*/ 0 h 5808440"/>
              <a:gd name="connsiteX13" fmla="*/ 8529385 w 8529385"/>
              <a:gd name="connsiteY13" fmla="*/ 0 h 5808440"/>
              <a:gd name="connsiteX14" fmla="*/ 8529385 w 8529385"/>
              <a:gd name="connsiteY14" fmla="*/ 529213 h 5808440"/>
              <a:gd name="connsiteX15" fmla="*/ 8529385 w 8529385"/>
              <a:gd name="connsiteY15" fmla="*/ 1058427 h 5808440"/>
              <a:gd name="connsiteX16" fmla="*/ 8529385 w 8529385"/>
              <a:gd name="connsiteY16" fmla="*/ 1529556 h 5808440"/>
              <a:gd name="connsiteX17" fmla="*/ 8529385 w 8529385"/>
              <a:gd name="connsiteY17" fmla="*/ 2233022 h 5808440"/>
              <a:gd name="connsiteX18" fmla="*/ 8529385 w 8529385"/>
              <a:gd name="connsiteY18" fmla="*/ 2820320 h 5808440"/>
              <a:gd name="connsiteX19" fmla="*/ 8529385 w 8529385"/>
              <a:gd name="connsiteY19" fmla="*/ 3349534 h 5808440"/>
              <a:gd name="connsiteX20" fmla="*/ 8529385 w 8529385"/>
              <a:gd name="connsiteY20" fmla="*/ 4053000 h 5808440"/>
              <a:gd name="connsiteX21" fmla="*/ 8529385 w 8529385"/>
              <a:gd name="connsiteY21" fmla="*/ 4756467 h 5808440"/>
              <a:gd name="connsiteX22" fmla="*/ 8529385 w 8529385"/>
              <a:gd name="connsiteY22" fmla="*/ 5808440 h 5808440"/>
              <a:gd name="connsiteX23" fmla="*/ 7958572 w 8529385"/>
              <a:gd name="connsiteY23" fmla="*/ 5808440 h 5808440"/>
              <a:gd name="connsiteX24" fmla="*/ 7558347 w 8529385"/>
              <a:gd name="connsiteY24" fmla="*/ 5808440 h 5808440"/>
              <a:gd name="connsiteX25" fmla="*/ 6987535 w 8529385"/>
              <a:gd name="connsiteY25" fmla="*/ 5808440 h 5808440"/>
              <a:gd name="connsiteX26" fmla="*/ 6502016 w 8529385"/>
              <a:gd name="connsiteY26" fmla="*/ 5808440 h 5808440"/>
              <a:gd name="connsiteX27" fmla="*/ 5760615 w 8529385"/>
              <a:gd name="connsiteY27" fmla="*/ 5808440 h 5808440"/>
              <a:gd name="connsiteX28" fmla="*/ 5104509 w 8529385"/>
              <a:gd name="connsiteY28" fmla="*/ 5808440 h 5808440"/>
              <a:gd name="connsiteX29" fmla="*/ 4363108 w 8529385"/>
              <a:gd name="connsiteY29" fmla="*/ 5808440 h 5808440"/>
              <a:gd name="connsiteX30" fmla="*/ 3962883 w 8529385"/>
              <a:gd name="connsiteY30" fmla="*/ 5808440 h 5808440"/>
              <a:gd name="connsiteX31" fmla="*/ 3221483 w 8529385"/>
              <a:gd name="connsiteY31" fmla="*/ 5808440 h 5808440"/>
              <a:gd name="connsiteX32" fmla="*/ 2735964 w 8529385"/>
              <a:gd name="connsiteY32" fmla="*/ 5808440 h 5808440"/>
              <a:gd name="connsiteX33" fmla="*/ 2335739 w 8529385"/>
              <a:gd name="connsiteY33" fmla="*/ 5808440 h 5808440"/>
              <a:gd name="connsiteX34" fmla="*/ 1509045 w 8529385"/>
              <a:gd name="connsiteY34" fmla="*/ 5808440 h 5808440"/>
              <a:gd name="connsiteX35" fmla="*/ 682351 w 8529385"/>
              <a:gd name="connsiteY35" fmla="*/ 5808440 h 5808440"/>
              <a:gd name="connsiteX36" fmla="*/ 0 w 8529385"/>
              <a:gd name="connsiteY36" fmla="*/ 5808440 h 5808440"/>
              <a:gd name="connsiteX37" fmla="*/ 0 w 8529385"/>
              <a:gd name="connsiteY37" fmla="*/ 5279227 h 5808440"/>
              <a:gd name="connsiteX38" fmla="*/ 0 w 8529385"/>
              <a:gd name="connsiteY38" fmla="*/ 4575760 h 5808440"/>
              <a:gd name="connsiteX39" fmla="*/ 0 w 8529385"/>
              <a:gd name="connsiteY39" fmla="*/ 4104631 h 5808440"/>
              <a:gd name="connsiteX40" fmla="*/ 0 w 8529385"/>
              <a:gd name="connsiteY40" fmla="*/ 3575418 h 5808440"/>
              <a:gd name="connsiteX41" fmla="*/ 0 w 8529385"/>
              <a:gd name="connsiteY41" fmla="*/ 3046204 h 5808440"/>
              <a:gd name="connsiteX42" fmla="*/ 0 w 8529385"/>
              <a:gd name="connsiteY42" fmla="*/ 2575075 h 5808440"/>
              <a:gd name="connsiteX43" fmla="*/ 0 w 8529385"/>
              <a:gd name="connsiteY43" fmla="*/ 1929693 h 5808440"/>
              <a:gd name="connsiteX44" fmla="*/ 0 w 8529385"/>
              <a:gd name="connsiteY44" fmla="*/ 1458564 h 5808440"/>
              <a:gd name="connsiteX45" fmla="*/ 0 w 8529385"/>
              <a:gd name="connsiteY45" fmla="*/ 871266 h 5808440"/>
              <a:gd name="connsiteX46" fmla="*/ 0 w 8529385"/>
              <a:gd name="connsiteY46" fmla="*/ 0 h 580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529385" h="5808440" extrusionOk="0">
                <a:moveTo>
                  <a:pt x="0" y="0"/>
                </a:moveTo>
                <a:cubicBezTo>
                  <a:pt x="186010" y="-38254"/>
                  <a:pt x="587741" y="-8464"/>
                  <a:pt x="826694" y="0"/>
                </a:cubicBezTo>
                <a:cubicBezTo>
                  <a:pt x="1065647" y="8464"/>
                  <a:pt x="1358648" y="8519"/>
                  <a:pt x="1653388" y="0"/>
                </a:cubicBezTo>
                <a:cubicBezTo>
                  <a:pt x="1948128" y="-8519"/>
                  <a:pt x="2130308" y="-16144"/>
                  <a:pt x="2394789" y="0"/>
                </a:cubicBezTo>
                <a:cubicBezTo>
                  <a:pt x="2659270" y="16144"/>
                  <a:pt x="2835732" y="11308"/>
                  <a:pt x="2965602" y="0"/>
                </a:cubicBezTo>
                <a:cubicBezTo>
                  <a:pt x="3095472" y="-11308"/>
                  <a:pt x="3206390" y="5494"/>
                  <a:pt x="3365827" y="0"/>
                </a:cubicBezTo>
                <a:cubicBezTo>
                  <a:pt x="3525265" y="-5494"/>
                  <a:pt x="3757356" y="-10103"/>
                  <a:pt x="3936639" y="0"/>
                </a:cubicBezTo>
                <a:cubicBezTo>
                  <a:pt x="4115922" y="10103"/>
                  <a:pt x="4242849" y="241"/>
                  <a:pt x="4336864" y="0"/>
                </a:cubicBezTo>
                <a:cubicBezTo>
                  <a:pt x="4430880" y="-241"/>
                  <a:pt x="4636092" y="-8417"/>
                  <a:pt x="4822383" y="0"/>
                </a:cubicBezTo>
                <a:cubicBezTo>
                  <a:pt x="5008674" y="8417"/>
                  <a:pt x="5167860" y="-11779"/>
                  <a:pt x="5393196" y="0"/>
                </a:cubicBezTo>
                <a:cubicBezTo>
                  <a:pt x="5618532" y="11779"/>
                  <a:pt x="5769515" y="-4388"/>
                  <a:pt x="5878715" y="0"/>
                </a:cubicBezTo>
                <a:cubicBezTo>
                  <a:pt x="5987915" y="4388"/>
                  <a:pt x="6351303" y="13700"/>
                  <a:pt x="6620115" y="0"/>
                </a:cubicBezTo>
                <a:cubicBezTo>
                  <a:pt x="6888927" y="-13700"/>
                  <a:pt x="7209107" y="40667"/>
                  <a:pt x="7446809" y="0"/>
                </a:cubicBezTo>
                <a:cubicBezTo>
                  <a:pt x="7684511" y="-40667"/>
                  <a:pt x="8037990" y="49295"/>
                  <a:pt x="8529385" y="0"/>
                </a:cubicBezTo>
                <a:cubicBezTo>
                  <a:pt x="8536601" y="148634"/>
                  <a:pt x="8545025" y="366803"/>
                  <a:pt x="8529385" y="529213"/>
                </a:cubicBezTo>
                <a:cubicBezTo>
                  <a:pt x="8513745" y="691623"/>
                  <a:pt x="8540534" y="828694"/>
                  <a:pt x="8529385" y="1058427"/>
                </a:cubicBezTo>
                <a:cubicBezTo>
                  <a:pt x="8518236" y="1288160"/>
                  <a:pt x="8514265" y="1425129"/>
                  <a:pt x="8529385" y="1529556"/>
                </a:cubicBezTo>
                <a:cubicBezTo>
                  <a:pt x="8544505" y="1633983"/>
                  <a:pt x="8544311" y="2064571"/>
                  <a:pt x="8529385" y="2233022"/>
                </a:cubicBezTo>
                <a:cubicBezTo>
                  <a:pt x="8514459" y="2401473"/>
                  <a:pt x="8522919" y="2534534"/>
                  <a:pt x="8529385" y="2820320"/>
                </a:cubicBezTo>
                <a:cubicBezTo>
                  <a:pt x="8535851" y="3106106"/>
                  <a:pt x="8512178" y="3240793"/>
                  <a:pt x="8529385" y="3349534"/>
                </a:cubicBezTo>
                <a:cubicBezTo>
                  <a:pt x="8546592" y="3458275"/>
                  <a:pt x="8498344" y="3871651"/>
                  <a:pt x="8529385" y="4053000"/>
                </a:cubicBezTo>
                <a:cubicBezTo>
                  <a:pt x="8560426" y="4234349"/>
                  <a:pt x="8526804" y="4610973"/>
                  <a:pt x="8529385" y="4756467"/>
                </a:cubicBezTo>
                <a:cubicBezTo>
                  <a:pt x="8531966" y="4901961"/>
                  <a:pt x="8527696" y="5518814"/>
                  <a:pt x="8529385" y="5808440"/>
                </a:cubicBezTo>
                <a:cubicBezTo>
                  <a:pt x="8274094" y="5820560"/>
                  <a:pt x="8181609" y="5824470"/>
                  <a:pt x="7958572" y="5808440"/>
                </a:cubicBezTo>
                <a:cubicBezTo>
                  <a:pt x="7735535" y="5792410"/>
                  <a:pt x="7755856" y="5794205"/>
                  <a:pt x="7558347" y="5808440"/>
                </a:cubicBezTo>
                <a:cubicBezTo>
                  <a:pt x="7360838" y="5822675"/>
                  <a:pt x="7249575" y="5818468"/>
                  <a:pt x="6987535" y="5808440"/>
                </a:cubicBezTo>
                <a:cubicBezTo>
                  <a:pt x="6725495" y="5798412"/>
                  <a:pt x="6667830" y="5802756"/>
                  <a:pt x="6502016" y="5808440"/>
                </a:cubicBezTo>
                <a:cubicBezTo>
                  <a:pt x="6336202" y="5814124"/>
                  <a:pt x="5932571" y="5780036"/>
                  <a:pt x="5760615" y="5808440"/>
                </a:cubicBezTo>
                <a:cubicBezTo>
                  <a:pt x="5588659" y="5836844"/>
                  <a:pt x="5266434" y="5781544"/>
                  <a:pt x="5104509" y="5808440"/>
                </a:cubicBezTo>
                <a:cubicBezTo>
                  <a:pt x="4942584" y="5835336"/>
                  <a:pt x="4640165" y="5773569"/>
                  <a:pt x="4363108" y="5808440"/>
                </a:cubicBezTo>
                <a:cubicBezTo>
                  <a:pt x="4086051" y="5843311"/>
                  <a:pt x="4095473" y="5824312"/>
                  <a:pt x="3962883" y="5808440"/>
                </a:cubicBezTo>
                <a:cubicBezTo>
                  <a:pt x="3830293" y="5792568"/>
                  <a:pt x="3510460" y="5797471"/>
                  <a:pt x="3221483" y="5808440"/>
                </a:cubicBezTo>
                <a:cubicBezTo>
                  <a:pt x="2932506" y="5819409"/>
                  <a:pt x="2894417" y="5801465"/>
                  <a:pt x="2735964" y="5808440"/>
                </a:cubicBezTo>
                <a:cubicBezTo>
                  <a:pt x="2577511" y="5815415"/>
                  <a:pt x="2456396" y="5816807"/>
                  <a:pt x="2335739" y="5808440"/>
                </a:cubicBezTo>
                <a:cubicBezTo>
                  <a:pt x="2215083" y="5800073"/>
                  <a:pt x="1751615" y="5848970"/>
                  <a:pt x="1509045" y="5808440"/>
                </a:cubicBezTo>
                <a:cubicBezTo>
                  <a:pt x="1266475" y="5767910"/>
                  <a:pt x="891421" y="5808679"/>
                  <a:pt x="682351" y="5808440"/>
                </a:cubicBezTo>
                <a:cubicBezTo>
                  <a:pt x="473281" y="5808201"/>
                  <a:pt x="313903" y="5807216"/>
                  <a:pt x="0" y="5808440"/>
                </a:cubicBezTo>
                <a:cubicBezTo>
                  <a:pt x="3526" y="5625325"/>
                  <a:pt x="1553" y="5443894"/>
                  <a:pt x="0" y="5279227"/>
                </a:cubicBezTo>
                <a:cubicBezTo>
                  <a:pt x="-1553" y="5114560"/>
                  <a:pt x="-8787" y="4827718"/>
                  <a:pt x="0" y="4575760"/>
                </a:cubicBezTo>
                <a:cubicBezTo>
                  <a:pt x="8787" y="4323802"/>
                  <a:pt x="4134" y="4262393"/>
                  <a:pt x="0" y="4104631"/>
                </a:cubicBezTo>
                <a:cubicBezTo>
                  <a:pt x="-4134" y="3946869"/>
                  <a:pt x="21640" y="3743662"/>
                  <a:pt x="0" y="3575418"/>
                </a:cubicBezTo>
                <a:cubicBezTo>
                  <a:pt x="-21640" y="3407174"/>
                  <a:pt x="-2796" y="3153718"/>
                  <a:pt x="0" y="3046204"/>
                </a:cubicBezTo>
                <a:cubicBezTo>
                  <a:pt x="2796" y="2938690"/>
                  <a:pt x="2001" y="2791734"/>
                  <a:pt x="0" y="2575075"/>
                </a:cubicBezTo>
                <a:cubicBezTo>
                  <a:pt x="-2001" y="2358416"/>
                  <a:pt x="25374" y="2229123"/>
                  <a:pt x="0" y="1929693"/>
                </a:cubicBezTo>
                <a:cubicBezTo>
                  <a:pt x="-25374" y="1630263"/>
                  <a:pt x="-21276" y="1556580"/>
                  <a:pt x="0" y="1458564"/>
                </a:cubicBezTo>
                <a:cubicBezTo>
                  <a:pt x="21276" y="1360548"/>
                  <a:pt x="-1015" y="1132079"/>
                  <a:pt x="0" y="871266"/>
                </a:cubicBezTo>
                <a:cubicBezTo>
                  <a:pt x="1015" y="610453"/>
                  <a:pt x="-34900" y="38169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4E9B19"/>
            </a:solidFill>
            <a:prstDash val="lgDash"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FA0716-9D4F-4C45-B35D-340C66A2B62B}"/>
              </a:ext>
            </a:extLst>
          </p:cNvPr>
          <p:cNvSpPr txBox="1"/>
          <p:nvPr/>
        </p:nvSpPr>
        <p:spPr>
          <a:xfrm>
            <a:off x="6656643" y="13881232"/>
            <a:ext cx="241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548235"/>
                </a:highlight>
                <a:latin typeface="Montserrat ExtraBold" pitchFamily="2" charset="0"/>
              </a:rPr>
              <a:t>Anciennes Lignes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10E5A-BF0F-40E7-81D7-382F3CCEB482}"/>
              </a:ext>
            </a:extLst>
          </p:cNvPr>
          <p:cNvSpPr txBox="1"/>
          <p:nvPr/>
        </p:nvSpPr>
        <p:spPr>
          <a:xfrm>
            <a:off x="-4461252" y="1991176"/>
            <a:ext cx="236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548235"/>
                </a:highlight>
                <a:latin typeface="Montserrat ExtraBold" pitchFamily="2" charset="0"/>
              </a:rPr>
              <a:t>Nouvelles Lignes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D440E-BCCC-4D4F-B270-753023C46C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6"/>
          <a:stretch/>
        </p:blipFill>
        <p:spPr>
          <a:xfrm>
            <a:off x="1385665" y="1331296"/>
            <a:ext cx="9761316" cy="5188936"/>
          </a:xfrm>
          <a:prstGeom prst="rect">
            <a:avLst/>
          </a:prstGeom>
        </p:spPr>
      </p:pic>
      <p:sp>
        <p:nvSpPr>
          <p:cNvPr id="32" name="Google Shape;167;p27">
            <a:extLst>
              <a:ext uri="{FF2B5EF4-FFF2-40B4-BE49-F238E27FC236}">
                <a16:creationId xmlns:a16="http://schemas.microsoft.com/office/drawing/2014/main" id="{B67F25DF-BDDE-45BB-B19F-DA9C903F0267}"/>
              </a:ext>
            </a:extLst>
          </p:cNvPr>
          <p:cNvSpPr/>
          <p:nvPr/>
        </p:nvSpPr>
        <p:spPr>
          <a:xfrm>
            <a:off x="11996062" y="318185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4" name="Google Shape;167;p27">
            <a:extLst>
              <a:ext uri="{FF2B5EF4-FFF2-40B4-BE49-F238E27FC236}">
                <a16:creationId xmlns:a16="http://schemas.microsoft.com/office/drawing/2014/main" id="{E2578E0C-535F-4869-B7E1-E0544392A23E}"/>
              </a:ext>
            </a:extLst>
          </p:cNvPr>
          <p:cNvSpPr/>
          <p:nvPr/>
        </p:nvSpPr>
        <p:spPr>
          <a:xfrm>
            <a:off x="-348352" y="826578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90852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947896" y="6273629"/>
            <a:ext cx="892159" cy="246221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993444" y="13605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317237" y="13534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122517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Contraintes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122517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Variables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487734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Eras Demi ITC" panose="020B0805030504020804" pitchFamily="34" charset="0"/>
              </a:rPr>
              <a:t>Fonction Objectif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122517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Complexité 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122517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Optimization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122517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Simulation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8B642E-687A-4083-A9F0-F1F1892C74AF}"/>
              </a:ext>
            </a:extLst>
          </p:cNvPr>
          <p:cNvSpPr txBox="1"/>
          <p:nvPr/>
        </p:nvSpPr>
        <p:spPr>
          <a:xfrm>
            <a:off x="122517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Les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paramètres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0FB15-D430-48CE-AA8F-ADCAA617A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3793576"/>
            <a:ext cx="367684" cy="367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/>
              <p:nvPr/>
            </p:nvSpPr>
            <p:spPr>
              <a:xfrm>
                <a:off x="4091189" y="3323123"/>
                <a:ext cx="5464636" cy="1600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2F5496"/>
                  </a:buClr>
                  <a:buSzPts val="1200"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CA" sz="24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Maximiser</m:t>
                      </m:r>
                      <m:r>
                        <m:rPr>
                          <m:nor/>
                        </m:rPr>
                        <a:rPr lang="fr-CA" sz="24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fr-CA" sz="24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fr-CA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CH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CA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fr-CH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fr-CA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𝑢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fr-CH" sz="2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fr-CA" sz="24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fr-CH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24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fr-CH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189" y="3323123"/>
                <a:ext cx="5464636" cy="1600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Espace réservé du numéro de diapositive 4">
            <a:extLst>
              <a:ext uri="{FF2B5EF4-FFF2-40B4-BE49-F238E27FC236}">
                <a16:creationId xmlns:a16="http://schemas.microsoft.com/office/drawing/2014/main" id="{24839E3B-ECB8-40A8-9957-DC7736DA3ED3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73883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947896" y="6273629"/>
            <a:ext cx="892159" cy="246221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993444" y="13605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317237" y="13534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122517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Contraintes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122517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Variables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122517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Fonction Objectif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487734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Eras Demi ITC" panose="020B0805030504020804" pitchFamily="34" charset="0"/>
              </a:rPr>
              <a:t>Complexité 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122517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Optimization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122517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Simulation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8B642E-687A-4083-A9F0-F1F1892C74AF}"/>
              </a:ext>
            </a:extLst>
          </p:cNvPr>
          <p:cNvSpPr txBox="1"/>
          <p:nvPr/>
        </p:nvSpPr>
        <p:spPr>
          <a:xfrm>
            <a:off x="122517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Les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paramètres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0FB15-D430-48CE-AA8F-ADCAA617A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4263840"/>
            <a:ext cx="367684" cy="367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/>
              <p:nvPr/>
            </p:nvSpPr>
            <p:spPr>
              <a:xfrm>
                <a:off x="4091189" y="2003774"/>
                <a:ext cx="5464636" cy="1131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2F5496"/>
                  </a:buClr>
                  <a:buSzPts val="1200"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CA" sz="16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Maximiser</m:t>
                      </m:r>
                      <m:r>
                        <m:rPr>
                          <m:nor/>
                        </m:rPr>
                        <a:rPr lang="fr-CA" sz="16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fr-CA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fr-CA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CH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CA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fr-CH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fr-CA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𝑢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fr-CH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fr-CA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fr-CH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fr-CH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189" y="2003774"/>
                <a:ext cx="5464636" cy="1131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4A6BBE2-EA1C-4CEE-AFB1-7BE0A4A22CF5}"/>
              </a:ext>
            </a:extLst>
          </p:cNvPr>
          <p:cNvSpPr txBox="1"/>
          <p:nvPr/>
        </p:nvSpPr>
        <p:spPr>
          <a:xfrm>
            <a:off x="3187735" y="3999604"/>
            <a:ext cx="559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SemiBold" pitchFamily="2" charset="0"/>
              </a:rPr>
              <a:t>Nombre</a:t>
            </a:r>
            <a:r>
              <a:rPr lang="en-US" dirty="0">
                <a:latin typeface="Montserrat SemiBold" pitchFamily="2" charset="0"/>
              </a:rPr>
              <a:t> des </a:t>
            </a:r>
            <a:r>
              <a:rPr lang="fr-CA" dirty="0">
                <a:latin typeface="Montserrat SemiBold" pitchFamily="2" charset="0"/>
              </a:rPr>
              <a:t>variables par navire très  large 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AB0E90-32B4-48FB-9CB2-C799AEEB6D68}"/>
              </a:ext>
            </a:extLst>
          </p:cNvPr>
          <p:cNvSpPr txBox="1"/>
          <p:nvPr/>
        </p:nvSpPr>
        <p:spPr>
          <a:xfrm>
            <a:off x="8595360" y="3999604"/>
            <a:ext cx="2552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FF0000"/>
                </a:solidFill>
                <a:latin typeface="Montserrat SemiBold" pitchFamily="2" charset="0"/>
              </a:rPr>
              <a:t>169,344 variables !! </a:t>
            </a:r>
            <a:endParaRPr lang="en-US" dirty="0">
              <a:solidFill>
                <a:srgbClr val="FF0000"/>
              </a:solidFill>
              <a:latin typeface="Montserrat SemiBold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19FD9A-6F9B-4536-AF60-3CF4E1C98EC1}"/>
              </a:ext>
            </a:extLst>
          </p:cNvPr>
          <p:cNvSpPr txBox="1"/>
          <p:nvPr/>
        </p:nvSpPr>
        <p:spPr>
          <a:xfrm>
            <a:off x="3183378" y="7404655"/>
            <a:ext cx="785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548235"/>
                </a:solidFill>
                <a:latin typeface="Montserrat SemiBold" pitchFamily="2" charset="0"/>
              </a:rPr>
              <a:t>Après l’utilisation des indicateurs de compatibilité  on va réduire le nombre des variable par 81%</a:t>
            </a:r>
            <a:endParaRPr lang="en-US" dirty="0">
              <a:solidFill>
                <a:srgbClr val="548235"/>
              </a:solidFill>
              <a:latin typeface="Montserrat SemiBold" pitchFamily="2" charset="0"/>
            </a:endParaRPr>
          </a:p>
        </p:txBody>
      </p:sp>
      <p:sp>
        <p:nvSpPr>
          <p:cNvPr id="58" name="Espace réservé du numéro de diapositive 4">
            <a:extLst>
              <a:ext uri="{FF2B5EF4-FFF2-40B4-BE49-F238E27FC236}">
                <a16:creationId xmlns:a16="http://schemas.microsoft.com/office/drawing/2014/main" id="{9F71686F-E0DE-4AC9-B4D7-F9CDC1B820B8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39</a:t>
            </a:r>
          </a:p>
        </p:txBody>
      </p:sp>
      <p:pic>
        <p:nvPicPr>
          <p:cNvPr id="56" name="Picture 2" descr="Gurobi : baobab soluciones">
            <a:extLst>
              <a:ext uri="{FF2B5EF4-FFF2-40B4-BE49-F238E27FC236}">
                <a16:creationId xmlns:a16="http://schemas.microsoft.com/office/drawing/2014/main" id="{84ADB332-0F2D-4B79-B766-924C9BFB6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" t="6174" r="6734" b="20858"/>
          <a:stretch/>
        </p:blipFill>
        <p:spPr bwMode="auto">
          <a:xfrm>
            <a:off x="8361727" y="10891576"/>
            <a:ext cx="1969628" cy="6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6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947896" y="6273629"/>
            <a:ext cx="892159" cy="246221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993444" y="13605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317237" y="13534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122517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Contraintes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122517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Variables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122517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Fonction Objectif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122517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Complexité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487734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Eras Demi ITC" panose="020B0805030504020804" pitchFamily="34" charset="0"/>
              </a:rPr>
              <a:t>Optimization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122517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Simulation</a:t>
            </a:r>
            <a:endParaRPr lang="en-US" b="1" dirty="0">
              <a:latin typeface="Eras Demi ITC" panose="020B08050305040208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8B642E-687A-4083-A9F0-F1F1892C74AF}"/>
              </a:ext>
            </a:extLst>
          </p:cNvPr>
          <p:cNvSpPr txBox="1"/>
          <p:nvPr/>
        </p:nvSpPr>
        <p:spPr>
          <a:xfrm>
            <a:off x="122517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Les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paramètres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0FB15-D430-48CE-AA8F-ADCAA617A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4773294"/>
            <a:ext cx="367684" cy="367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/>
              <p:nvPr/>
            </p:nvSpPr>
            <p:spPr>
              <a:xfrm>
                <a:off x="4091189" y="2003774"/>
                <a:ext cx="5464636" cy="1131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2F5496"/>
                  </a:buClr>
                  <a:buSzPts val="1200"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CA" sz="16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Maximiser</m:t>
                      </m:r>
                      <m:r>
                        <m:rPr>
                          <m:nor/>
                        </m:rPr>
                        <a:rPr lang="fr-CA" sz="16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fr-CA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fr-CA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CH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CA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fr-CH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fr-CA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𝑢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fr-CH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fr-CA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fr-CH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fr-CH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189" y="2003774"/>
                <a:ext cx="5464636" cy="1131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4A6BBE2-EA1C-4CEE-AFB1-7BE0A4A22CF5}"/>
              </a:ext>
            </a:extLst>
          </p:cNvPr>
          <p:cNvSpPr txBox="1"/>
          <p:nvPr/>
        </p:nvSpPr>
        <p:spPr>
          <a:xfrm>
            <a:off x="3187735" y="3241958"/>
            <a:ext cx="559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SemiBold" pitchFamily="2" charset="0"/>
              </a:rPr>
              <a:t>Nombre</a:t>
            </a:r>
            <a:r>
              <a:rPr lang="en-US" dirty="0">
                <a:latin typeface="Montserrat SemiBold" pitchFamily="2" charset="0"/>
              </a:rPr>
              <a:t> des </a:t>
            </a:r>
            <a:r>
              <a:rPr lang="fr-CA" dirty="0">
                <a:latin typeface="Montserrat SemiBold" pitchFamily="2" charset="0"/>
              </a:rPr>
              <a:t>variables par navire très  large 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AB0E90-32B4-48FB-9CB2-C799AEEB6D68}"/>
              </a:ext>
            </a:extLst>
          </p:cNvPr>
          <p:cNvSpPr txBox="1"/>
          <p:nvPr/>
        </p:nvSpPr>
        <p:spPr>
          <a:xfrm>
            <a:off x="8595360" y="3241958"/>
            <a:ext cx="2552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FF0000"/>
                </a:solidFill>
                <a:latin typeface="Montserrat SemiBold" pitchFamily="2" charset="0"/>
              </a:rPr>
              <a:t>169,344 variables !! </a:t>
            </a:r>
            <a:endParaRPr lang="en-US" dirty="0">
              <a:solidFill>
                <a:srgbClr val="FF0000"/>
              </a:solidFill>
              <a:latin typeface="Montserrat SemiBold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D9A7E8-DECC-4A0C-A5EE-3F736E1CA5FD}"/>
              </a:ext>
            </a:extLst>
          </p:cNvPr>
          <p:cNvSpPr txBox="1"/>
          <p:nvPr/>
        </p:nvSpPr>
        <p:spPr>
          <a:xfrm>
            <a:off x="3183378" y="3799299"/>
            <a:ext cx="785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548235"/>
                </a:solidFill>
                <a:latin typeface="Montserrat SemiBold" pitchFamily="2" charset="0"/>
              </a:rPr>
              <a:t>Après l’utilisation des indicateurs de compatibilité  on va réduire le nombre des variable par 81%.</a:t>
            </a:r>
            <a:endParaRPr lang="en-US" dirty="0">
              <a:solidFill>
                <a:srgbClr val="548235"/>
              </a:solidFill>
              <a:latin typeface="Montserrat SemiBold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4E5C1E-A8F1-4C39-883A-3453413CE044}"/>
              </a:ext>
            </a:extLst>
          </p:cNvPr>
          <p:cNvSpPr txBox="1"/>
          <p:nvPr/>
        </p:nvSpPr>
        <p:spPr>
          <a:xfrm>
            <a:off x="3252651" y="8126153"/>
            <a:ext cx="761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Montserrat SemiBold" pitchFamily="2" charset="0"/>
              </a:rPr>
              <a:t>Valider le plan de chargement par une simulation on </a:t>
            </a:r>
            <a:r>
              <a:rPr lang="fr-CA" dirty="0">
                <a:solidFill>
                  <a:srgbClr val="7030A0"/>
                </a:solidFill>
                <a:latin typeface="Montserrat SemiBold" pitchFamily="2" charset="0"/>
              </a:rPr>
              <a:t>simul8.</a:t>
            </a:r>
            <a:endParaRPr lang="en-US" dirty="0">
              <a:solidFill>
                <a:srgbClr val="7030A0"/>
              </a:solidFill>
              <a:latin typeface="Montserrat SemiBold" pitchFamily="2" charset="0"/>
            </a:endParaRPr>
          </a:p>
        </p:txBody>
      </p:sp>
      <p:pic>
        <p:nvPicPr>
          <p:cNvPr id="58" name="Picture 2" descr="Growth Hacker role at SIMUL8 Corporation - Mind the Product Jobs">
            <a:extLst>
              <a:ext uri="{FF2B5EF4-FFF2-40B4-BE49-F238E27FC236}">
                <a16:creationId xmlns:a16="http://schemas.microsoft.com/office/drawing/2014/main" id="{75C1A350-4366-428C-B6F1-D3A0033AF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414" y="12441743"/>
            <a:ext cx="2812186" cy="9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Espace réservé du numéro de diapositive 4">
            <a:extLst>
              <a:ext uri="{FF2B5EF4-FFF2-40B4-BE49-F238E27FC236}">
                <a16:creationId xmlns:a16="http://schemas.microsoft.com/office/drawing/2014/main" id="{EECD5AF6-692E-4513-B3DC-6CBDC300EC1F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39</a:t>
            </a:r>
          </a:p>
        </p:txBody>
      </p:sp>
      <p:pic>
        <p:nvPicPr>
          <p:cNvPr id="2050" name="Picture 2" descr="Gurobi : baobab soluciones">
            <a:extLst>
              <a:ext uri="{FF2B5EF4-FFF2-40B4-BE49-F238E27FC236}">
                <a16:creationId xmlns:a16="http://schemas.microsoft.com/office/drawing/2014/main" id="{1E22B933-B6EC-4CA9-969C-6BAFC2E3B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" t="6174" r="6734" b="20858"/>
          <a:stretch/>
        </p:blipFill>
        <p:spPr bwMode="auto">
          <a:xfrm>
            <a:off x="7902178" y="4166301"/>
            <a:ext cx="1969628" cy="6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001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3A4A3F-56A0-4937-8659-78A34036EBC0}"/>
              </a:ext>
            </a:extLst>
          </p:cNvPr>
          <p:cNvSpPr txBox="1"/>
          <p:nvPr/>
        </p:nvSpPr>
        <p:spPr>
          <a:xfrm>
            <a:off x="947896" y="6273629"/>
            <a:ext cx="892159" cy="246221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0FC987-28F6-4E4F-9832-070CB1A893B6}"/>
              </a:ext>
            </a:extLst>
          </p:cNvPr>
          <p:cNvSpPr txBox="1"/>
          <p:nvPr/>
        </p:nvSpPr>
        <p:spPr>
          <a:xfrm>
            <a:off x="1993444" y="1360595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681EA4-23DC-4D48-95B8-87B1E0DCBAC3}"/>
              </a:ext>
            </a:extLst>
          </p:cNvPr>
          <p:cNvSpPr txBox="1"/>
          <p:nvPr/>
        </p:nvSpPr>
        <p:spPr>
          <a:xfrm>
            <a:off x="317237" y="1353491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D4F9D44-41B2-44D3-BB8E-628543E03978}"/>
              </a:ext>
            </a:extLst>
          </p:cNvPr>
          <p:cNvSpPr txBox="1"/>
          <p:nvPr/>
        </p:nvSpPr>
        <p:spPr>
          <a:xfrm>
            <a:off x="959928" y="6567688"/>
            <a:ext cx="86946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sz="1000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sz="1000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4E9B19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4E9B19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122517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Contraintes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122517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Variables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122517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Fonction Objectif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122517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Complexité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122517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Optimization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487734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Eras Demi ITC" panose="020B0805030504020804" pitchFamily="34" charset="0"/>
              </a:rPr>
              <a:t>Simulation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8B642E-687A-4083-A9F0-F1F1892C74AF}"/>
              </a:ext>
            </a:extLst>
          </p:cNvPr>
          <p:cNvSpPr txBox="1"/>
          <p:nvPr/>
        </p:nvSpPr>
        <p:spPr>
          <a:xfrm>
            <a:off x="122517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Les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paramètres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0FB15-D430-48CE-AA8F-ADCAA617A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81" y="5256620"/>
            <a:ext cx="367684" cy="367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/>
              <p:nvPr/>
            </p:nvSpPr>
            <p:spPr>
              <a:xfrm>
                <a:off x="4091189" y="2003774"/>
                <a:ext cx="5464636" cy="1131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2F5496"/>
                  </a:buClr>
                  <a:buSzPts val="1200"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CA" sz="16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Maximiser</m:t>
                      </m:r>
                      <m:r>
                        <m:rPr>
                          <m:nor/>
                        </m:rPr>
                        <a:rPr lang="fr-CA" sz="16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fr-CA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fr-CA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CH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CA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fr-CH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fr-CA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𝑢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fr-CH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fr-CA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fr-CH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fr-CH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189" y="2003774"/>
                <a:ext cx="5464636" cy="1131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4A6BBE2-EA1C-4CEE-AFB1-7BE0A4A22CF5}"/>
              </a:ext>
            </a:extLst>
          </p:cNvPr>
          <p:cNvSpPr txBox="1"/>
          <p:nvPr/>
        </p:nvSpPr>
        <p:spPr>
          <a:xfrm>
            <a:off x="3187735" y="3241958"/>
            <a:ext cx="559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SemiBold" pitchFamily="2" charset="0"/>
              </a:rPr>
              <a:t>Nombre</a:t>
            </a:r>
            <a:r>
              <a:rPr lang="en-US" dirty="0">
                <a:latin typeface="Montserrat SemiBold" pitchFamily="2" charset="0"/>
              </a:rPr>
              <a:t> des </a:t>
            </a:r>
            <a:r>
              <a:rPr lang="fr-CA" dirty="0">
                <a:latin typeface="Montserrat SemiBold" pitchFamily="2" charset="0"/>
              </a:rPr>
              <a:t>variables par navire très  large 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AB0E90-32B4-48FB-9CB2-C799AEEB6D68}"/>
              </a:ext>
            </a:extLst>
          </p:cNvPr>
          <p:cNvSpPr txBox="1"/>
          <p:nvPr/>
        </p:nvSpPr>
        <p:spPr>
          <a:xfrm>
            <a:off x="8595360" y="3241958"/>
            <a:ext cx="2552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FF0000"/>
                </a:solidFill>
                <a:latin typeface="Montserrat SemiBold" pitchFamily="2" charset="0"/>
              </a:rPr>
              <a:t>169,344 variables !! </a:t>
            </a:r>
            <a:endParaRPr lang="en-US" dirty="0">
              <a:solidFill>
                <a:srgbClr val="FF0000"/>
              </a:solidFill>
              <a:latin typeface="Montserrat SemiBold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D9A7E8-DECC-4A0C-A5EE-3F736E1CA5FD}"/>
              </a:ext>
            </a:extLst>
          </p:cNvPr>
          <p:cNvSpPr txBox="1"/>
          <p:nvPr/>
        </p:nvSpPr>
        <p:spPr>
          <a:xfrm>
            <a:off x="3183378" y="3799299"/>
            <a:ext cx="785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548235"/>
                </a:solidFill>
                <a:latin typeface="Montserrat SemiBold" pitchFamily="2" charset="0"/>
              </a:rPr>
              <a:t>Après l’utilisation des indicateurs de compatibilité  on va réduire le nombre des variable par 81%.</a:t>
            </a:r>
            <a:endParaRPr lang="en-US" dirty="0">
              <a:solidFill>
                <a:srgbClr val="548235"/>
              </a:solidFill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A13A2-CBBB-41A2-A629-A977084611B9}"/>
              </a:ext>
            </a:extLst>
          </p:cNvPr>
          <p:cNvSpPr txBox="1"/>
          <p:nvPr/>
        </p:nvSpPr>
        <p:spPr>
          <a:xfrm>
            <a:off x="3252651" y="4664489"/>
            <a:ext cx="761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Montserrat SemiBold" pitchFamily="2" charset="0"/>
              </a:rPr>
              <a:t>Valider le plan de chargement par une simulation on </a:t>
            </a:r>
            <a:r>
              <a:rPr lang="fr-CA" dirty="0">
                <a:solidFill>
                  <a:srgbClr val="7030A0"/>
                </a:solidFill>
                <a:latin typeface="Montserrat SemiBold" pitchFamily="2" charset="0"/>
              </a:rPr>
              <a:t>simul8.</a:t>
            </a:r>
            <a:endParaRPr lang="en-US" dirty="0">
              <a:solidFill>
                <a:srgbClr val="7030A0"/>
              </a:solidFill>
              <a:latin typeface="Montserrat SemiBold" pitchFamily="2" charset="0"/>
            </a:endParaRPr>
          </a:p>
        </p:txBody>
      </p:sp>
      <p:pic>
        <p:nvPicPr>
          <p:cNvPr id="3074" name="Picture 2" descr="Growth Hacker role at SIMUL8 Corporation - Mind the Product Jobs">
            <a:extLst>
              <a:ext uri="{FF2B5EF4-FFF2-40B4-BE49-F238E27FC236}">
                <a16:creationId xmlns:a16="http://schemas.microsoft.com/office/drawing/2014/main" id="{A35A88D0-9408-4050-A1A6-C5B78D42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414" y="5189953"/>
            <a:ext cx="2812186" cy="9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Espace réservé du numéro de diapositive 4">
            <a:extLst>
              <a:ext uri="{FF2B5EF4-FFF2-40B4-BE49-F238E27FC236}">
                <a16:creationId xmlns:a16="http://schemas.microsoft.com/office/drawing/2014/main" id="{3AB094B0-8228-4169-BF44-2FA78E069037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39</a:t>
            </a:r>
          </a:p>
        </p:txBody>
      </p:sp>
      <p:pic>
        <p:nvPicPr>
          <p:cNvPr id="58" name="Picture 2" descr="Gurobi : baobab soluciones">
            <a:extLst>
              <a:ext uri="{FF2B5EF4-FFF2-40B4-BE49-F238E27FC236}">
                <a16:creationId xmlns:a16="http://schemas.microsoft.com/office/drawing/2014/main" id="{B4DD01E5-69BD-40BC-A058-A252AC0E1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" t="6174" r="6734" b="20858"/>
          <a:stretch/>
        </p:blipFill>
        <p:spPr bwMode="auto">
          <a:xfrm>
            <a:off x="9575112" y="4125023"/>
            <a:ext cx="1215798" cy="40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54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88517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893205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35724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893205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893205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4E9B19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328A4B9-057A-4923-A03B-BCB2DF6822B9}"/>
              </a:ext>
            </a:extLst>
          </p:cNvPr>
          <p:cNvSpPr txBox="1"/>
          <p:nvPr/>
        </p:nvSpPr>
        <p:spPr>
          <a:xfrm>
            <a:off x="14267710" y="3323123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Contraintes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E6615D-395B-4D87-8670-A589FCA46142}"/>
              </a:ext>
            </a:extLst>
          </p:cNvPr>
          <p:cNvSpPr txBox="1"/>
          <p:nvPr/>
        </p:nvSpPr>
        <p:spPr>
          <a:xfrm>
            <a:off x="14267710" y="2837106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Variables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376ED7-6D28-4E84-9116-04F876483B6F}"/>
              </a:ext>
            </a:extLst>
          </p:cNvPr>
          <p:cNvSpPr txBox="1"/>
          <p:nvPr/>
        </p:nvSpPr>
        <p:spPr>
          <a:xfrm>
            <a:off x="14267710" y="3809140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Fonction Objectif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7B56486-28FD-4499-A3E2-BFFEDE5E7091}"/>
              </a:ext>
            </a:extLst>
          </p:cNvPr>
          <p:cNvSpPr txBox="1"/>
          <p:nvPr/>
        </p:nvSpPr>
        <p:spPr>
          <a:xfrm>
            <a:off x="14267710" y="4295157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Complexité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FF708-8768-43EC-A115-D9A85F5D0D52}"/>
              </a:ext>
            </a:extLst>
          </p:cNvPr>
          <p:cNvSpPr txBox="1"/>
          <p:nvPr/>
        </p:nvSpPr>
        <p:spPr>
          <a:xfrm>
            <a:off x="14267710" y="4781174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Optimization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EC27C0-7B10-4C9E-AFB2-3D19B40AE566}"/>
              </a:ext>
            </a:extLst>
          </p:cNvPr>
          <p:cNvSpPr txBox="1"/>
          <p:nvPr/>
        </p:nvSpPr>
        <p:spPr>
          <a:xfrm>
            <a:off x="14632927" y="526719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Eras Demi ITC" panose="020B0805030504020804" pitchFamily="34" charset="0"/>
              </a:rPr>
              <a:t>Simulation</a:t>
            </a:r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8B642E-687A-4083-A9F0-F1F1892C74AF}"/>
              </a:ext>
            </a:extLst>
          </p:cNvPr>
          <p:cNvSpPr txBox="1"/>
          <p:nvPr/>
        </p:nvSpPr>
        <p:spPr>
          <a:xfrm>
            <a:off x="14267710" y="2351089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Les </a:t>
            </a:r>
            <a:r>
              <a:rPr lang="fr-CA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</a:rPr>
              <a:t>paramètres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A0FB15-D430-48CE-AA8F-ADCAA617A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21274" y="5256620"/>
            <a:ext cx="367684" cy="367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/>
              <p:nvPr/>
            </p:nvSpPr>
            <p:spPr>
              <a:xfrm>
                <a:off x="18236382" y="2003774"/>
                <a:ext cx="5464636" cy="1131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2F5496"/>
                  </a:buClr>
                  <a:buSzPts val="1200"/>
                  <a:buFont typeface="+mj-lt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CA" sz="16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Maximiser</m:t>
                      </m:r>
                      <m:r>
                        <m:rPr>
                          <m:nor/>
                        </m:rPr>
                        <a:rPr lang="fr-CA" sz="1600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fr-CA" sz="16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fr-CA" sz="16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CH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CA" sz="16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fr-CH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fr-CA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𝑢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fr-CH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fr-CA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fr-CH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fr-CA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fr-CH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E7777-C6B3-4F37-850E-6A143EBF3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6382" y="2003774"/>
                <a:ext cx="5464636" cy="1131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4A6BBE2-EA1C-4CEE-AFB1-7BE0A4A22CF5}"/>
              </a:ext>
            </a:extLst>
          </p:cNvPr>
          <p:cNvSpPr txBox="1"/>
          <p:nvPr/>
        </p:nvSpPr>
        <p:spPr>
          <a:xfrm>
            <a:off x="17332928" y="3241958"/>
            <a:ext cx="559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ontserrat SemiBold" pitchFamily="2" charset="0"/>
              </a:rPr>
              <a:t>Nombre</a:t>
            </a:r>
            <a:r>
              <a:rPr lang="en-US" dirty="0">
                <a:latin typeface="Montserrat SemiBold" pitchFamily="2" charset="0"/>
              </a:rPr>
              <a:t> des </a:t>
            </a:r>
            <a:r>
              <a:rPr lang="fr-CA" dirty="0">
                <a:latin typeface="Montserrat SemiBold" pitchFamily="2" charset="0"/>
              </a:rPr>
              <a:t>variables par navire très  large 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AB0E90-32B4-48FB-9CB2-C799AEEB6D68}"/>
              </a:ext>
            </a:extLst>
          </p:cNvPr>
          <p:cNvSpPr txBox="1"/>
          <p:nvPr/>
        </p:nvSpPr>
        <p:spPr>
          <a:xfrm>
            <a:off x="22740553" y="3241958"/>
            <a:ext cx="2552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FF0000"/>
                </a:solidFill>
                <a:latin typeface="Montserrat SemiBold" pitchFamily="2" charset="0"/>
              </a:rPr>
              <a:t>169,344 variables !! </a:t>
            </a:r>
            <a:endParaRPr lang="en-US" dirty="0">
              <a:solidFill>
                <a:srgbClr val="FF0000"/>
              </a:solidFill>
              <a:latin typeface="Montserrat SemiBold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D9A7E8-DECC-4A0C-A5EE-3F736E1CA5FD}"/>
              </a:ext>
            </a:extLst>
          </p:cNvPr>
          <p:cNvSpPr txBox="1"/>
          <p:nvPr/>
        </p:nvSpPr>
        <p:spPr>
          <a:xfrm>
            <a:off x="17328571" y="3799299"/>
            <a:ext cx="785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548235"/>
                </a:solidFill>
                <a:latin typeface="Montserrat SemiBold" pitchFamily="2" charset="0"/>
              </a:rPr>
              <a:t>Après l’utilisation des indicateurs de compatibilité  on va réduire le nombre des variable par 81%.</a:t>
            </a:r>
            <a:endParaRPr lang="en-US" dirty="0">
              <a:solidFill>
                <a:srgbClr val="548235"/>
              </a:solidFill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A13A2-CBBB-41A2-A629-A977084611B9}"/>
              </a:ext>
            </a:extLst>
          </p:cNvPr>
          <p:cNvSpPr txBox="1"/>
          <p:nvPr/>
        </p:nvSpPr>
        <p:spPr>
          <a:xfrm>
            <a:off x="17397844" y="4664489"/>
            <a:ext cx="761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Montserrat SemiBold" pitchFamily="2" charset="0"/>
              </a:rPr>
              <a:t>Valider le plan de chargement par une simulation on </a:t>
            </a:r>
            <a:r>
              <a:rPr lang="fr-CA" dirty="0">
                <a:solidFill>
                  <a:srgbClr val="7030A0"/>
                </a:solidFill>
                <a:latin typeface="Montserrat SemiBold" pitchFamily="2" charset="0"/>
              </a:rPr>
              <a:t>simul8.</a:t>
            </a:r>
            <a:endParaRPr lang="en-US" dirty="0">
              <a:solidFill>
                <a:srgbClr val="7030A0"/>
              </a:solidFill>
              <a:latin typeface="Montserrat SemiBold" pitchFamily="2" charset="0"/>
            </a:endParaRPr>
          </a:p>
        </p:txBody>
      </p:sp>
      <p:pic>
        <p:nvPicPr>
          <p:cNvPr id="3074" name="Picture 2" descr="Growth Hacker role at SIMUL8 Corporation - Mind the Product Jobs">
            <a:extLst>
              <a:ext uri="{FF2B5EF4-FFF2-40B4-BE49-F238E27FC236}">
                <a16:creationId xmlns:a16="http://schemas.microsoft.com/office/drawing/2014/main" id="{A35A88D0-9408-4050-A1A6-C5B78D42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2607" y="5189953"/>
            <a:ext cx="2812186" cy="9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Espace réservé du numéro de diapositive 4">
            <a:extLst>
              <a:ext uri="{FF2B5EF4-FFF2-40B4-BE49-F238E27FC236}">
                <a16:creationId xmlns:a16="http://schemas.microsoft.com/office/drawing/2014/main" id="{3AB094B0-8228-4169-BF44-2FA78E069037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40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BCE827-EB3B-4088-907D-237001B4C645}"/>
              </a:ext>
            </a:extLst>
          </p:cNvPr>
          <p:cNvSpPr txBox="1"/>
          <p:nvPr/>
        </p:nvSpPr>
        <p:spPr>
          <a:xfrm>
            <a:off x="8041424" y="4449341"/>
            <a:ext cx="391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dk1"/>
                </a:solidFill>
                <a:latin typeface="Montserrat ExtraBold" pitchFamily="2" charset="0"/>
              </a:rPr>
              <a:t>Quantité charge</a:t>
            </a:r>
            <a:endParaRPr lang="fr-FR" dirty="0">
              <a:solidFill>
                <a:schemeClr val="dk1"/>
              </a:solidFill>
              <a:latin typeface="Montserrat ExtraBold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B75BF1-F3E4-450B-8CBD-AE693352DD38}"/>
              </a:ext>
            </a:extLst>
          </p:cNvPr>
          <p:cNvSpPr txBox="1"/>
          <p:nvPr/>
        </p:nvSpPr>
        <p:spPr>
          <a:xfrm>
            <a:off x="8041424" y="4802839"/>
            <a:ext cx="391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dk1"/>
                </a:solidFill>
                <a:latin typeface="Montserrat ExtraBold" pitchFamily="2" charset="0"/>
              </a:rPr>
              <a:t>Durée des réunions </a:t>
            </a:r>
            <a:endParaRPr lang="fr-FR" dirty="0">
              <a:solidFill>
                <a:schemeClr val="dk1"/>
              </a:solidFill>
              <a:latin typeface="Montserrat ExtraBold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25CC20-B50A-462E-BA07-E2EA2067789A}"/>
              </a:ext>
            </a:extLst>
          </p:cNvPr>
          <p:cNvSpPr txBox="1"/>
          <p:nvPr/>
        </p:nvSpPr>
        <p:spPr>
          <a:xfrm>
            <a:off x="2678782" y="2777341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Contrôle de tirant d’eau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A7D922-AF27-442E-A14D-A46CAA1A0429}"/>
              </a:ext>
            </a:extLst>
          </p:cNvPr>
          <p:cNvSpPr txBox="1"/>
          <p:nvPr/>
        </p:nvSpPr>
        <p:spPr>
          <a:xfrm>
            <a:off x="1002575" y="2770237"/>
            <a:ext cx="1520411" cy="369333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1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3B2023-67B0-49D6-B322-79356308B77F}"/>
              </a:ext>
            </a:extLst>
          </p:cNvPr>
          <p:cNvSpPr txBox="1"/>
          <p:nvPr/>
        </p:nvSpPr>
        <p:spPr>
          <a:xfrm>
            <a:off x="2673529" y="3392197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Platform de Suivie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C47C1A-B3F4-4DF8-9A18-97EB80C6A99C}"/>
              </a:ext>
            </a:extLst>
          </p:cNvPr>
          <p:cNvSpPr txBox="1"/>
          <p:nvPr/>
        </p:nvSpPr>
        <p:spPr>
          <a:xfrm>
            <a:off x="997322" y="3385093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2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82B6B0-ED4E-48FF-903B-BC0AA053FFBF}"/>
              </a:ext>
            </a:extLst>
          </p:cNvPr>
          <p:cNvSpPr txBox="1"/>
          <p:nvPr/>
        </p:nvSpPr>
        <p:spPr>
          <a:xfrm>
            <a:off x="2668275" y="3996540"/>
            <a:ext cx="4195491" cy="369332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dk1"/>
                </a:solidFill>
                <a:latin typeface="Josefin Sans"/>
              </a:defRPr>
            </a:lvl1pPr>
          </a:lstStyle>
          <a:p>
            <a:pPr algn="just"/>
            <a:r>
              <a:rPr lang="fr-CA" dirty="0">
                <a:latin typeface="Montserrat ExtraBold" pitchFamily="2" charset="0"/>
              </a:rPr>
              <a:t>Plannification</a:t>
            </a:r>
            <a:endParaRPr lang="en-US" dirty="0">
              <a:latin typeface="Montserrat ExtraBold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2056C7E-CF64-4065-9BC8-C945CAAE73BE}"/>
              </a:ext>
            </a:extLst>
          </p:cNvPr>
          <p:cNvSpPr txBox="1"/>
          <p:nvPr/>
        </p:nvSpPr>
        <p:spPr>
          <a:xfrm>
            <a:off x="992068" y="3989436"/>
            <a:ext cx="1525665" cy="369332"/>
          </a:xfrm>
          <a:prstGeom prst="rect">
            <a:avLst/>
          </a:prstGeom>
          <a:solidFill>
            <a:srgbClr val="4E9B1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solidFill>
                  <a:schemeClr val="bg2"/>
                </a:solidFill>
                <a:latin typeface="Montserrat ExtraBold" pitchFamily="2" charset="0"/>
              </a:rPr>
              <a:t>SECTION 3</a:t>
            </a:r>
            <a:endParaRPr lang="en-US" dirty="0">
              <a:solidFill>
                <a:schemeClr val="bg2"/>
              </a:solidFill>
              <a:latin typeface="Montserrat ExtraBold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C75873-BD34-4FD2-9D2F-B0625837AF73}"/>
              </a:ext>
            </a:extLst>
          </p:cNvPr>
          <p:cNvSpPr txBox="1"/>
          <p:nvPr/>
        </p:nvSpPr>
        <p:spPr>
          <a:xfrm>
            <a:off x="8042102" y="3067449"/>
            <a:ext cx="391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dk1"/>
                </a:solidFill>
                <a:latin typeface="Montserrat ExtraBold" pitchFamily="2" charset="0"/>
              </a:rPr>
              <a:t>Durée d'arrêt de chargement</a:t>
            </a:r>
            <a:endParaRPr lang="fr-FR" dirty="0">
              <a:solidFill>
                <a:schemeClr val="dk1"/>
              </a:solidFill>
              <a:latin typeface="Montserrat ExtraBold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2178C9-0E98-4928-B558-418EAA6FD409}"/>
              </a:ext>
            </a:extLst>
          </p:cNvPr>
          <p:cNvSpPr txBox="1"/>
          <p:nvPr/>
        </p:nvSpPr>
        <p:spPr>
          <a:xfrm>
            <a:off x="8041424" y="3756412"/>
            <a:ext cx="391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dk1"/>
                </a:solidFill>
                <a:latin typeface="Montserrat ExtraBold" pitchFamily="2" charset="0"/>
              </a:rPr>
              <a:t>Fiabilité </a:t>
            </a:r>
            <a:endParaRPr lang="fr-FR" dirty="0">
              <a:solidFill>
                <a:schemeClr val="dk1"/>
              </a:solidFill>
              <a:latin typeface="Montserrat ExtraBold" pitchFamily="2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AE215B4-6741-4C88-87CC-0E6E3A46CA67}"/>
              </a:ext>
            </a:extLst>
          </p:cNvPr>
          <p:cNvCxnSpPr>
            <a:stCxn id="62" idx="3"/>
            <a:endCxn id="71" idx="1"/>
          </p:cNvCxnSpPr>
          <p:nvPr/>
        </p:nvCxnSpPr>
        <p:spPr>
          <a:xfrm>
            <a:off x="6874273" y="2962007"/>
            <a:ext cx="1167829" cy="290108"/>
          </a:xfrm>
          <a:prstGeom prst="bentConnector3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1D3D3A31-F101-4217-B417-FCEB4B3F8C2E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6916838" y="3574965"/>
            <a:ext cx="1124586" cy="366113"/>
          </a:xfrm>
          <a:prstGeom prst="bentConnector3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83632E33-1F5F-4398-AEC2-13309A8723F0}"/>
              </a:ext>
            </a:extLst>
          </p:cNvPr>
          <p:cNvCxnSpPr>
            <a:cxnSpLocks/>
            <a:stCxn id="69" idx="3"/>
            <a:endCxn id="59" idx="1"/>
          </p:cNvCxnSpPr>
          <p:nvPr/>
        </p:nvCxnSpPr>
        <p:spPr>
          <a:xfrm>
            <a:off x="6863766" y="4181206"/>
            <a:ext cx="1177658" cy="452801"/>
          </a:xfrm>
          <a:prstGeom prst="bentConnector3">
            <a:avLst/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5452A27-A617-4E23-99CB-EA6A6DFAE669}"/>
              </a:ext>
            </a:extLst>
          </p:cNvPr>
          <p:cNvCxnSpPr>
            <a:cxnSpLocks/>
            <a:stCxn id="69" idx="3"/>
            <a:endCxn id="60" idx="1"/>
          </p:cNvCxnSpPr>
          <p:nvPr/>
        </p:nvCxnSpPr>
        <p:spPr>
          <a:xfrm>
            <a:off x="6863766" y="4181206"/>
            <a:ext cx="1177658" cy="806299"/>
          </a:xfrm>
          <a:prstGeom prst="bentConnector3">
            <a:avLst>
              <a:gd name="adj1" fmla="val 50000"/>
            </a:avLst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64562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sp>
        <p:nvSpPr>
          <p:cNvPr id="85" name="Google Shape;146;p26">
            <a:extLst>
              <a:ext uri="{FF2B5EF4-FFF2-40B4-BE49-F238E27FC236}">
                <a16:creationId xmlns:a16="http://schemas.microsoft.com/office/drawing/2014/main" id="{BFB675B5-0E8F-4164-B037-D611011E1C84}"/>
              </a:ext>
            </a:extLst>
          </p:cNvPr>
          <p:cNvSpPr txBox="1">
            <a:spLocks/>
          </p:cNvSpPr>
          <p:nvPr/>
        </p:nvSpPr>
        <p:spPr>
          <a:xfrm>
            <a:off x="13431608" y="168927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Conclusion</a:t>
            </a:r>
            <a:endParaRPr lang="fr-FR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8A859B-64EF-4642-A3D7-64E01E5CC3BD}"/>
              </a:ext>
            </a:extLst>
          </p:cNvPr>
          <p:cNvSpPr/>
          <p:nvPr/>
        </p:nvSpPr>
        <p:spPr>
          <a:xfrm>
            <a:off x="8270236" y="2084104"/>
            <a:ext cx="1414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 SemiBold" pitchFamily="2" charset="0"/>
              </a:rPr>
              <a:t>KPI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7E92560-F2F7-4154-B8F4-B694AF8DE3EB}"/>
              </a:ext>
            </a:extLst>
          </p:cNvPr>
          <p:cNvSpPr txBox="1"/>
          <p:nvPr/>
        </p:nvSpPr>
        <p:spPr>
          <a:xfrm>
            <a:off x="8041424" y="5181019"/>
            <a:ext cx="391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dk1"/>
                </a:solidFill>
                <a:latin typeface="Montserrat ExtraBold" pitchFamily="2" charset="0"/>
              </a:rPr>
              <a:t>Planification dynamique </a:t>
            </a:r>
            <a:endParaRPr lang="fr-FR" dirty="0">
              <a:solidFill>
                <a:schemeClr val="dk1"/>
              </a:solidFill>
              <a:latin typeface="Montserrat ExtraBold" pitchFamily="2" charset="0"/>
            </a:endParaRP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AE83222D-3A70-4F04-9557-800423A04CD2}"/>
              </a:ext>
            </a:extLst>
          </p:cNvPr>
          <p:cNvCxnSpPr>
            <a:cxnSpLocks/>
            <a:stCxn id="69" idx="3"/>
            <a:endCxn id="86" idx="1"/>
          </p:cNvCxnSpPr>
          <p:nvPr/>
        </p:nvCxnSpPr>
        <p:spPr>
          <a:xfrm>
            <a:off x="6863766" y="4181206"/>
            <a:ext cx="1177658" cy="1184479"/>
          </a:xfrm>
          <a:prstGeom prst="bentConnector3">
            <a:avLst>
              <a:gd name="adj1" fmla="val 50000"/>
            </a:avLst>
          </a:prstGeom>
          <a:ln w="28575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FE8A49B-D23E-43BF-9BF7-502E813A3B14}"/>
              </a:ext>
            </a:extLst>
          </p:cNvPr>
          <p:cNvSpPr/>
          <p:nvPr/>
        </p:nvSpPr>
        <p:spPr>
          <a:xfrm rot="16200000">
            <a:off x="11219389" y="1285498"/>
            <a:ext cx="1682044" cy="575948"/>
          </a:xfrm>
          <a:prstGeom prst="roundRect">
            <a:avLst/>
          </a:prstGeom>
          <a:solidFill>
            <a:srgbClr val="54823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>
                <a:solidFill>
                  <a:schemeClr val="bg1"/>
                </a:solidFill>
                <a:latin typeface="Montserrat ExtraBold" pitchFamily="2" charset="0"/>
              </a:rPr>
              <a:t>Conclusion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AC7D9E67-3BD6-45BF-AE52-5AFC09067491}"/>
              </a:ext>
            </a:extLst>
          </p:cNvPr>
          <p:cNvSpPr/>
          <p:nvPr/>
        </p:nvSpPr>
        <p:spPr>
          <a:xfrm>
            <a:off x="10611557" y="1444978"/>
            <a:ext cx="1083733" cy="454650"/>
          </a:xfrm>
          <a:prstGeom prst="rightArrow">
            <a:avLst/>
          </a:prstGeom>
          <a:noFill/>
          <a:ln w="38100">
            <a:solidFill>
              <a:srgbClr val="54823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7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A4054-0C40-489F-A39C-0C82E04E0C63}"/>
              </a:ext>
            </a:extLst>
          </p:cNvPr>
          <p:cNvGrpSpPr/>
          <p:nvPr/>
        </p:nvGrpSpPr>
        <p:grpSpPr>
          <a:xfrm>
            <a:off x="1735321" y="-1314691"/>
            <a:ext cx="2132017" cy="385443"/>
            <a:chOff x="2544185" y="899610"/>
            <a:chExt cx="2132017" cy="385443"/>
          </a:xfrm>
        </p:grpSpPr>
        <p:sp>
          <p:nvSpPr>
            <p:cNvPr id="19" name="Rectangle à coins arrondis 31">
              <a:extLst>
                <a:ext uri="{FF2B5EF4-FFF2-40B4-BE49-F238E27FC236}">
                  <a16:creationId xmlns:a16="http://schemas.microsoft.com/office/drawing/2014/main" id="{A0E1257F-0106-4847-A077-42C69BA9D69C}"/>
                </a:ext>
              </a:extLst>
            </p:cNvPr>
            <p:cNvSpPr/>
            <p:nvPr/>
          </p:nvSpPr>
          <p:spPr>
            <a:xfrm>
              <a:off x="2544185" y="1030173"/>
              <a:ext cx="2132017" cy="254880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Mesurer</a:t>
              </a:r>
            </a:p>
          </p:txBody>
        </p:sp>
        <p:cxnSp>
          <p:nvCxnSpPr>
            <p:cNvPr id="23" name="Connecteur droit 21">
              <a:extLst>
                <a:ext uri="{FF2B5EF4-FFF2-40B4-BE49-F238E27FC236}">
                  <a16:creationId xmlns:a16="http://schemas.microsoft.com/office/drawing/2014/main" id="{75D00FE4-6B3D-4453-A41A-ECF2B3395945}"/>
                </a:ext>
              </a:extLst>
            </p:cNvPr>
            <p:cNvCxnSpPr/>
            <p:nvPr/>
          </p:nvCxnSpPr>
          <p:spPr>
            <a:xfrm>
              <a:off x="2710194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09772A-3487-430F-A4C7-679046FB2C3E}"/>
              </a:ext>
            </a:extLst>
          </p:cNvPr>
          <p:cNvGrpSpPr/>
          <p:nvPr/>
        </p:nvGrpSpPr>
        <p:grpSpPr>
          <a:xfrm>
            <a:off x="4324637" y="-1306657"/>
            <a:ext cx="2002357" cy="369375"/>
            <a:chOff x="5304516" y="899610"/>
            <a:chExt cx="2002357" cy="369375"/>
          </a:xfrm>
        </p:grpSpPr>
        <p:sp>
          <p:nvSpPr>
            <p:cNvPr id="20" name="Rectangle à coins arrondis 33">
              <a:extLst>
                <a:ext uri="{FF2B5EF4-FFF2-40B4-BE49-F238E27FC236}">
                  <a16:creationId xmlns:a16="http://schemas.microsoft.com/office/drawing/2014/main" id="{DF02B878-8A76-4783-A420-E9388006D927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Analyser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27" name="Connecteur droit 29">
              <a:extLst>
                <a:ext uri="{FF2B5EF4-FFF2-40B4-BE49-F238E27FC236}">
                  <a16:creationId xmlns:a16="http://schemas.microsoft.com/office/drawing/2014/main" id="{E495565E-FA49-4C80-9AB9-2491EB22C091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oogle Shape;151;p26">
            <a:extLst>
              <a:ext uri="{FF2B5EF4-FFF2-40B4-BE49-F238E27FC236}">
                <a16:creationId xmlns:a16="http://schemas.microsoft.com/office/drawing/2014/main" id="{8A735780-C293-4723-B71D-238A3E018F0C}"/>
              </a:ext>
            </a:extLst>
          </p:cNvPr>
          <p:cNvSpPr txBox="1">
            <a:spLocks/>
          </p:cNvSpPr>
          <p:nvPr/>
        </p:nvSpPr>
        <p:spPr>
          <a:xfrm>
            <a:off x="182231" y="-259989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42" name="Google Shape;146;p26">
            <a:extLst>
              <a:ext uri="{FF2B5EF4-FFF2-40B4-BE49-F238E27FC236}">
                <a16:creationId xmlns:a16="http://schemas.microsoft.com/office/drawing/2014/main" id="{AD3FAC5F-1129-4E39-B48E-A3BD915EC213}"/>
              </a:ext>
            </a:extLst>
          </p:cNvPr>
          <p:cNvSpPr txBox="1">
            <a:spLocks/>
          </p:cNvSpPr>
          <p:nvPr/>
        </p:nvSpPr>
        <p:spPr>
          <a:xfrm>
            <a:off x="717087" y="222565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2400" dirty="0">
                <a:solidFill>
                  <a:schemeClr val="bg1"/>
                </a:solidFill>
                <a:latin typeface="Montserrat ExtraBold" pitchFamily="2" charset="0"/>
              </a:rPr>
              <a:t>Conclusion</a:t>
            </a:r>
            <a:endParaRPr lang="fr-FR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49" name="Google Shape;142;p26">
            <a:extLst>
              <a:ext uri="{FF2B5EF4-FFF2-40B4-BE49-F238E27FC236}">
                <a16:creationId xmlns:a16="http://schemas.microsoft.com/office/drawing/2014/main" id="{286578D8-BAB0-48E1-A0C1-4DC07AC0A872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487395" y="-257756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72BB5C-32D1-4B07-9323-638C72FF74BC}"/>
              </a:ext>
            </a:extLst>
          </p:cNvPr>
          <p:cNvGrpSpPr/>
          <p:nvPr/>
        </p:nvGrpSpPr>
        <p:grpSpPr>
          <a:xfrm>
            <a:off x="6784293" y="-1306657"/>
            <a:ext cx="2002357" cy="369375"/>
            <a:chOff x="7760530" y="899610"/>
            <a:chExt cx="2002357" cy="369375"/>
          </a:xfrm>
        </p:grpSpPr>
        <p:sp>
          <p:nvSpPr>
            <p:cNvPr id="46" name="Rectangle à coins arrondis 35">
              <a:extLst>
                <a:ext uri="{FF2B5EF4-FFF2-40B4-BE49-F238E27FC236}">
                  <a16:creationId xmlns:a16="http://schemas.microsoft.com/office/drawing/2014/main" id="{C1D2F763-2F7F-4911-B448-7266092FD078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C5E0B4"/>
                  </a:solidFill>
                  <a:latin typeface="Montserrat Medium" pitchFamily="2" charset="0"/>
                </a:rPr>
                <a:t>Innover</a:t>
              </a:r>
              <a:endParaRPr lang="fr-FR" sz="1400" dirty="0">
                <a:solidFill>
                  <a:srgbClr val="C5E0B4"/>
                </a:solidFill>
                <a:latin typeface="Montserrat Medium" pitchFamily="2" charset="0"/>
              </a:endParaRPr>
            </a:p>
          </p:txBody>
        </p:sp>
        <p:cxnSp>
          <p:nvCxnSpPr>
            <p:cNvPr id="47" name="Connecteur droit 23">
              <a:extLst>
                <a:ext uri="{FF2B5EF4-FFF2-40B4-BE49-F238E27FC236}">
                  <a16:creationId xmlns:a16="http://schemas.microsoft.com/office/drawing/2014/main" id="{5572295F-FD94-4F6D-8912-96B3F2D3D0CE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BDE7FBC-FDF5-48A1-ABDF-3700304DB6C2}"/>
              </a:ext>
            </a:extLst>
          </p:cNvPr>
          <p:cNvGrpSpPr/>
          <p:nvPr/>
        </p:nvGrpSpPr>
        <p:grpSpPr>
          <a:xfrm>
            <a:off x="9243950" y="-1306657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BA626877-400E-48A1-8364-21B577B2BA78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4E9B19"/>
                  </a:solidFill>
                  <a:latin typeface="Montserrat Medium" pitchFamily="2" charset="0"/>
                </a:rPr>
                <a:t>Contrôler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22452953-65F9-4558-BE96-1292BD355820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Espace réservé du numéro de diapositive 4">
            <a:extLst>
              <a:ext uri="{FF2B5EF4-FFF2-40B4-BE49-F238E27FC236}">
                <a16:creationId xmlns:a16="http://schemas.microsoft.com/office/drawing/2014/main" id="{3AB094B0-8228-4169-BF44-2FA78E069037}"/>
              </a:ext>
            </a:extLst>
          </p:cNvPr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41</a:t>
            </a:r>
          </a:p>
        </p:txBody>
      </p:sp>
      <p:grpSp>
        <p:nvGrpSpPr>
          <p:cNvPr id="61" name="Groupe 31">
            <a:extLst>
              <a:ext uri="{FF2B5EF4-FFF2-40B4-BE49-F238E27FC236}">
                <a16:creationId xmlns:a16="http://schemas.microsoft.com/office/drawing/2014/main" id="{B23EC3D6-E6CC-44AB-BCDD-F6470085800C}"/>
              </a:ext>
            </a:extLst>
          </p:cNvPr>
          <p:cNvGrpSpPr/>
          <p:nvPr/>
        </p:nvGrpSpPr>
        <p:grpSpPr>
          <a:xfrm flipH="1">
            <a:off x="3747069" y="3727537"/>
            <a:ext cx="2457187" cy="539999"/>
            <a:chOff x="5929259" y="1156690"/>
            <a:chExt cx="2183426" cy="720000"/>
          </a:xfrm>
          <a:solidFill>
            <a:srgbClr val="548235"/>
          </a:solidFill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02E3EB-ACB5-4A67-B060-2C122399208F}"/>
                </a:ext>
              </a:extLst>
            </p:cNvPr>
            <p:cNvSpPr/>
            <p:nvPr/>
          </p:nvSpPr>
          <p:spPr>
            <a:xfrm>
              <a:off x="5929259" y="1156690"/>
              <a:ext cx="2175095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72" name="ZoneTexte 37">
              <a:extLst>
                <a:ext uri="{FF2B5EF4-FFF2-40B4-BE49-F238E27FC236}">
                  <a16:creationId xmlns:a16="http://schemas.microsoft.com/office/drawing/2014/main" id="{1ECE7440-DF4C-42DF-B08F-383AC79DF41D}"/>
                </a:ext>
              </a:extLst>
            </p:cNvPr>
            <p:cNvSpPr txBox="1"/>
            <p:nvPr/>
          </p:nvSpPr>
          <p:spPr>
            <a:xfrm>
              <a:off x="5944642" y="1273026"/>
              <a:ext cx="2168043" cy="4514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bg1"/>
                  </a:solidFill>
                  <a:latin typeface="Montserrat SemiBold" pitchFamily="2" charset="0"/>
                </a:rPr>
                <a:t>Réalisations</a:t>
              </a:r>
              <a:endParaRPr lang="en-US" sz="1600" dirty="0">
                <a:solidFill>
                  <a:schemeClr val="bg1"/>
                </a:solidFill>
                <a:latin typeface="Montserrat SemiBold" pitchFamily="2" charset="0"/>
              </a:endParaRPr>
            </a:p>
          </p:txBody>
        </p:sp>
      </p:grpSp>
      <p:grpSp>
        <p:nvGrpSpPr>
          <p:cNvPr id="64" name="Groupe 32">
            <a:extLst>
              <a:ext uri="{FF2B5EF4-FFF2-40B4-BE49-F238E27FC236}">
                <a16:creationId xmlns:a16="http://schemas.microsoft.com/office/drawing/2014/main" id="{5FE8CD23-123C-45C8-82AA-B100361AA571}"/>
              </a:ext>
            </a:extLst>
          </p:cNvPr>
          <p:cNvGrpSpPr/>
          <p:nvPr/>
        </p:nvGrpSpPr>
        <p:grpSpPr>
          <a:xfrm flipH="1">
            <a:off x="3283277" y="3772722"/>
            <a:ext cx="473167" cy="449653"/>
            <a:chOff x="8104355" y="1216937"/>
            <a:chExt cx="420450" cy="599539"/>
          </a:xfrm>
          <a:solidFill>
            <a:srgbClr val="243782"/>
          </a:solidFill>
        </p:grpSpPr>
        <p:sp>
          <p:nvSpPr>
            <p:cNvPr id="65" name="Forme libre 33">
              <a:extLst>
                <a:ext uri="{FF2B5EF4-FFF2-40B4-BE49-F238E27FC236}">
                  <a16:creationId xmlns:a16="http://schemas.microsoft.com/office/drawing/2014/main" id="{D863E457-3EAD-4C4E-B5E8-22F700D00056}"/>
                </a:ext>
              </a:extLst>
            </p:cNvPr>
            <p:cNvSpPr/>
            <p:nvPr/>
          </p:nvSpPr>
          <p:spPr>
            <a:xfrm rot="5400000">
              <a:off x="8014810" y="1306482"/>
              <a:ext cx="599539" cy="420450"/>
            </a:xfrm>
            <a:custGeom>
              <a:avLst/>
              <a:gdLst>
                <a:gd name="connsiteX0" fmla="*/ 0 w 599539"/>
                <a:gd name="connsiteY0" fmla="*/ 801388 h 801388"/>
                <a:gd name="connsiteX1" fmla="*/ 0 w 599539"/>
                <a:gd name="connsiteY1" fmla="*/ 213560 h 801388"/>
                <a:gd name="connsiteX2" fmla="*/ 1 w 599539"/>
                <a:gd name="connsiteY2" fmla="*/ 213560 h 801388"/>
                <a:gd name="connsiteX3" fmla="*/ 299770 w 599539"/>
                <a:gd name="connsiteY3" fmla="*/ 0 h 801388"/>
                <a:gd name="connsiteX4" fmla="*/ 599539 w 599539"/>
                <a:gd name="connsiteY4" fmla="*/ 213560 h 801388"/>
                <a:gd name="connsiteX5" fmla="*/ 599538 w 599539"/>
                <a:gd name="connsiteY5" fmla="*/ 213560 h 801388"/>
                <a:gd name="connsiteX6" fmla="*/ 599538 w 599539"/>
                <a:gd name="connsiteY6" fmla="*/ 801388 h 80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539" h="801388">
                  <a:moveTo>
                    <a:pt x="0" y="801388"/>
                  </a:moveTo>
                  <a:lnTo>
                    <a:pt x="0" y="213560"/>
                  </a:lnTo>
                  <a:lnTo>
                    <a:pt x="1" y="213560"/>
                  </a:lnTo>
                  <a:lnTo>
                    <a:pt x="299770" y="0"/>
                  </a:lnTo>
                  <a:lnTo>
                    <a:pt x="599539" y="213560"/>
                  </a:lnTo>
                  <a:lnTo>
                    <a:pt x="599538" y="213560"/>
                  </a:lnTo>
                  <a:lnTo>
                    <a:pt x="599538" y="80138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>
                <a:solidFill>
                  <a:schemeClr val="accent6"/>
                </a:solidFill>
              </a:endParaRPr>
            </a:p>
          </p:txBody>
        </p:sp>
        <p:sp>
          <p:nvSpPr>
            <p:cNvPr id="68" name="ZoneTexte 35">
              <a:extLst>
                <a:ext uri="{FF2B5EF4-FFF2-40B4-BE49-F238E27FC236}">
                  <a16:creationId xmlns:a16="http://schemas.microsoft.com/office/drawing/2014/main" id="{B3AFFA8B-C9AB-4CBD-B232-DB701CF49471}"/>
                </a:ext>
              </a:extLst>
            </p:cNvPr>
            <p:cNvSpPr txBox="1"/>
            <p:nvPr/>
          </p:nvSpPr>
          <p:spPr>
            <a:xfrm>
              <a:off x="8112685" y="1344119"/>
              <a:ext cx="326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b="1" dirty="0">
                  <a:solidFill>
                    <a:schemeClr val="accent6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74" name="Groupe 39">
            <a:extLst>
              <a:ext uri="{FF2B5EF4-FFF2-40B4-BE49-F238E27FC236}">
                <a16:creationId xmlns:a16="http://schemas.microsoft.com/office/drawing/2014/main" id="{0FD8940F-F249-48D7-884D-AB9DF39BD89A}"/>
              </a:ext>
            </a:extLst>
          </p:cNvPr>
          <p:cNvGrpSpPr/>
          <p:nvPr/>
        </p:nvGrpSpPr>
        <p:grpSpPr>
          <a:xfrm>
            <a:off x="6436282" y="2335108"/>
            <a:ext cx="2448900" cy="540000"/>
            <a:chOff x="6516913" y="1156690"/>
            <a:chExt cx="3265200" cy="720000"/>
          </a:xfrm>
          <a:solidFill>
            <a:srgbClr val="548235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DAD07DB-812B-4677-9820-8B2A6F7940FC}"/>
                </a:ext>
              </a:extLst>
            </p:cNvPr>
            <p:cNvSpPr/>
            <p:nvPr/>
          </p:nvSpPr>
          <p:spPr>
            <a:xfrm>
              <a:off x="6516913" y="1156690"/>
              <a:ext cx="32652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87" name="ZoneTexte 48">
              <a:extLst>
                <a:ext uri="{FF2B5EF4-FFF2-40B4-BE49-F238E27FC236}">
                  <a16:creationId xmlns:a16="http://schemas.microsoft.com/office/drawing/2014/main" id="{5418780E-E759-487A-B745-33BE9E13E638}"/>
                </a:ext>
              </a:extLst>
            </p:cNvPr>
            <p:cNvSpPr txBox="1"/>
            <p:nvPr/>
          </p:nvSpPr>
          <p:spPr>
            <a:xfrm>
              <a:off x="6589829" y="1274161"/>
              <a:ext cx="2104227" cy="400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fr-FR" sz="1350" dirty="0"/>
            </a:p>
          </p:txBody>
        </p:sp>
      </p:grpSp>
      <p:grpSp>
        <p:nvGrpSpPr>
          <p:cNvPr id="75" name="Groupe 40">
            <a:extLst>
              <a:ext uri="{FF2B5EF4-FFF2-40B4-BE49-F238E27FC236}">
                <a16:creationId xmlns:a16="http://schemas.microsoft.com/office/drawing/2014/main" id="{BF4637C9-D286-4492-A88A-37D39E039A1A}"/>
              </a:ext>
            </a:extLst>
          </p:cNvPr>
          <p:cNvGrpSpPr/>
          <p:nvPr/>
        </p:nvGrpSpPr>
        <p:grpSpPr>
          <a:xfrm>
            <a:off x="6466098" y="2380282"/>
            <a:ext cx="2904278" cy="449654"/>
            <a:chOff x="6319628" y="914542"/>
            <a:chExt cx="3872371" cy="599539"/>
          </a:xfrm>
        </p:grpSpPr>
        <p:grpSp>
          <p:nvGrpSpPr>
            <p:cNvPr id="76" name="Groupe 42">
              <a:extLst>
                <a:ext uri="{FF2B5EF4-FFF2-40B4-BE49-F238E27FC236}">
                  <a16:creationId xmlns:a16="http://schemas.microsoft.com/office/drawing/2014/main" id="{465D8E9F-C8C6-46F6-A633-125AEE39CC6B}"/>
                </a:ext>
              </a:extLst>
            </p:cNvPr>
            <p:cNvGrpSpPr/>
            <p:nvPr/>
          </p:nvGrpSpPr>
          <p:grpSpPr>
            <a:xfrm>
              <a:off x="9546043" y="914542"/>
              <a:ext cx="645956" cy="599539"/>
              <a:chOff x="9783082" y="1216922"/>
              <a:chExt cx="645956" cy="59953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8" name="Forme libre 44">
                <a:extLst>
                  <a:ext uri="{FF2B5EF4-FFF2-40B4-BE49-F238E27FC236}">
                    <a16:creationId xmlns:a16="http://schemas.microsoft.com/office/drawing/2014/main" id="{4626C803-674C-470D-8EE2-D287527D7C1F}"/>
                  </a:ext>
                </a:extLst>
              </p:cNvPr>
              <p:cNvSpPr/>
              <p:nvPr/>
            </p:nvSpPr>
            <p:spPr>
              <a:xfrm rot="5400000">
                <a:off x="9806290" y="1193714"/>
                <a:ext cx="599539" cy="645956"/>
              </a:xfrm>
              <a:custGeom>
                <a:avLst/>
                <a:gdLst>
                  <a:gd name="connsiteX0" fmla="*/ 0 w 599539"/>
                  <a:gd name="connsiteY0" fmla="*/ 801388 h 801388"/>
                  <a:gd name="connsiteX1" fmla="*/ 0 w 599539"/>
                  <a:gd name="connsiteY1" fmla="*/ 213560 h 801388"/>
                  <a:gd name="connsiteX2" fmla="*/ 1 w 599539"/>
                  <a:gd name="connsiteY2" fmla="*/ 213560 h 801388"/>
                  <a:gd name="connsiteX3" fmla="*/ 299770 w 599539"/>
                  <a:gd name="connsiteY3" fmla="*/ 0 h 801388"/>
                  <a:gd name="connsiteX4" fmla="*/ 599539 w 599539"/>
                  <a:gd name="connsiteY4" fmla="*/ 213560 h 801388"/>
                  <a:gd name="connsiteX5" fmla="*/ 599538 w 599539"/>
                  <a:gd name="connsiteY5" fmla="*/ 213560 h 801388"/>
                  <a:gd name="connsiteX6" fmla="*/ 599538 w 599539"/>
                  <a:gd name="connsiteY6" fmla="*/ 801388 h 80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9539" h="801388">
                    <a:moveTo>
                      <a:pt x="0" y="801388"/>
                    </a:moveTo>
                    <a:lnTo>
                      <a:pt x="0" y="213560"/>
                    </a:lnTo>
                    <a:lnTo>
                      <a:pt x="1" y="213560"/>
                    </a:lnTo>
                    <a:lnTo>
                      <a:pt x="299770" y="0"/>
                    </a:lnTo>
                    <a:lnTo>
                      <a:pt x="599539" y="213560"/>
                    </a:lnTo>
                    <a:lnTo>
                      <a:pt x="599538" y="213560"/>
                    </a:lnTo>
                    <a:lnTo>
                      <a:pt x="599538" y="80138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5" name="ZoneTexte 46">
                <a:extLst>
                  <a:ext uri="{FF2B5EF4-FFF2-40B4-BE49-F238E27FC236}">
                    <a16:creationId xmlns:a16="http://schemas.microsoft.com/office/drawing/2014/main" id="{589D4D4B-C3D8-43A3-A059-E5CC3325360F}"/>
                  </a:ext>
                </a:extLst>
              </p:cNvPr>
              <p:cNvSpPr txBox="1"/>
              <p:nvPr/>
            </p:nvSpPr>
            <p:spPr>
              <a:xfrm>
                <a:off x="9799402" y="1332025"/>
                <a:ext cx="501677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1350" b="1" dirty="0">
                    <a:solidFill>
                      <a:schemeClr val="accent6"/>
                    </a:solidFill>
                    <a:latin typeface="Tw Cen MT" panose="020B0602020104020603" pitchFamily="34" charset="0"/>
                  </a:rPr>
                  <a:t>01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6E5EDD-3674-4BC4-898A-AF7736D22DB9}"/>
                </a:ext>
              </a:extLst>
            </p:cNvPr>
            <p:cNvSpPr/>
            <p:nvPr/>
          </p:nvSpPr>
          <p:spPr>
            <a:xfrm>
              <a:off x="6319628" y="1005445"/>
              <a:ext cx="3032086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bg1"/>
                  </a:solidFill>
                  <a:latin typeface="Montserrat SemiBold" pitchFamily="2" charset="0"/>
                </a:rPr>
                <a:t>Valeurs Ajoutées 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00C73BEF-522E-4FE2-B04B-E1DA58B6C69F}"/>
              </a:ext>
            </a:extLst>
          </p:cNvPr>
          <p:cNvSpPr/>
          <p:nvPr/>
        </p:nvSpPr>
        <p:spPr>
          <a:xfrm>
            <a:off x="6251275" y="2943856"/>
            <a:ext cx="121500" cy="21857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grpSp>
        <p:nvGrpSpPr>
          <p:cNvPr id="89" name="Groupe 50">
            <a:extLst>
              <a:ext uri="{FF2B5EF4-FFF2-40B4-BE49-F238E27FC236}">
                <a16:creationId xmlns:a16="http://schemas.microsoft.com/office/drawing/2014/main" id="{D1E4C049-0CB5-4884-8735-76323B98D8FC}"/>
              </a:ext>
            </a:extLst>
          </p:cNvPr>
          <p:cNvGrpSpPr/>
          <p:nvPr/>
        </p:nvGrpSpPr>
        <p:grpSpPr>
          <a:xfrm>
            <a:off x="6251275" y="2252241"/>
            <a:ext cx="121500" cy="695928"/>
            <a:chOff x="6033199" y="774619"/>
            <a:chExt cx="162000" cy="1457017"/>
          </a:xfrm>
          <a:solidFill>
            <a:srgbClr val="548235"/>
          </a:solidFill>
        </p:grpSpPr>
        <p:sp>
          <p:nvSpPr>
            <p:cNvPr id="90" name="Triangle isocèle 51">
              <a:extLst>
                <a:ext uri="{FF2B5EF4-FFF2-40B4-BE49-F238E27FC236}">
                  <a16:creationId xmlns:a16="http://schemas.microsoft.com/office/drawing/2014/main" id="{11F7B9AE-9DC5-4D4C-AADF-3D1BC0458D71}"/>
                </a:ext>
              </a:extLst>
            </p:cNvPr>
            <p:cNvSpPr/>
            <p:nvPr/>
          </p:nvSpPr>
          <p:spPr>
            <a:xfrm>
              <a:off x="6033771" y="774619"/>
              <a:ext cx="160285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F53BB78-BE9C-4EA5-B318-92BD6C9F3369}"/>
                </a:ext>
              </a:extLst>
            </p:cNvPr>
            <p:cNvSpPr/>
            <p:nvPr/>
          </p:nvSpPr>
          <p:spPr>
            <a:xfrm>
              <a:off x="6033199" y="820338"/>
              <a:ext cx="162000" cy="14112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2" name="Groupe 53">
            <a:extLst>
              <a:ext uri="{FF2B5EF4-FFF2-40B4-BE49-F238E27FC236}">
                <a16:creationId xmlns:a16="http://schemas.microsoft.com/office/drawing/2014/main" id="{9731F217-5882-4536-ADD9-1949ABCDBE3A}"/>
              </a:ext>
            </a:extLst>
          </p:cNvPr>
          <p:cNvGrpSpPr/>
          <p:nvPr/>
        </p:nvGrpSpPr>
        <p:grpSpPr>
          <a:xfrm>
            <a:off x="6251275" y="5129564"/>
            <a:ext cx="121500" cy="677177"/>
            <a:chOff x="6033199" y="4321885"/>
            <a:chExt cx="162000" cy="1456623"/>
          </a:xfrm>
          <a:solidFill>
            <a:srgbClr val="548235"/>
          </a:solidFill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1C478EF-4276-4415-9461-E4A1769BC43A}"/>
                </a:ext>
              </a:extLst>
            </p:cNvPr>
            <p:cNvSpPr/>
            <p:nvPr/>
          </p:nvSpPr>
          <p:spPr>
            <a:xfrm>
              <a:off x="6033199" y="4321885"/>
              <a:ext cx="162000" cy="14112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94" name="Triangle isocèle 55">
              <a:extLst>
                <a:ext uri="{FF2B5EF4-FFF2-40B4-BE49-F238E27FC236}">
                  <a16:creationId xmlns:a16="http://schemas.microsoft.com/office/drawing/2014/main" id="{B0755E18-0390-4662-9558-51B229479374}"/>
                </a:ext>
              </a:extLst>
            </p:cNvPr>
            <p:cNvSpPr/>
            <p:nvPr/>
          </p:nvSpPr>
          <p:spPr>
            <a:xfrm flipV="1">
              <a:off x="6033199" y="5732789"/>
              <a:ext cx="160285" cy="457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</p:grpSp>
      <p:grpSp>
        <p:nvGrpSpPr>
          <p:cNvPr id="96" name="Groupe 57">
            <a:extLst>
              <a:ext uri="{FF2B5EF4-FFF2-40B4-BE49-F238E27FC236}">
                <a16:creationId xmlns:a16="http://schemas.microsoft.com/office/drawing/2014/main" id="{4771C105-445A-434E-AA3D-CCDB4D144CBE}"/>
              </a:ext>
            </a:extLst>
          </p:cNvPr>
          <p:cNvGrpSpPr/>
          <p:nvPr/>
        </p:nvGrpSpPr>
        <p:grpSpPr>
          <a:xfrm>
            <a:off x="6420942" y="5159602"/>
            <a:ext cx="2506740" cy="540000"/>
            <a:chOff x="6516913" y="1156690"/>
            <a:chExt cx="3342320" cy="720000"/>
          </a:xfrm>
          <a:solidFill>
            <a:srgbClr val="548235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5179AF1-3799-47F3-907C-540086D9A582}"/>
                </a:ext>
              </a:extLst>
            </p:cNvPr>
            <p:cNvSpPr/>
            <p:nvPr/>
          </p:nvSpPr>
          <p:spPr>
            <a:xfrm>
              <a:off x="6516913" y="1156690"/>
              <a:ext cx="32652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101" name="ZoneTexte 62">
              <a:extLst>
                <a:ext uri="{FF2B5EF4-FFF2-40B4-BE49-F238E27FC236}">
                  <a16:creationId xmlns:a16="http://schemas.microsoft.com/office/drawing/2014/main" id="{1714FA9B-37E9-43E6-A5F4-6F93F6C49C35}"/>
                </a:ext>
              </a:extLst>
            </p:cNvPr>
            <p:cNvSpPr txBox="1"/>
            <p:nvPr/>
          </p:nvSpPr>
          <p:spPr>
            <a:xfrm>
              <a:off x="6594033" y="1303269"/>
              <a:ext cx="3265200" cy="4514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402431" algn="l"/>
                </a:tabLst>
              </a:pPr>
              <a:r>
                <a:rPr lang="fr-FR" sz="1600" dirty="0">
                  <a:solidFill>
                    <a:schemeClr val="bg1"/>
                  </a:solidFill>
                  <a:latin typeface="Montserrat SemiBold" pitchFamily="2" charset="0"/>
                </a:rPr>
                <a:t>Perspectives</a:t>
              </a:r>
            </a:p>
          </p:txBody>
        </p:sp>
      </p:grpSp>
      <p:grpSp>
        <p:nvGrpSpPr>
          <p:cNvPr id="97" name="Groupe 58">
            <a:extLst>
              <a:ext uri="{FF2B5EF4-FFF2-40B4-BE49-F238E27FC236}">
                <a16:creationId xmlns:a16="http://schemas.microsoft.com/office/drawing/2014/main" id="{780E7A8C-7F95-470F-8CC3-F69617E97D61}"/>
              </a:ext>
            </a:extLst>
          </p:cNvPr>
          <p:cNvGrpSpPr/>
          <p:nvPr/>
        </p:nvGrpSpPr>
        <p:grpSpPr>
          <a:xfrm>
            <a:off x="8873717" y="5204777"/>
            <a:ext cx="484467" cy="449654"/>
            <a:chOff x="9787279" y="1216923"/>
            <a:chExt cx="645956" cy="59953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8" name="Forme libre 59">
              <a:extLst>
                <a:ext uri="{FF2B5EF4-FFF2-40B4-BE49-F238E27FC236}">
                  <a16:creationId xmlns:a16="http://schemas.microsoft.com/office/drawing/2014/main" id="{5FE80E90-FC7E-4643-ACD6-2529D24205ED}"/>
                </a:ext>
              </a:extLst>
            </p:cNvPr>
            <p:cNvSpPr/>
            <p:nvPr/>
          </p:nvSpPr>
          <p:spPr>
            <a:xfrm rot="5400000">
              <a:off x="9810487" y="1193715"/>
              <a:ext cx="599539" cy="645956"/>
            </a:xfrm>
            <a:custGeom>
              <a:avLst/>
              <a:gdLst>
                <a:gd name="connsiteX0" fmla="*/ 0 w 599539"/>
                <a:gd name="connsiteY0" fmla="*/ 801388 h 801388"/>
                <a:gd name="connsiteX1" fmla="*/ 0 w 599539"/>
                <a:gd name="connsiteY1" fmla="*/ 213560 h 801388"/>
                <a:gd name="connsiteX2" fmla="*/ 1 w 599539"/>
                <a:gd name="connsiteY2" fmla="*/ 213560 h 801388"/>
                <a:gd name="connsiteX3" fmla="*/ 299770 w 599539"/>
                <a:gd name="connsiteY3" fmla="*/ 0 h 801388"/>
                <a:gd name="connsiteX4" fmla="*/ 599539 w 599539"/>
                <a:gd name="connsiteY4" fmla="*/ 213560 h 801388"/>
                <a:gd name="connsiteX5" fmla="*/ 599538 w 599539"/>
                <a:gd name="connsiteY5" fmla="*/ 213560 h 801388"/>
                <a:gd name="connsiteX6" fmla="*/ 599538 w 599539"/>
                <a:gd name="connsiteY6" fmla="*/ 801388 h 80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539" h="801388">
                  <a:moveTo>
                    <a:pt x="0" y="801388"/>
                  </a:moveTo>
                  <a:lnTo>
                    <a:pt x="0" y="213560"/>
                  </a:lnTo>
                  <a:lnTo>
                    <a:pt x="1" y="213560"/>
                  </a:lnTo>
                  <a:lnTo>
                    <a:pt x="299770" y="0"/>
                  </a:lnTo>
                  <a:lnTo>
                    <a:pt x="599539" y="213560"/>
                  </a:lnTo>
                  <a:lnTo>
                    <a:pt x="599538" y="213560"/>
                  </a:lnTo>
                  <a:lnTo>
                    <a:pt x="599538" y="8013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>
                <a:solidFill>
                  <a:schemeClr val="accent6"/>
                </a:solidFill>
              </a:endParaRPr>
            </a:p>
          </p:txBody>
        </p:sp>
        <p:sp>
          <p:nvSpPr>
            <p:cNvPr id="99" name="ZoneTexte 60">
              <a:extLst>
                <a:ext uri="{FF2B5EF4-FFF2-40B4-BE49-F238E27FC236}">
                  <a16:creationId xmlns:a16="http://schemas.microsoft.com/office/drawing/2014/main" id="{53F684A0-6145-48AA-A05E-F8577AC68B88}"/>
                </a:ext>
              </a:extLst>
            </p:cNvPr>
            <p:cNvSpPr txBox="1"/>
            <p:nvPr/>
          </p:nvSpPr>
          <p:spPr>
            <a:xfrm>
              <a:off x="9808623" y="1332026"/>
              <a:ext cx="501677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b="1">
                  <a:solidFill>
                    <a:srgbClr val="2A385A"/>
                  </a:solidFill>
                  <a:latin typeface="Tw Cen MT" panose="020B0602020104020603" pitchFamily="34" charset="0"/>
                </a:defRPr>
              </a:lvl1pPr>
            </a:lstStyle>
            <a:p>
              <a:r>
                <a:rPr lang="fr-FR" sz="1350" dirty="0">
                  <a:solidFill>
                    <a:schemeClr val="accent6"/>
                  </a:solidFill>
                </a:rPr>
                <a:t>03</a:t>
              </a:r>
            </a:p>
          </p:txBody>
        </p:sp>
      </p:grp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1483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sp>
        <p:nvSpPr>
          <p:cNvPr id="102" name="Espace réservé du contenu 4">
            <a:extLst>
              <a:ext uri="{FF2B5EF4-FFF2-40B4-BE49-F238E27FC236}">
                <a16:creationId xmlns:a16="http://schemas.microsoft.com/office/drawing/2014/main" id="{0EAE95E9-29D4-4C5F-8D73-810797A99A0D}"/>
              </a:ext>
            </a:extLst>
          </p:cNvPr>
          <p:cNvSpPr txBox="1">
            <a:spLocks/>
          </p:cNvSpPr>
          <p:nvPr/>
        </p:nvSpPr>
        <p:spPr>
          <a:xfrm>
            <a:off x="6182974" y="3374670"/>
            <a:ext cx="6179001" cy="1269524"/>
          </a:xfrm>
          <a:prstGeom prst="rect">
            <a:avLst/>
          </a:prstGeom>
        </p:spPr>
        <p:txBody>
          <a:bodyPr>
            <a:noAutofit/>
          </a:bodyPr>
          <a:lstStyle>
            <a:lvl1pPr marL="342830" indent="-342830" algn="l" defTabSz="914220" rtl="0" eaLnBrk="1" latinLnBrk="0" hangingPunct="1">
              <a:spcBef>
                <a:spcPts val="0"/>
              </a:spcBef>
              <a:spcAft>
                <a:spcPts val="600"/>
              </a:spcAft>
              <a:buSzPct val="150000"/>
              <a:buFont typeface="Wingdings" panose="05000000000000000000" pitchFamily="2" charset="2"/>
              <a:buChar char="§"/>
              <a:defRPr lang="fr-FR" sz="1600" b="0" kern="1200" dirty="0" smtClean="0">
                <a:solidFill>
                  <a:srgbClr val="2938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99940" indent="-342830" algn="l" defTabSz="914220" rtl="0" eaLnBrk="1" latinLnBrk="0" hangingPunct="1">
              <a:spcBef>
                <a:spcPts val="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  <a:defRPr lang="fr-FR" sz="1200" kern="1200" dirty="0" smtClean="0">
                <a:solidFill>
                  <a:srgbClr val="8378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85634" indent="-171418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fr-FR" sz="1000" kern="1200" dirty="0" smtClean="0">
                <a:solidFill>
                  <a:srgbClr val="8378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99880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ACA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439" indent="0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rgbClr val="ACA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096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8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6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4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A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Dashboard des arrêts PowerBI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Montserrat SemiBold" pitchFamily="2" charset="0"/>
            </a:endParaRPr>
          </a:p>
          <a:p>
            <a:pPr lvl="1"/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Conception de Platform de suivie</a:t>
            </a:r>
          </a:p>
          <a:p>
            <a:pPr lvl="1"/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Planification du projet informatique</a:t>
            </a:r>
          </a:p>
          <a:p>
            <a:pPr lvl="1"/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Modélisation </a:t>
            </a:r>
            <a:r>
              <a:rPr lang="fr-CA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mathématique  de planification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103" name="Espace réservé du contenu 4">
            <a:extLst>
              <a:ext uri="{FF2B5EF4-FFF2-40B4-BE49-F238E27FC236}">
                <a16:creationId xmlns:a16="http://schemas.microsoft.com/office/drawing/2014/main" id="{04EA4EE7-FA87-40DE-9E55-10A8D98A56C6}"/>
              </a:ext>
            </a:extLst>
          </p:cNvPr>
          <p:cNvSpPr txBox="1">
            <a:spLocks/>
          </p:cNvSpPr>
          <p:nvPr/>
        </p:nvSpPr>
        <p:spPr>
          <a:xfrm>
            <a:off x="1004711" y="5092609"/>
            <a:ext cx="5263650" cy="1142195"/>
          </a:xfrm>
          <a:prstGeom prst="rect">
            <a:avLst/>
          </a:prstGeom>
        </p:spPr>
        <p:txBody>
          <a:bodyPr>
            <a:normAutofit/>
          </a:bodyPr>
          <a:lstStyle>
            <a:lvl1pPr marL="342830" indent="-342830" algn="l" defTabSz="914220" rtl="0" eaLnBrk="1" latinLnBrk="0" hangingPunct="1">
              <a:spcBef>
                <a:spcPts val="0"/>
              </a:spcBef>
              <a:spcAft>
                <a:spcPts val="600"/>
              </a:spcAft>
              <a:buSzPct val="150000"/>
              <a:buFont typeface="Wingdings" panose="05000000000000000000" pitchFamily="2" charset="2"/>
              <a:buChar char="§"/>
              <a:defRPr lang="fr-FR" sz="1600" b="0" kern="1200" dirty="0" smtClean="0">
                <a:solidFill>
                  <a:srgbClr val="2938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99940" indent="-342830" algn="l" defTabSz="914220" rtl="0" eaLnBrk="1" latinLnBrk="0" hangingPunct="1">
              <a:spcBef>
                <a:spcPts val="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  <a:defRPr lang="fr-FR" sz="1200" kern="1200" dirty="0" smtClean="0">
                <a:solidFill>
                  <a:srgbClr val="8378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85634" indent="-171418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fr-FR" sz="1000" kern="1200" dirty="0" smtClean="0">
                <a:solidFill>
                  <a:srgbClr val="8378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99880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ACA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439" indent="0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rgbClr val="ACA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096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8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6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4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A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Intégration avec les module de production.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Montserrat SemiBold" pitchFamily="2" charset="0"/>
            </a:endParaRPr>
          </a:p>
          <a:p>
            <a:pPr lvl="1"/>
            <a:r>
              <a:rPr lang="fr-CA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Intégration avec logiciel de simulation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.</a:t>
            </a:r>
          </a:p>
          <a:p>
            <a:pPr lvl="1"/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S’étendre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 le </a:t>
            </a:r>
            <a:r>
              <a:rPr lang="fr-CA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platform au service d’importation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104" name="Espace réservé du contenu 4">
            <a:extLst>
              <a:ext uri="{FF2B5EF4-FFF2-40B4-BE49-F238E27FC236}">
                <a16:creationId xmlns:a16="http://schemas.microsoft.com/office/drawing/2014/main" id="{361A5C0E-BDFC-463F-B91B-E04F076051FC}"/>
              </a:ext>
            </a:extLst>
          </p:cNvPr>
          <p:cNvSpPr txBox="1">
            <a:spLocks/>
          </p:cNvSpPr>
          <p:nvPr/>
        </p:nvSpPr>
        <p:spPr>
          <a:xfrm>
            <a:off x="1004711" y="2297689"/>
            <a:ext cx="4947580" cy="1209820"/>
          </a:xfrm>
          <a:prstGeom prst="rect">
            <a:avLst/>
          </a:prstGeom>
        </p:spPr>
        <p:txBody>
          <a:bodyPr>
            <a:normAutofit/>
          </a:bodyPr>
          <a:lstStyle>
            <a:lvl1pPr marL="342830" indent="-342830" algn="l" defTabSz="914220" rtl="0" eaLnBrk="1" latinLnBrk="0" hangingPunct="1">
              <a:spcBef>
                <a:spcPts val="0"/>
              </a:spcBef>
              <a:spcAft>
                <a:spcPts val="600"/>
              </a:spcAft>
              <a:buSzPct val="150000"/>
              <a:buFont typeface="Wingdings" panose="05000000000000000000" pitchFamily="2" charset="2"/>
              <a:buChar char="§"/>
              <a:defRPr lang="fr-FR" sz="1600" b="0" kern="1200" dirty="0" smtClean="0">
                <a:solidFill>
                  <a:srgbClr val="29385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99940" indent="-342830" algn="l" defTabSz="914220" rtl="0" eaLnBrk="1" latinLnBrk="0" hangingPunct="1">
              <a:spcBef>
                <a:spcPts val="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  <a:defRPr lang="fr-FR" sz="1200" kern="1200" dirty="0" smtClean="0">
                <a:solidFill>
                  <a:srgbClr val="8378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85634" indent="-171418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fr-FR" sz="1000" kern="1200" dirty="0" smtClean="0">
                <a:solidFill>
                  <a:srgbClr val="83786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99880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000" kern="1200">
                <a:solidFill>
                  <a:srgbClr val="ACA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439" indent="0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kern="1200">
                <a:solidFill>
                  <a:srgbClr val="ACA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096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8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6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4" indent="-228552" algn="l" defTabSz="914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Le travail d’équipe</a:t>
            </a:r>
          </a:p>
          <a:p>
            <a:pPr lvl="1"/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La découverte du monde industriel </a:t>
            </a:r>
          </a:p>
          <a:p>
            <a:pPr lvl="1"/>
            <a:r>
              <a:rPr lang="fr-CA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Planification des projet s informatique </a:t>
            </a:r>
            <a:endParaRPr lang="fr-FR" sz="1400" dirty="0">
              <a:solidFill>
                <a:schemeClr val="accent6">
                  <a:lumMod val="50000"/>
                </a:schemeClr>
              </a:solidFill>
              <a:latin typeface="Montserrat SemiBold" pitchFamily="2" charset="0"/>
            </a:endParaRPr>
          </a:p>
          <a:p>
            <a:pPr lvl="1"/>
            <a:r>
              <a:rPr lang="fr-FR" sz="1400" dirty="0">
                <a:solidFill>
                  <a:schemeClr val="accent6">
                    <a:lumMod val="50000"/>
                  </a:schemeClr>
                </a:solidFill>
                <a:latin typeface="Montserrat SemiBold" pitchFamily="2" charset="0"/>
              </a:rPr>
              <a:t>Le savoir faire dans plusieurs domaines.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Montserrat SemiBold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736893-5F3D-4615-862A-1DA231B464F9}"/>
              </a:ext>
            </a:extLst>
          </p:cNvPr>
          <p:cNvSpPr/>
          <p:nvPr/>
        </p:nvSpPr>
        <p:spPr>
          <a:xfrm>
            <a:off x="2494844" y="830454"/>
            <a:ext cx="7168445" cy="730133"/>
          </a:xfrm>
          <a:prstGeom prst="roundRect">
            <a:avLst/>
          </a:prstGeom>
          <a:noFill/>
          <a:ln w="381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accent6">
                    <a:lumMod val="50000"/>
                  </a:schemeClr>
                </a:solidFill>
                <a:latin typeface="Montserrat ExtraBold" pitchFamily="2" charset="0"/>
              </a:rPr>
              <a:t>Conclusion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6" name="Google Shape;146;p26">
            <a:extLst>
              <a:ext uri="{FF2B5EF4-FFF2-40B4-BE49-F238E27FC236}">
                <a16:creationId xmlns:a16="http://schemas.microsoft.com/office/drawing/2014/main" id="{623C5910-6F8D-46C1-A823-21F65A35A393}"/>
              </a:ext>
            </a:extLst>
          </p:cNvPr>
          <p:cNvSpPr txBox="1">
            <a:spLocks/>
          </p:cNvSpPr>
          <p:nvPr/>
        </p:nvSpPr>
        <p:spPr>
          <a:xfrm>
            <a:off x="1302629" y="-482913"/>
            <a:ext cx="6300501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Montserrat ExtraBold" pitchFamily="2" charset="0"/>
              </a:rPr>
              <a:t>Mise en œuvre de la solution</a:t>
            </a:r>
          </a:p>
        </p:txBody>
      </p:sp>
    </p:spTree>
    <p:extLst>
      <p:ext uri="{BB962C8B-B14F-4D97-AF65-F5344CB8AC3E}">
        <p14:creationId xmlns:p14="http://schemas.microsoft.com/office/powerpoint/2010/main" val="176530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C78A8BA6-2016-4CC7-A02A-95DE6B27C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9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0" y="925858"/>
            <a:ext cx="12192000" cy="12337"/>
          </a:xfrm>
          <a:prstGeom prst="line">
            <a:avLst/>
          </a:prstGeom>
          <a:ln w="28575">
            <a:solidFill>
              <a:srgbClr val="4E9B19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842275" y="2596178"/>
            <a:ext cx="10322084" cy="1676560"/>
          </a:xfrm>
          <a:prstGeom prst="roundRect">
            <a:avLst/>
          </a:prstGeom>
          <a:ln>
            <a:solidFill>
              <a:srgbClr val="8BE34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  <a:latin typeface="Book Antiqua" pitchFamily="18" charset="0"/>
              </a:rPr>
              <a:t>Optimisation des processus logistiques: étudiez comment la digitalisation peut optimiser la planification des navires &amp; le suivi des opérations logistiques, pour améliorer l'efficacité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940797" y="5204390"/>
            <a:ext cx="43104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latin typeface="Book Antiqua" pitchFamily="18" charset="0"/>
              </a:rPr>
              <a:t>Soutenu le 10 JUIN 2024 </a:t>
            </a:r>
            <a:r>
              <a:rPr lang="fr-CA" b="1" u="sng" dirty="0">
                <a:latin typeface="Book Antiqua" pitchFamily="18" charset="0"/>
              </a:rPr>
              <a:t>devant le </a:t>
            </a:r>
            <a:r>
              <a:rPr lang="fr-FR" b="1" u="sng" dirty="0">
                <a:latin typeface="Book Antiqua" pitchFamily="18" charset="0"/>
              </a:rPr>
              <a:t>jury: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77025" y="1124336"/>
            <a:ext cx="787202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000" b="1" dirty="0">
                <a:ln w="18415" cmpd="sng">
                  <a:noFill/>
                  <a:prstDash val="solid"/>
                </a:ln>
                <a:latin typeface="Century Gothic" pitchFamily="34" charset="0"/>
              </a:rPr>
              <a:t>Projet de fin d’études</a:t>
            </a:r>
          </a:p>
          <a:p>
            <a:pPr algn="ctr"/>
            <a:r>
              <a:rPr lang="fr-FR" b="1" dirty="0">
                <a:ln w="18415" cmpd="sng">
                  <a:noFill/>
                  <a:prstDash val="solid"/>
                </a:ln>
                <a:latin typeface="Century Gothic" pitchFamily="34" charset="0"/>
              </a:rPr>
              <a:t>Présenté pour l’obtention du diplôme :</a:t>
            </a:r>
          </a:p>
          <a:p>
            <a:pPr algn="ctr"/>
            <a:r>
              <a:rPr lang="fr-FR" b="1" dirty="0">
                <a:ln w="18415" cmpd="sng">
                  <a:noFill/>
                  <a:prstDash val="solid"/>
                </a:ln>
                <a:latin typeface="Century Gothic" pitchFamily="34" charset="0"/>
              </a:rPr>
              <a:t>Ingénieur d’Etat En Transformation </a:t>
            </a:r>
            <a:r>
              <a:rPr lang="fr-CA" b="1" dirty="0">
                <a:ln w="18415" cmpd="sng">
                  <a:noFill/>
                  <a:prstDash val="solid"/>
                </a:ln>
                <a:latin typeface="Century Gothic" pitchFamily="34" charset="0"/>
              </a:rPr>
              <a:t>digitale industrielle </a:t>
            </a:r>
            <a:endParaRPr lang="fr-FR" b="1" dirty="0">
              <a:ln w="18415" cmpd="sng">
                <a:noFill/>
                <a:prstDash val="solid"/>
              </a:ln>
              <a:latin typeface="Century Gothic" pitchFamily="34" charset="0"/>
            </a:endParaRPr>
          </a:p>
          <a:p>
            <a:pPr algn="ctr">
              <a:defRPr/>
            </a:pPr>
            <a:endParaRPr lang="fr-FR" b="1" u="sng" dirty="0">
              <a:latin typeface="Book Antiqua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15616" y="2194830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>
                <a:latin typeface="Book Antiqua" pitchFamily="18" charset="0"/>
              </a:rPr>
              <a:t> Thème :</a:t>
            </a:r>
          </a:p>
        </p:txBody>
      </p:sp>
      <p:grpSp>
        <p:nvGrpSpPr>
          <p:cNvPr id="17" name="Group 60"/>
          <p:cNvGrpSpPr>
            <a:grpSpLocks/>
          </p:cNvGrpSpPr>
          <p:nvPr/>
        </p:nvGrpSpPr>
        <p:grpSpPr bwMode="auto">
          <a:xfrm>
            <a:off x="2518784" y="2490313"/>
            <a:ext cx="287337" cy="285750"/>
            <a:chOff x="5369" y="3667"/>
            <a:chExt cx="349" cy="348"/>
          </a:xfrm>
        </p:grpSpPr>
        <p:sp>
          <p:nvSpPr>
            <p:cNvPr id="18" name="Freeform 61"/>
            <p:cNvSpPr>
              <a:spLocks/>
            </p:cNvSpPr>
            <p:nvPr/>
          </p:nvSpPr>
          <p:spPr bwMode="auto">
            <a:xfrm>
              <a:off x="5396" y="3667"/>
              <a:ext cx="138" cy="112"/>
            </a:xfrm>
            <a:custGeom>
              <a:avLst/>
              <a:gdLst>
                <a:gd name="T0" fmla="*/ 4 w 182"/>
                <a:gd name="T1" fmla="*/ 2 h 148"/>
                <a:gd name="T2" fmla="*/ 4 w 182"/>
                <a:gd name="T3" fmla="*/ 0 h 148"/>
                <a:gd name="T4" fmla="*/ 4 w 182"/>
                <a:gd name="T5" fmla="*/ 0 h 148"/>
                <a:gd name="T6" fmla="*/ 4 w 182"/>
                <a:gd name="T7" fmla="*/ 2 h 148"/>
                <a:gd name="T8" fmla="*/ 3 w 182"/>
                <a:gd name="T9" fmla="*/ 2 h 148"/>
                <a:gd name="T10" fmla="*/ 2 w 182"/>
                <a:gd name="T11" fmla="*/ 2 h 148"/>
                <a:gd name="T12" fmla="*/ 2 w 182"/>
                <a:gd name="T13" fmla="*/ 2 h 148"/>
                <a:gd name="T14" fmla="*/ 2 w 182"/>
                <a:gd name="T15" fmla="*/ 2 h 148"/>
                <a:gd name="T16" fmla="*/ 2 w 182"/>
                <a:gd name="T17" fmla="*/ 2 h 148"/>
                <a:gd name="T18" fmla="*/ 2 w 182"/>
                <a:gd name="T19" fmla="*/ 2 h 148"/>
                <a:gd name="T20" fmla="*/ 0 w 182"/>
                <a:gd name="T21" fmla="*/ 2 h 148"/>
                <a:gd name="T22" fmla="*/ 2 w 182"/>
                <a:gd name="T23" fmla="*/ 3 h 148"/>
                <a:gd name="T24" fmla="*/ 2 w 182"/>
                <a:gd name="T25" fmla="*/ 3 h 148"/>
                <a:gd name="T26" fmla="*/ 2 w 182"/>
                <a:gd name="T27" fmla="*/ 3 h 148"/>
                <a:gd name="T28" fmla="*/ 2 w 182"/>
                <a:gd name="T29" fmla="*/ 3 h 148"/>
                <a:gd name="T30" fmla="*/ 2 w 182"/>
                <a:gd name="T31" fmla="*/ 2 h 148"/>
                <a:gd name="T32" fmla="*/ 3 w 182"/>
                <a:gd name="T33" fmla="*/ 2 h 148"/>
                <a:gd name="T34" fmla="*/ 3 w 182"/>
                <a:gd name="T35" fmla="*/ 2 h 148"/>
                <a:gd name="T36" fmla="*/ 3 w 182"/>
                <a:gd name="T37" fmla="*/ 2 h 148"/>
                <a:gd name="T38" fmla="*/ 4 w 182"/>
                <a:gd name="T39" fmla="*/ 2 h 148"/>
                <a:gd name="T40" fmla="*/ 4 w 182"/>
                <a:gd name="T41" fmla="*/ 2 h 148"/>
                <a:gd name="T42" fmla="*/ 4 w 182"/>
                <a:gd name="T43" fmla="*/ 2 h 14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2"/>
                <a:gd name="T67" fmla="*/ 0 h 148"/>
                <a:gd name="T68" fmla="*/ 182 w 182"/>
                <a:gd name="T69" fmla="*/ 148 h 14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2" h="148">
                  <a:moveTo>
                    <a:pt x="182" y="86"/>
                  </a:moveTo>
                  <a:lnTo>
                    <a:pt x="182" y="0"/>
                  </a:lnTo>
                  <a:lnTo>
                    <a:pt x="154" y="2"/>
                  </a:lnTo>
                  <a:lnTo>
                    <a:pt x="128" y="10"/>
                  </a:lnTo>
                  <a:lnTo>
                    <a:pt x="102" y="18"/>
                  </a:lnTo>
                  <a:lnTo>
                    <a:pt x="78" y="30"/>
                  </a:lnTo>
                  <a:lnTo>
                    <a:pt x="56" y="46"/>
                  </a:lnTo>
                  <a:lnTo>
                    <a:pt x="36" y="64"/>
                  </a:lnTo>
                  <a:lnTo>
                    <a:pt x="16" y="82"/>
                  </a:lnTo>
                  <a:lnTo>
                    <a:pt x="0" y="104"/>
                  </a:lnTo>
                  <a:lnTo>
                    <a:pt x="76" y="148"/>
                  </a:lnTo>
                  <a:lnTo>
                    <a:pt x="86" y="136"/>
                  </a:lnTo>
                  <a:lnTo>
                    <a:pt x="96" y="124"/>
                  </a:lnTo>
                  <a:lnTo>
                    <a:pt x="108" y="114"/>
                  </a:lnTo>
                  <a:lnTo>
                    <a:pt x="122" y="104"/>
                  </a:lnTo>
                  <a:lnTo>
                    <a:pt x="136" y="98"/>
                  </a:lnTo>
                  <a:lnTo>
                    <a:pt x="150" y="92"/>
                  </a:lnTo>
                  <a:lnTo>
                    <a:pt x="166" y="88"/>
                  </a:lnTo>
                  <a:lnTo>
                    <a:pt x="182" y="86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62"/>
            <p:cNvSpPr>
              <a:spLocks/>
            </p:cNvSpPr>
            <p:nvPr/>
          </p:nvSpPr>
          <p:spPr bwMode="auto">
            <a:xfrm>
              <a:off x="5642" y="3761"/>
              <a:ext cx="76" cy="160"/>
            </a:xfrm>
            <a:custGeom>
              <a:avLst/>
              <a:gdLst>
                <a:gd name="T0" fmla="*/ 2 w 100"/>
                <a:gd name="T1" fmla="*/ 2 h 210"/>
                <a:gd name="T2" fmla="*/ 2 w 100"/>
                <a:gd name="T3" fmla="*/ 2 h 210"/>
                <a:gd name="T4" fmla="*/ 2 w 100"/>
                <a:gd name="T5" fmla="*/ 3 h 210"/>
                <a:gd name="T6" fmla="*/ 2 w 100"/>
                <a:gd name="T7" fmla="*/ 3 h 210"/>
                <a:gd name="T8" fmla="*/ 2 w 100"/>
                <a:gd name="T9" fmla="*/ 4 h 210"/>
                <a:gd name="T10" fmla="*/ 0 w 100"/>
                <a:gd name="T11" fmla="*/ 4 h 210"/>
                <a:gd name="T12" fmla="*/ 2 w 100"/>
                <a:gd name="T13" fmla="*/ 5 h 210"/>
                <a:gd name="T14" fmla="*/ 2 w 100"/>
                <a:gd name="T15" fmla="*/ 5 h 210"/>
                <a:gd name="T16" fmla="*/ 2 w 100"/>
                <a:gd name="T17" fmla="*/ 4 h 210"/>
                <a:gd name="T18" fmla="*/ 2 w 100"/>
                <a:gd name="T19" fmla="*/ 4 h 210"/>
                <a:gd name="T20" fmla="*/ 2 w 100"/>
                <a:gd name="T21" fmla="*/ 3 h 210"/>
                <a:gd name="T22" fmla="*/ 2 w 100"/>
                <a:gd name="T23" fmla="*/ 2 h 210"/>
                <a:gd name="T24" fmla="*/ 2 w 100"/>
                <a:gd name="T25" fmla="*/ 2 h 210"/>
                <a:gd name="T26" fmla="*/ 2 w 100"/>
                <a:gd name="T27" fmla="*/ 2 h 210"/>
                <a:gd name="T28" fmla="*/ 2 w 100"/>
                <a:gd name="T29" fmla="*/ 2 h 210"/>
                <a:gd name="T30" fmla="*/ 2 w 100"/>
                <a:gd name="T31" fmla="*/ 2 h 210"/>
                <a:gd name="T32" fmla="*/ 2 w 100"/>
                <a:gd name="T33" fmla="*/ 0 h 210"/>
                <a:gd name="T34" fmla="*/ 0 w 100"/>
                <a:gd name="T35" fmla="*/ 2 h 210"/>
                <a:gd name="T36" fmla="*/ 0 w 100"/>
                <a:gd name="T37" fmla="*/ 2 h 210"/>
                <a:gd name="T38" fmla="*/ 2 w 100"/>
                <a:gd name="T39" fmla="*/ 2 h 210"/>
                <a:gd name="T40" fmla="*/ 2 w 100"/>
                <a:gd name="T41" fmla="*/ 2 h 210"/>
                <a:gd name="T42" fmla="*/ 2 w 100"/>
                <a:gd name="T43" fmla="*/ 2 h 210"/>
                <a:gd name="T44" fmla="*/ 2 w 100"/>
                <a:gd name="T45" fmla="*/ 2 h 210"/>
                <a:gd name="T46" fmla="*/ 2 w 100"/>
                <a:gd name="T47" fmla="*/ 2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00"/>
                <a:gd name="T73" fmla="*/ 0 h 210"/>
                <a:gd name="T74" fmla="*/ 100 w 100"/>
                <a:gd name="T75" fmla="*/ 210 h 21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00" h="210">
                  <a:moveTo>
                    <a:pt x="14" y="106"/>
                  </a:moveTo>
                  <a:lnTo>
                    <a:pt x="14" y="106"/>
                  </a:lnTo>
                  <a:lnTo>
                    <a:pt x="14" y="122"/>
                  </a:lnTo>
                  <a:lnTo>
                    <a:pt x="10" y="138"/>
                  </a:lnTo>
                  <a:lnTo>
                    <a:pt x="6" y="152"/>
                  </a:lnTo>
                  <a:lnTo>
                    <a:pt x="0" y="168"/>
                  </a:lnTo>
                  <a:lnTo>
                    <a:pt x="74" y="210"/>
                  </a:lnTo>
                  <a:lnTo>
                    <a:pt x="86" y="186"/>
                  </a:lnTo>
                  <a:lnTo>
                    <a:pt x="94" y="160"/>
                  </a:lnTo>
                  <a:lnTo>
                    <a:pt x="98" y="134"/>
                  </a:lnTo>
                  <a:lnTo>
                    <a:pt x="100" y="106"/>
                  </a:lnTo>
                  <a:lnTo>
                    <a:pt x="98" y="78"/>
                  </a:lnTo>
                  <a:lnTo>
                    <a:pt x="94" y="50"/>
                  </a:lnTo>
                  <a:lnTo>
                    <a:pt x="86" y="24"/>
                  </a:lnTo>
                  <a:lnTo>
                    <a:pt x="74" y="0"/>
                  </a:lnTo>
                  <a:lnTo>
                    <a:pt x="0" y="44"/>
                  </a:lnTo>
                  <a:lnTo>
                    <a:pt x="6" y="58"/>
                  </a:lnTo>
                  <a:lnTo>
                    <a:pt x="10" y="72"/>
                  </a:lnTo>
                  <a:lnTo>
                    <a:pt x="14" y="88"/>
                  </a:lnTo>
                  <a:lnTo>
                    <a:pt x="14" y="106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63"/>
            <p:cNvSpPr>
              <a:spLocks/>
            </p:cNvSpPr>
            <p:nvPr/>
          </p:nvSpPr>
          <p:spPr bwMode="auto">
            <a:xfrm>
              <a:off x="5369" y="3761"/>
              <a:ext cx="76" cy="160"/>
            </a:xfrm>
            <a:custGeom>
              <a:avLst/>
              <a:gdLst>
                <a:gd name="T0" fmla="*/ 2 w 100"/>
                <a:gd name="T1" fmla="*/ 2 h 210"/>
                <a:gd name="T2" fmla="*/ 2 w 100"/>
                <a:gd name="T3" fmla="*/ 2 h 210"/>
                <a:gd name="T4" fmla="*/ 2 w 100"/>
                <a:gd name="T5" fmla="*/ 2 h 210"/>
                <a:gd name="T6" fmla="*/ 2 w 100"/>
                <a:gd name="T7" fmla="*/ 2 h 210"/>
                <a:gd name="T8" fmla="*/ 2 w 100"/>
                <a:gd name="T9" fmla="*/ 2 h 210"/>
                <a:gd name="T10" fmla="*/ 2 w 100"/>
                <a:gd name="T11" fmla="*/ 2 h 210"/>
                <a:gd name="T12" fmla="*/ 2 w 100"/>
                <a:gd name="T13" fmla="*/ 0 h 210"/>
                <a:gd name="T14" fmla="*/ 2 w 100"/>
                <a:gd name="T15" fmla="*/ 0 h 210"/>
                <a:gd name="T16" fmla="*/ 2 w 100"/>
                <a:gd name="T17" fmla="*/ 2 h 210"/>
                <a:gd name="T18" fmla="*/ 2 w 100"/>
                <a:gd name="T19" fmla="*/ 2 h 210"/>
                <a:gd name="T20" fmla="*/ 2 w 100"/>
                <a:gd name="T21" fmla="*/ 2 h 210"/>
                <a:gd name="T22" fmla="*/ 0 w 100"/>
                <a:gd name="T23" fmla="*/ 2 h 210"/>
                <a:gd name="T24" fmla="*/ 0 w 100"/>
                <a:gd name="T25" fmla="*/ 2 h 210"/>
                <a:gd name="T26" fmla="*/ 2 w 100"/>
                <a:gd name="T27" fmla="*/ 3 h 210"/>
                <a:gd name="T28" fmla="*/ 2 w 100"/>
                <a:gd name="T29" fmla="*/ 4 h 210"/>
                <a:gd name="T30" fmla="*/ 2 w 100"/>
                <a:gd name="T31" fmla="*/ 4 h 210"/>
                <a:gd name="T32" fmla="*/ 2 w 100"/>
                <a:gd name="T33" fmla="*/ 5 h 210"/>
                <a:gd name="T34" fmla="*/ 2 w 100"/>
                <a:gd name="T35" fmla="*/ 4 h 210"/>
                <a:gd name="T36" fmla="*/ 2 w 100"/>
                <a:gd name="T37" fmla="*/ 4 h 210"/>
                <a:gd name="T38" fmla="*/ 2 w 100"/>
                <a:gd name="T39" fmla="*/ 4 h 210"/>
                <a:gd name="T40" fmla="*/ 2 w 100"/>
                <a:gd name="T41" fmla="*/ 3 h 210"/>
                <a:gd name="T42" fmla="*/ 2 w 100"/>
                <a:gd name="T43" fmla="*/ 3 h 210"/>
                <a:gd name="T44" fmla="*/ 2 w 100"/>
                <a:gd name="T45" fmla="*/ 2 h 210"/>
                <a:gd name="T46" fmla="*/ 2 w 100"/>
                <a:gd name="T47" fmla="*/ 2 h 2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00"/>
                <a:gd name="T73" fmla="*/ 0 h 210"/>
                <a:gd name="T74" fmla="*/ 100 w 100"/>
                <a:gd name="T75" fmla="*/ 210 h 21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00" h="210">
                  <a:moveTo>
                    <a:pt x="86" y="106"/>
                  </a:moveTo>
                  <a:lnTo>
                    <a:pt x="86" y="106"/>
                  </a:lnTo>
                  <a:lnTo>
                    <a:pt x="86" y="88"/>
                  </a:lnTo>
                  <a:lnTo>
                    <a:pt x="90" y="72"/>
                  </a:lnTo>
                  <a:lnTo>
                    <a:pt x="94" y="58"/>
                  </a:lnTo>
                  <a:lnTo>
                    <a:pt x="100" y="44"/>
                  </a:lnTo>
                  <a:lnTo>
                    <a:pt x="26" y="0"/>
                  </a:lnTo>
                  <a:lnTo>
                    <a:pt x="14" y="24"/>
                  </a:lnTo>
                  <a:lnTo>
                    <a:pt x="6" y="50"/>
                  </a:lnTo>
                  <a:lnTo>
                    <a:pt x="2" y="78"/>
                  </a:lnTo>
                  <a:lnTo>
                    <a:pt x="0" y="106"/>
                  </a:lnTo>
                  <a:lnTo>
                    <a:pt x="2" y="134"/>
                  </a:lnTo>
                  <a:lnTo>
                    <a:pt x="6" y="160"/>
                  </a:lnTo>
                  <a:lnTo>
                    <a:pt x="14" y="186"/>
                  </a:lnTo>
                  <a:lnTo>
                    <a:pt x="26" y="210"/>
                  </a:lnTo>
                  <a:lnTo>
                    <a:pt x="100" y="168"/>
                  </a:lnTo>
                  <a:lnTo>
                    <a:pt x="94" y="152"/>
                  </a:lnTo>
                  <a:lnTo>
                    <a:pt x="90" y="138"/>
                  </a:lnTo>
                  <a:lnTo>
                    <a:pt x="86" y="122"/>
                  </a:lnTo>
                  <a:lnTo>
                    <a:pt x="86" y="106"/>
                  </a:lnTo>
                  <a:close/>
                </a:path>
              </a:pathLst>
            </a:cu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64"/>
            <p:cNvSpPr>
              <a:spLocks/>
            </p:cNvSpPr>
            <p:nvPr/>
          </p:nvSpPr>
          <p:spPr bwMode="auto">
            <a:xfrm>
              <a:off x="5396" y="3902"/>
              <a:ext cx="138" cy="113"/>
            </a:xfrm>
            <a:custGeom>
              <a:avLst/>
              <a:gdLst>
                <a:gd name="T0" fmla="*/ 2 w 182"/>
                <a:gd name="T1" fmla="*/ 0 h 148"/>
                <a:gd name="T2" fmla="*/ 0 w 182"/>
                <a:gd name="T3" fmla="*/ 2 h 148"/>
                <a:gd name="T4" fmla="*/ 0 w 182"/>
                <a:gd name="T5" fmla="*/ 2 h 148"/>
                <a:gd name="T6" fmla="*/ 2 w 182"/>
                <a:gd name="T7" fmla="*/ 2 h 148"/>
                <a:gd name="T8" fmla="*/ 2 w 182"/>
                <a:gd name="T9" fmla="*/ 2 h 148"/>
                <a:gd name="T10" fmla="*/ 2 w 182"/>
                <a:gd name="T11" fmla="*/ 2 h 148"/>
                <a:gd name="T12" fmla="*/ 2 w 182"/>
                <a:gd name="T13" fmla="*/ 3 h 148"/>
                <a:gd name="T14" fmla="*/ 2 w 182"/>
                <a:gd name="T15" fmla="*/ 3 h 148"/>
                <a:gd name="T16" fmla="*/ 3 w 182"/>
                <a:gd name="T17" fmla="*/ 3 h 148"/>
                <a:gd name="T18" fmla="*/ 4 w 182"/>
                <a:gd name="T19" fmla="*/ 4 h 148"/>
                <a:gd name="T20" fmla="*/ 4 w 182"/>
                <a:gd name="T21" fmla="*/ 4 h 148"/>
                <a:gd name="T22" fmla="*/ 4 w 182"/>
                <a:gd name="T23" fmla="*/ 2 h 148"/>
                <a:gd name="T24" fmla="*/ 4 w 182"/>
                <a:gd name="T25" fmla="*/ 2 h 148"/>
                <a:gd name="T26" fmla="*/ 4 w 182"/>
                <a:gd name="T27" fmla="*/ 2 h 148"/>
                <a:gd name="T28" fmla="*/ 3 w 182"/>
                <a:gd name="T29" fmla="*/ 2 h 148"/>
                <a:gd name="T30" fmla="*/ 3 w 182"/>
                <a:gd name="T31" fmla="*/ 2 h 148"/>
                <a:gd name="T32" fmla="*/ 3 w 182"/>
                <a:gd name="T33" fmla="*/ 2 h 148"/>
                <a:gd name="T34" fmla="*/ 2 w 182"/>
                <a:gd name="T35" fmla="*/ 2 h 148"/>
                <a:gd name="T36" fmla="*/ 2 w 182"/>
                <a:gd name="T37" fmla="*/ 2 h 148"/>
                <a:gd name="T38" fmla="*/ 2 w 182"/>
                <a:gd name="T39" fmla="*/ 2 h 148"/>
                <a:gd name="T40" fmla="*/ 2 w 182"/>
                <a:gd name="T41" fmla="*/ 0 h 148"/>
                <a:gd name="T42" fmla="*/ 2 w 182"/>
                <a:gd name="T43" fmla="*/ 0 h 14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2"/>
                <a:gd name="T67" fmla="*/ 0 h 148"/>
                <a:gd name="T68" fmla="*/ 182 w 182"/>
                <a:gd name="T69" fmla="*/ 148 h 14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2" h="148">
                  <a:moveTo>
                    <a:pt x="76" y="0"/>
                  </a:moveTo>
                  <a:lnTo>
                    <a:pt x="0" y="44"/>
                  </a:lnTo>
                  <a:lnTo>
                    <a:pt x="16" y="66"/>
                  </a:lnTo>
                  <a:lnTo>
                    <a:pt x="36" y="84"/>
                  </a:lnTo>
                  <a:lnTo>
                    <a:pt x="56" y="102"/>
                  </a:lnTo>
                  <a:lnTo>
                    <a:pt x="78" y="118"/>
                  </a:lnTo>
                  <a:lnTo>
                    <a:pt x="102" y="130"/>
                  </a:lnTo>
                  <a:lnTo>
                    <a:pt x="128" y="138"/>
                  </a:lnTo>
                  <a:lnTo>
                    <a:pt x="154" y="146"/>
                  </a:lnTo>
                  <a:lnTo>
                    <a:pt x="182" y="148"/>
                  </a:lnTo>
                  <a:lnTo>
                    <a:pt x="182" y="62"/>
                  </a:lnTo>
                  <a:lnTo>
                    <a:pt x="166" y="60"/>
                  </a:lnTo>
                  <a:lnTo>
                    <a:pt x="150" y="56"/>
                  </a:lnTo>
                  <a:lnTo>
                    <a:pt x="136" y="50"/>
                  </a:lnTo>
                  <a:lnTo>
                    <a:pt x="122" y="44"/>
                  </a:lnTo>
                  <a:lnTo>
                    <a:pt x="108" y="34"/>
                  </a:lnTo>
                  <a:lnTo>
                    <a:pt x="96" y="24"/>
                  </a:lnTo>
                  <a:lnTo>
                    <a:pt x="86" y="1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65"/>
            <p:cNvSpPr>
              <a:spLocks/>
            </p:cNvSpPr>
            <p:nvPr/>
          </p:nvSpPr>
          <p:spPr bwMode="auto">
            <a:xfrm>
              <a:off x="5553" y="3667"/>
              <a:ext cx="138" cy="112"/>
            </a:xfrm>
            <a:custGeom>
              <a:avLst/>
              <a:gdLst>
                <a:gd name="T0" fmla="*/ 2 w 182"/>
                <a:gd name="T1" fmla="*/ 3 h 148"/>
                <a:gd name="T2" fmla="*/ 4 w 182"/>
                <a:gd name="T3" fmla="*/ 2 h 148"/>
                <a:gd name="T4" fmla="*/ 4 w 182"/>
                <a:gd name="T5" fmla="*/ 2 h 148"/>
                <a:gd name="T6" fmla="*/ 4 w 182"/>
                <a:gd name="T7" fmla="*/ 2 h 148"/>
                <a:gd name="T8" fmla="*/ 3 w 182"/>
                <a:gd name="T9" fmla="*/ 2 h 148"/>
                <a:gd name="T10" fmla="*/ 3 w 182"/>
                <a:gd name="T11" fmla="*/ 2 h 148"/>
                <a:gd name="T12" fmla="*/ 2 w 182"/>
                <a:gd name="T13" fmla="*/ 2 h 148"/>
                <a:gd name="T14" fmla="*/ 2 w 182"/>
                <a:gd name="T15" fmla="*/ 2 h 148"/>
                <a:gd name="T16" fmla="*/ 2 w 182"/>
                <a:gd name="T17" fmla="*/ 2 h 148"/>
                <a:gd name="T18" fmla="*/ 2 w 182"/>
                <a:gd name="T19" fmla="*/ 2 h 148"/>
                <a:gd name="T20" fmla="*/ 0 w 182"/>
                <a:gd name="T21" fmla="*/ 0 h 148"/>
                <a:gd name="T22" fmla="*/ 0 w 182"/>
                <a:gd name="T23" fmla="*/ 2 h 148"/>
                <a:gd name="T24" fmla="*/ 0 w 182"/>
                <a:gd name="T25" fmla="*/ 2 h 148"/>
                <a:gd name="T26" fmla="*/ 2 w 182"/>
                <a:gd name="T27" fmla="*/ 2 h 148"/>
                <a:gd name="T28" fmla="*/ 2 w 182"/>
                <a:gd name="T29" fmla="*/ 2 h 148"/>
                <a:gd name="T30" fmla="*/ 2 w 182"/>
                <a:gd name="T31" fmla="*/ 2 h 148"/>
                <a:gd name="T32" fmla="*/ 2 w 182"/>
                <a:gd name="T33" fmla="*/ 2 h 148"/>
                <a:gd name="T34" fmla="*/ 2 w 182"/>
                <a:gd name="T35" fmla="*/ 2 h 148"/>
                <a:gd name="T36" fmla="*/ 2 w 182"/>
                <a:gd name="T37" fmla="*/ 3 h 148"/>
                <a:gd name="T38" fmla="*/ 2 w 182"/>
                <a:gd name="T39" fmla="*/ 3 h 148"/>
                <a:gd name="T40" fmla="*/ 2 w 182"/>
                <a:gd name="T41" fmla="*/ 3 h 148"/>
                <a:gd name="T42" fmla="*/ 2 w 182"/>
                <a:gd name="T43" fmla="*/ 3 h 14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2"/>
                <a:gd name="T67" fmla="*/ 0 h 148"/>
                <a:gd name="T68" fmla="*/ 182 w 182"/>
                <a:gd name="T69" fmla="*/ 148 h 14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2" h="148">
                  <a:moveTo>
                    <a:pt x="106" y="148"/>
                  </a:moveTo>
                  <a:lnTo>
                    <a:pt x="182" y="104"/>
                  </a:lnTo>
                  <a:lnTo>
                    <a:pt x="166" y="82"/>
                  </a:lnTo>
                  <a:lnTo>
                    <a:pt x="148" y="64"/>
                  </a:lnTo>
                  <a:lnTo>
                    <a:pt x="126" y="46"/>
                  </a:lnTo>
                  <a:lnTo>
                    <a:pt x="104" y="30"/>
                  </a:lnTo>
                  <a:lnTo>
                    <a:pt x="80" y="18"/>
                  </a:lnTo>
                  <a:lnTo>
                    <a:pt x="54" y="10"/>
                  </a:lnTo>
                  <a:lnTo>
                    <a:pt x="28" y="2"/>
                  </a:lnTo>
                  <a:lnTo>
                    <a:pt x="0" y="0"/>
                  </a:lnTo>
                  <a:lnTo>
                    <a:pt x="0" y="86"/>
                  </a:lnTo>
                  <a:lnTo>
                    <a:pt x="16" y="88"/>
                  </a:lnTo>
                  <a:lnTo>
                    <a:pt x="32" y="92"/>
                  </a:lnTo>
                  <a:lnTo>
                    <a:pt x="46" y="98"/>
                  </a:lnTo>
                  <a:lnTo>
                    <a:pt x="60" y="104"/>
                  </a:lnTo>
                  <a:lnTo>
                    <a:pt x="74" y="114"/>
                  </a:lnTo>
                  <a:lnTo>
                    <a:pt x="86" y="124"/>
                  </a:lnTo>
                  <a:lnTo>
                    <a:pt x="98" y="136"/>
                  </a:lnTo>
                  <a:lnTo>
                    <a:pt x="106" y="148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66"/>
            <p:cNvSpPr>
              <a:spLocks/>
            </p:cNvSpPr>
            <p:nvPr/>
          </p:nvSpPr>
          <p:spPr bwMode="auto">
            <a:xfrm>
              <a:off x="5553" y="3902"/>
              <a:ext cx="138" cy="113"/>
            </a:xfrm>
            <a:custGeom>
              <a:avLst/>
              <a:gdLst>
                <a:gd name="T0" fmla="*/ 0 w 182"/>
                <a:gd name="T1" fmla="*/ 2 h 148"/>
                <a:gd name="T2" fmla="*/ 0 w 182"/>
                <a:gd name="T3" fmla="*/ 4 h 148"/>
                <a:gd name="T4" fmla="*/ 0 w 182"/>
                <a:gd name="T5" fmla="*/ 4 h 148"/>
                <a:gd name="T6" fmla="*/ 2 w 182"/>
                <a:gd name="T7" fmla="*/ 4 h 148"/>
                <a:gd name="T8" fmla="*/ 2 w 182"/>
                <a:gd name="T9" fmla="*/ 3 h 148"/>
                <a:gd name="T10" fmla="*/ 2 w 182"/>
                <a:gd name="T11" fmla="*/ 3 h 148"/>
                <a:gd name="T12" fmla="*/ 2 w 182"/>
                <a:gd name="T13" fmla="*/ 3 h 148"/>
                <a:gd name="T14" fmla="*/ 3 w 182"/>
                <a:gd name="T15" fmla="*/ 2 h 148"/>
                <a:gd name="T16" fmla="*/ 3 w 182"/>
                <a:gd name="T17" fmla="*/ 2 h 148"/>
                <a:gd name="T18" fmla="*/ 4 w 182"/>
                <a:gd name="T19" fmla="*/ 2 h 148"/>
                <a:gd name="T20" fmla="*/ 4 w 182"/>
                <a:gd name="T21" fmla="*/ 2 h 148"/>
                <a:gd name="T22" fmla="*/ 2 w 182"/>
                <a:gd name="T23" fmla="*/ 0 h 148"/>
                <a:gd name="T24" fmla="*/ 2 w 182"/>
                <a:gd name="T25" fmla="*/ 0 h 148"/>
                <a:gd name="T26" fmla="*/ 2 w 182"/>
                <a:gd name="T27" fmla="*/ 2 h 148"/>
                <a:gd name="T28" fmla="*/ 2 w 182"/>
                <a:gd name="T29" fmla="*/ 2 h 148"/>
                <a:gd name="T30" fmla="*/ 2 w 182"/>
                <a:gd name="T31" fmla="*/ 2 h 148"/>
                <a:gd name="T32" fmla="*/ 2 w 182"/>
                <a:gd name="T33" fmla="*/ 2 h 148"/>
                <a:gd name="T34" fmla="*/ 2 w 182"/>
                <a:gd name="T35" fmla="*/ 2 h 148"/>
                <a:gd name="T36" fmla="*/ 2 w 182"/>
                <a:gd name="T37" fmla="*/ 2 h 148"/>
                <a:gd name="T38" fmla="*/ 2 w 182"/>
                <a:gd name="T39" fmla="*/ 2 h 148"/>
                <a:gd name="T40" fmla="*/ 0 w 182"/>
                <a:gd name="T41" fmla="*/ 2 h 148"/>
                <a:gd name="T42" fmla="*/ 0 w 182"/>
                <a:gd name="T43" fmla="*/ 2 h 14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2"/>
                <a:gd name="T67" fmla="*/ 0 h 148"/>
                <a:gd name="T68" fmla="*/ 182 w 182"/>
                <a:gd name="T69" fmla="*/ 148 h 14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2" h="148">
                  <a:moveTo>
                    <a:pt x="0" y="62"/>
                  </a:moveTo>
                  <a:lnTo>
                    <a:pt x="0" y="148"/>
                  </a:lnTo>
                  <a:lnTo>
                    <a:pt x="28" y="146"/>
                  </a:lnTo>
                  <a:lnTo>
                    <a:pt x="54" y="138"/>
                  </a:lnTo>
                  <a:lnTo>
                    <a:pt x="80" y="130"/>
                  </a:lnTo>
                  <a:lnTo>
                    <a:pt x="104" y="118"/>
                  </a:lnTo>
                  <a:lnTo>
                    <a:pt x="126" y="102"/>
                  </a:lnTo>
                  <a:lnTo>
                    <a:pt x="148" y="84"/>
                  </a:lnTo>
                  <a:lnTo>
                    <a:pt x="166" y="66"/>
                  </a:lnTo>
                  <a:lnTo>
                    <a:pt x="182" y="44"/>
                  </a:lnTo>
                  <a:lnTo>
                    <a:pt x="106" y="0"/>
                  </a:lnTo>
                  <a:lnTo>
                    <a:pt x="98" y="14"/>
                  </a:lnTo>
                  <a:lnTo>
                    <a:pt x="86" y="24"/>
                  </a:lnTo>
                  <a:lnTo>
                    <a:pt x="74" y="34"/>
                  </a:lnTo>
                  <a:lnTo>
                    <a:pt x="60" y="44"/>
                  </a:lnTo>
                  <a:lnTo>
                    <a:pt x="46" y="50"/>
                  </a:lnTo>
                  <a:lnTo>
                    <a:pt x="32" y="56"/>
                  </a:lnTo>
                  <a:lnTo>
                    <a:pt x="16" y="6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 67"/>
          <p:cNvGrpSpPr>
            <a:grpSpLocks/>
          </p:cNvGrpSpPr>
          <p:nvPr/>
        </p:nvGrpSpPr>
        <p:grpSpPr bwMode="auto">
          <a:xfrm>
            <a:off x="628048" y="2729555"/>
            <a:ext cx="431800" cy="430213"/>
            <a:chOff x="5129" y="3937"/>
            <a:chExt cx="349" cy="348"/>
          </a:xfrm>
        </p:grpSpPr>
        <p:sp>
          <p:nvSpPr>
            <p:cNvPr id="25" name="Freeform 68"/>
            <p:cNvSpPr>
              <a:spLocks/>
            </p:cNvSpPr>
            <p:nvPr/>
          </p:nvSpPr>
          <p:spPr bwMode="auto">
            <a:xfrm>
              <a:off x="5193" y="3937"/>
              <a:ext cx="156" cy="87"/>
            </a:xfrm>
            <a:custGeom>
              <a:avLst/>
              <a:gdLst>
                <a:gd name="T0" fmla="*/ 4 w 206"/>
                <a:gd name="T1" fmla="*/ 2 h 114"/>
                <a:gd name="T2" fmla="*/ 5 w 206"/>
                <a:gd name="T3" fmla="*/ 2 h 114"/>
                <a:gd name="T4" fmla="*/ 5 w 206"/>
                <a:gd name="T5" fmla="*/ 2 h 114"/>
                <a:gd name="T6" fmla="*/ 4 w 206"/>
                <a:gd name="T7" fmla="*/ 2 h 114"/>
                <a:gd name="T8" fmla="*/ 3 w 206"/>
                <a:gd name="T9" fmla="*/ 0 h 114"/>
                <a:gd name="T10" fmla="*/ 3 w 206"/>
                <a:gd name="T11" fmla="*/ 0 h 114"/>
                <a:gd name="T12" fmla="*/ 2 w 206"/>
                <a:gd name="T13" fmla="*/ 2 h 114"/>
                <a:gd name="T14" fmla="*/ 2 w 206"/>
                <a:gd name="T15" fmla="*/ 2 h 114"/>
                <a:gd name="T16" fmla="*/ 2 w 206"/>
                <a:gd name="T17" fmla="*/ 2 h 114"/>
                <a:gd name="T18" fmla="*/ 2 w 206"/>
                <a:gd name="T19" fmla="*/ 2 h 114"/>
                <a:gd name="T20" fmla="*/ 0 w 206"/>
                <a:gd name="T21" fmla="*/ 2 h 114"/>
                <a:gd name="T22" fmla="*/ 2 w 206"/>
                <a:gd name="T23" fmla="*/ 3 h 114"/>
                <a:gd name="T24" fmla="*/ 2 w 206"/>
                <a:gd name="T25" fmla="*/ 3 h 114"/>
                <a:gd name="T26" fmla="*/ 2 w 206"/>
                <a:gd name="T27" fmla="*/ 2 h 114"/>
                <a:gd name="T28" fmla="*/ 2 w 206"/>
                <a:gd name="T29" fmla="*/ 2 h 114"/>
                <a:gd name="T30" fmla="*/ 2 w 206"/>
                <a:gd name="T31" fmla="*/ 2 h 114"/>
                <a:gd name="T32" fmla="*/ 3 w 206"/>
                <a:gd name="T33" fmla="*/ 2 h 114"/>
                <a:gd name="T34" fmla="*/ 3 w 206"/>
                <a:gd name="T35" fmla="*/ 2 h 114"/>
                <a:gd name="T36" fmla="*/ 3 w 206"/>
                <a:gd name="T37" fmla="*/ 2 h 114"/>
                <a:gd name="T38" fmla="*/ 4 w 206"/>
                <a:gd name="T39" fmla="*/ 2 h 114"/>
                <a:gd name="T40" fmla="*/ 4 w 206"/>
                <a:gd name="T41" fmla="*/ 2 h 114"/>
                <a:gd name="T42" fmla="*/ 4 w 206"/>
                <a:gd name="T43" fmla="*/ 2 h 11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6"/>
                <a:gd name="T67" fmla="*/ 0 h 114"/>
                <a:gd name="T68" fmla="*/ 206 w 206"/>
                <a:gd name="T69" fmla="*/ 114 h 11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6" h="114">
                  <a:moveTo>
                    <a:pt x="180" y="88"/>
                  </a:moveTo>
                  <a:lnTo>
                    <a:pt x="206" y="8"/>
                  </a:lnTo>
                  <a:lnTo>
                    <a:pt x="178" y="2"/>
                  </a:lnTo>
                  <a:lnTo>
                    <a:pt x="150" y="0"/>
                  </a:lnTo>
                  <a:lnTo>
                    <a:pt x="124" y="0"/>
                  </a:lnTo>
                  <a:lnTo>
                    <a:pt x="96" y="4"/>
                  </a:lnTo>
                  <a:lnTo>
                    <a:pt x="70" y="12"/>
                  </a:lnTo>
                  <a:lnTo>
                    <a:pt x="46" y="22"/>
                  </a:lnTo>
                  <a:lnTo>
                    <a:pt x="22" y="36"/>
                  </a:lnTo>
                  <a:lnTo>
                    <a:pt x="0" y="50"/>
                  </a:lnTo>
                  <a:lnTo>
                    <a:pt x="58" y="114"/>
                  </a:lnTo>
                  <a:lnTo>
                    <a:pt x="72" y="106"/>
                  </a:lnTo>
                  <a:lnTo>
                    <a:pt x="86" y="98"/>
                  </a:lnTo>
                  <a:lnTo>
                    <a:pt x="100" y="92"/>
                  </a:lnTo>
                  <a:lnTo>
                    <a:pt x="116" y="88"/>
                  </a:lnTo>
                  <a:lnTo>
                    <a:pt x="130" y="86"/>
                  </a:lnTo>
                  <a:lnTo>
                    <a:pt x="146" y="84"/>
                  </a:lnTo>
                  <a:lnTo>
                    <a:pt x="164" y="86"/>
                  </a:lnTo>
                  <a:lnTo>
                    <a:pt x="180" y="88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69"/>
            <p:cNvSpPr>
              <a:spLocks/>
            </p:cNvSpPr>
            <p:nvPr/>
          </p:nvSpPr>
          <p:spPr bwMode="auto">
            <a:xfrm>
              <a:off x="5383" y="4083"/>
              <a:ext cx="95" cy="152"/>
            </a:xfrm>
            <a:custGeom>
              <a:avLst/>
              <a:gdLst>
                <a:gd name="T0" fmla="*/ 2 w 126"/>
                <a:gd name="T1" fmla="*/ 2 h 200"/>
                <a:gd name="T2" fmla="*/ 2 w 126"/>
                <a:gd name="T3" fmla="*/ 2 h 200"/>
                <a:gd name="T4" fmla="*/ 2 w 126"/>
                <a:gd name="T5" fmla="*/ 2 h 200"/>
                <a:gd name="T6" fmla="*/ 2 w 126"/>
                <a:gd name="T7" fmla="*/ 2 h 200"/>
                <a:gd name="T8" fmla="*/ 2 w 126"/>
                <a:gd name="T9" fmla="*/ 3 h 200"/>
                <a:gd name="T10" fmla="*/ 0 w 126"/>
                <a:gd name="T11" fmla="*/ 3 h 200"/>
                <a:gd name="T12" fmla="*/ 2 w 126"/>
                <a:gd name="T13" fmla="*/ 5 h 200"/>
                <a:gd name="T14" fmla="*/ 2 w 126"/>
                <a:gd name="T15" fmla="*/ 5 h 200"/>
                <a:gd name="T16" fmla="*/ 2 w 126"/>
                <a:gd name="T17" fmla="*/ 4 h 200"/>
                <a:gd name="T18" fmla="*/ 2 w 126"/>
                <a:gd name="T19" fmla="*/ 4 h 200"/>
                <a:gd name="T20" fmla="*/ 2 w 126"/>
                <a:gd name="T21" fmla="*/ 3 h 200"/>
                <a:gd name="T22" fmla="*/ 2 w 126"/>
                <a:gd name="T23" fmla="*/ 2 h 200"/>
                <a:gd name="T24" fmla="*/ 2 w 126"/>
                <a:gd name="T25" fmla="*/ 2 h 200"/>
                <a:gd name="T26" fmla="*/ 3 w 126"/>
                <a:gd name="T27" fmla="*/ 2 h 200"/>
                <a:gd name="T28" fmla="*/ 3 w 126"/>
                <a:gd name="T29" fmla="*/ 2 h 200"/>
                <a:gd name="T30" fmla="*/ 3 w 126"/>
                <a:gd name="T31" fmla="*/ 2 h 200"/>
                <a:gd name="T32" fmla="*/ 3 w 126"/>
                <a:gd name="T33" fmla="*/ 0 h 200"/>
                <a:gd name="T34" fmla="*/ 2 w 126"/>
                <a:gd name="T35" fmla="*/ 2 h 200"/>
                <a:gd name="T36" fmla="*/ 2 w 126"/>
                <a:gd name="T37" fmla="*/ 2 h 200"/>
                <a:gd name="T38" fmla="*/ 2 w 126"/>
                <a:gd name="T39" fmla="*/ 2 h 200"/>
                <a:gd name="T40" fmla="*/ 2 w 126"/>
                <a:gd name="T41" fmla="*/ 2 h 200"/>
                <a:gd name="T42" fmla="*/ 2 w 126"/>
                <a:gd name="T43" fmla="*/ 2 h 200"/>
                <a:gd name="T44" fmla="*/ 2 w 126"/>
                <a:gd name="T45" fmla="*/ 2 h 200"/>
                <a:gd name="T46" fmla="*/ 2 w 126"/>
                <a:gd name="T47" fmla="*/ 2 h 2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6"/>
                <a:gd name="T73" fmla="*/ 0 h 200"/>
                <a:gd name="T74" fmla="*/ 126 w 126"/>
                <a:gd name="T75" fmla="*/ 200 h 20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6" h="200">
                  <a:moveTo>
                    <a:pt x="32" y="82"/>
                  </a:moveTo>
                  <a:lnTo>
                    <a:pt x="32" y="82"/>
                  </a:lnTo>
                  <a:lnTo>
                    <a:pt x="26" y="96"/>
                  </a:lnTo>
                  <a:lnTo>
                    <a:pt x="20" y="110"/>
                  </a:lnTo>
                  <a:lnTo>
                    <a:pt x="10" y="124"/>
                  </a:lnTo>
                  <a:lnTo>
                    <a:pt x="0" y="136"/>
                  </a:lnTo>
                  <a:lnTo>
                    <a:pt x="58" y="200"/>
                  </a:lnTo>
                  <a:lnTo>
                    <a:pt x="76" y="180"/>
                  </a:lnTo>
                  <a:lnTo>
                    <a:pt x="92" y="158"/>
                  </a:lnTo>
                  <a:lnTo>
                    <a:pt x="104" y="134"/>
                  </a:lnTo>
                  <a:lnTo>
                    <a:pt x="114" y="108"/>
                  </a:lnTo>
                  <a:lnTo>
                    <a:pt x="122" y="80"/>
                  </a:lnTo>
                  <a:lnTo>
                    <a:pt x="126" y="54"/>
                  </a:lnTo>
                  <a:lnTo>
                    <a:pt x="126" y="26"/>
                  </a:lnTo>
                  <a:lnTo>
                    <a:pt x="122" y="0"/>
                  </a:lnTo>
                  <a:lnTo>
                    <a:pt x="38" y="18"/>
                  </a:lnTo>
                  <a:lnTo>
                    <a:pt x="40" y="34"/>
                  </a:lnTo>
                  <a:lnTo>
                    <a:pt x="40" y="50"/>
                  </a:lnTo>
                  <a:lnTo>
                    <a:pt x="38" y="66"/>
                  </a:lnTo>
                  <a:lnTo>
                    <a:pt x="32" y="82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70"/>
            <p:cNvSpPr>
              <a:spLocks/>
            </p:cNvSpPr>
            <p:nvPr/>
          </p:nvSpPr>
          <p:spPr bwMode="auto">
            <a:xfrm>
              <a:off x="5129" y="3987"/>
              <a:ext cx="96" cy="152"/>
            </a:xfrm>
            <a:custGeom>
              <a:avLst/>
              <a:gdLst>
                <a:gd name="T0" fmla="*/ 2 w 126"/>
                <a:gd name="T1" fmla="*/ 3 h 200"/>
                <a:gd name="T2" fmla="*/ 2 w 126"/>
                <a:gd name="T3" fmla="*/ 3 h 200"/>
                <a:gd name="T4" fmla="*/ 2 w 126"/>
                <a:gd name="T5" fmla="*/ 2 h 200"/>
                <a:gd name="T6" fmla="*/ 2 w 126"/>
                <a:gd name="T7" fmla="*/ 2 h 200"/>
                <a:gd name="T8" fmla="*/ 3 w 126"/>
                <a:gd name="T9" fmla="*/ 2 h 200"/>
                <a:gd name="T10" fmla="*/ 3 w 126"/>
                <a:gd name="T11" fmla="*/ 2 h 200"/>
                <a:gd name="T12" fmla="*/ 2 w 126"/>
                <a:gd name="T13" fmla="*/ 0 h 200"/>
                <a:gd name="T14" fmla="*/ 2 w 126"/>
                <a:gd name="T15" fmla="*/ 0 h 200"/>
                <a:gd name="T16" fmla="*/ 2 w 126"/>
                <a:gd name="T17" fmla="*/ 2 h 200"/>
                <a:gd name="T18" fmla="*/ 2 w 126"/>
                <a:gd name="T19" fmla="*/ 2 h 200"/>
                <a:gd name="T20" fmla="*/ 2 w 126"/>
                <a:gd name="T21" fmla="*/ 2 h 200"/>
                <a:gd name="T22" fmla="*/ 2 w 126"/>
                <a:gd name="T23" fmla="*/ 2 h 200"/>
                <a:gd name="T24" fmla="*/ 2 w 126"/>
                <a:gd name="T25" fmla="*/ 2 h 200"/>
                <a:gd name="T26" fmla="*/ 2 w 126"/>
                <a:gd name="T27" fmla="*/ 3 h 200"/>
                <a:gd name="T28" fmla="*/ 0 w 126"/>
                <a:gd name="T29" fmla="*/ 3 h 200"/>
                <a:gd name="T30" fmla="*/ 0 w 126"/>
                <a:gd name="T31" fmla="*/ 4 h 200"/>
                <a:gd name="T32" fmla="*/ 2 w 126"/>
                <a:gd name="T33" fmla="*/ 5 h 200"/>
                <a:gd name="T34" fmla="*/ 2 w 126"/>
                <a:gd name="T35" fmla="*/ 4 h 200"/>
                <a:gd name="T36" fmla="*/ 2 w 126"/>
                <a:gd name="T37" fmla="*/ 4 h 200"/>
                <a:gd name="T38" fmla="*/ 2 w 126"/>
                <a:gd name="T39" fmla="*/ 4 h 200"/>
                <a:gd name="T40" fmla="*/ 2 w 126"/>
                <a:gd name="T41" fmla="*/ 4 h 200"/>
                <a:gd name="T42" fmla="*/ 2 w 126"/>
                <a:gd name="T43" fmla="*/ 3 h 200"/>
                <a:gd name="T44" fmla="*/ 2 w 126"/>
                <a:gd name="T45" fmla="*/ 3 h 200"/>
                <a:gd name="T46" fmla="*/ 2 w 126"/>
                <a:gd name="T47" fmla="*/ 3 h 2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6"/>
                <a:gd name="T73" fmla="*/ 0 h 200"/>
                <a:gd name="T74" fmla="*/ 126 w 126"/>
                <a:gd name="T75" fmla="*/ 200 h 20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6" h="200">
                  <a:moveTo>
                    <a:pt x="92" y="118"/>
                  </a:moveTo>
                  <a:lnTo>
                    <a:pt x="92" y="118"/>
                  </a:lnTo>
                  <a:lnTo>
                    <a:pt x="98" y="104"/>
                  </a:lnTo>
                  <a:lnTo>
                    <a:pt x="106" y="88"/>
                  </a:lnTo>
                  <a:lnTo>
                    <a:pt x="116" y="76"/>
                  </a:lnTo>
                  <a:lnTo>
                    <a:pt x="126" y="64"/>
                  </a:lnTo>
                  <a:lnTo>
                    <a:pt x="68" y="0"/>
                  </a:lnTo>
                  <a:lnTo>
                    <a:pt x="50" y="20"/>
                  </a:lnTo>
                  <a:lnTo>
                    <a:pt x="34" y="42"/>
                  </a:lnTo>
                  <a:lnTo>
                    <a:pt x="22" y="66"/>
                  </a:lnTo>
                  <a:lnTo>
                    <a:pt x="12" y="92"/>
                  </a:lnTo>
                  <a:lnTo>
                    <a:pt x="4" y="118"/>
                  </a:lnTo>
                  <a:lnTo>
                    <a:pt x="0" y="146"/>
                  </a:lnTo>
                  <a:lnTo>
                    <a:pt x="0" y="174"/>
                  </a:lnTo>
                  <a:lnTo>
                    <a:pt x="4" y="200"/>
                  </a:lnTo>
                  <a:lnTo>
                    <a:pt x="88" y="182"/>
                  </a:lnTo>
                  <a:lnTo>
                    <a:pt x="86" y="166"/>
                  </a:lnTo>
                  <a:lnTo>
                    <a:pt x="86" y="150"/>
                  </a:lnTo>
                  <a:lnTo>
                    <a:pt x="88" y="134"/>
                  </a:lnTo>
                  <a:lnTo>
                    <a:pt x="92" y="118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71"/>
            <p:cNvSpPr>
              <a:spLocks/>
            </p:cNvSpPr>
            <p:nvPr/>
          </p:nvSpPr>
          <p:spPr bwMode="auto">
            <a:xfrm>
              <a:off x="5135" y="4142"/>
              <a:ext cx="126" cy="132"/>
            </a:xfrm>
            <a:custGeom>
              <a:avLst/>
              <a:gdLst>
                <a:gd name="T0" fmla="*/ 2 w 166"/>
                <a:gd name="T1" fmla="*/ 0 h 174"/>
                <a:gd name="T2" fmla="*/ 0 w 166"/>
                <a:gd name="T3" fmla="*/ 2 h 174"/>
                <a:gd name="T4" fmla="*/ 0 w 166"/>
                <a:gd name="T5" fmla="*/ 2 h 174"/>
                <a:gd name="T6" fmla="*/ 2 w 166"/>
                <a:gd name="T7" fmla="*/ 2 h 174"/>
                <a:gd name="T8" fmla="*/ 2 w 166"/>
                <a:gd name="T9" fmla="*/ 2 h 174"/>
                <a:gd name="T10" fmla="*/ 2 w 166"/>
                <a:gd name="T11" fmla="*/ 2 h 174"/>
                <a:gd name="T12" fmla="*/ 2 w 166"/>
                <a:gd name="T13" fmla="*/ 2 h 174"/>
                <a:gd name="T14" fmla="*/ 2 w 166"/>
                <a:gd name="T15" fmla="*/ 3 h 174"/>
                <a:gd name="T16" fmla="*/ 2 w 166"/>
                <a:gd name="T17" fmla="*/ 3 h 174"/>
                <a:gd name="T18" fmla="*/ 3 w 166"/>
                <a:gd name="T19" fmla="*/ 4 h 174"/>
                <a:gd name="T20" fmla="*/ 3 w 166"/>
                <a:gd name="T21" fmla="*/ 4 h 174"/>
                <a:gd name="T22" fmla="*/ 4 w 166"/>
                <a:gd name="T23" fmla="*/ 2 h 174"/>
                <a:gd name="T24" fmla="*/ 4 w 166"/>
                <a:gd name="T25" fmla="*/ 2 h 174"/>
                <a:gd name="T26" fmla="*/ 4 w 166"/>
                <a:gd name="T27" fmla="*/ 2 h 174"/>
                <a:gd name="T28" fmla="*/ 3 w 166"/>
                <a:gd name="T29" fmla="*/ 2 h 174"/>
                <a:gd name="T30" fmla="*/ 3 w 166"/>
                <a:gd name="T31" fmla="*/ 2 h 174"/>
                <a:gd name="T32" fmla="*/ 3 w 166"/>
                <a:gd name="T33" fmla="*/ 2 h 174"/>
                <a:gd name="T34" fmla="*/ 2 w 166"/>
                <a:gd name="T35" fmla="*/ 2 h 174"/>
                <a:gd name="T36" fmla="*/ 2 w 166"/>
                <a:gd name="T37" fmla="*/ 2 h 174"/>
                <a:gd name="T38" fmla="*/ 2 w 166"/>
                <a:gd name="T39" fmla="*/ 2 h 174"/>
                <a:gd name="T40" fmla="*/ 2 w 166"/>
                <a:gd name="T41" fmla="*/ 0 h 174"/>
                <a:gd name="T42" fmla="*/ 2 w 166"/>
                <a:gd name="T43" fmla="*/ 0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6"/>
                <a:gd name="T67" fmla="*/ 0 h 174"/>
                <a:gd name="T68" fmla="*/ 166 w 166"/>
                <a:gd name="T69" fmla="*/ 174 h 17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6" h="174">
                  <a:moveTo>
                    <a:pt x="84" y="0"/>
                  </a:moveTo>
                  <a:lnTo>
                    <a:pt x="0" y="18"/>
                  </a:lnTo>
                  <a:lnTo>
                    <a:pt x="8" y="44"/>
                  </a:lnTo>
                  <a:lnTo>
                    <a:pt x="20" y="68"/>
                  </a:lnTo>
                  <a:lnTo>
                    <a:pt x="34" y="90"/>
                  </a:lnTo>
                  <a:lnTo>
                    <a:pt x="50" y="112"/>
                  </a:lnTo>
                  <a:lnTo>
                    <a:pt x="70" y="130"/>
                  </a:lnTo>
                  <a:lnTo>
                    <a:pt x="90" y="148"/>
                  </a:lnTo>
                  <a:lnTo>
                    <a:pt x="114" y="162"/>
                  </a:lnTo>
                  <a:lnTo>
                    <a:pt x="140" y="174"/>
                  </a:lnTo>
                  <a:lnTo>
                    <a:pt x="166" y="92"/>
                  </a:lnTo>
                  <a:lnTo>
                    <a:pt x="152" y="84"/>
                  </a:lnTo>
                  <a:lnTo>
                    <a:pt x="138" y="76"/>
                  </a:lnTo>
                  <a:lnTo>
                    <a:pt x="126" y="66"/>
                  </a:lnTo>
                  <a:lnTo>
                    <a:pt x="114" y="54"/>
                  </a:lnTo>
                  <a:lnTo>
                    <a:pt x="104" y="42"/>
                  </a:lnTo>
                  <a:lnTo>
                    <a:pt x="96" y="28"/>
                  </a:lnTo>
                  <a:lnTo>
                    <a:pt x="90" y="1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72"/>
            <p:cNvSpPr>
              <a:spLocks/>
            </p:cNvSpPr>
            <p:nvPr/>
          </p:nvSpPr>
          <p:spPr bwMode="auto">
            <a:xfrm>
              <a:off x="5345" y="3948"/>
              <a:ext cx="127" cy="132"/>
            </a:xfrm>
            <a:custGeom>
              <a:avLst/>
              <a:gdLst>
                <a:gd name="T0" fmla="*/ 2 w 168"/>
                <a:gd name="T1" fmla="*/ 4 h 174"/>
                <a:gd name="T2" fmla="*/ 4 w 168"/>
                <a:gd name="T3" fmla="*/ 4 h 174"/>
                <a:gd name="T4" fmla="*/ 4 w 168"/>
                <a:gd name="T5" fmla="*/ 4 h 174"/>
                <a:gd name="T6" fmla="*/ 4 w 168"/>
                <a:gd name="T7" fmla="*/ 3 h 174"/>
                <a:gd name="T8" fmla="*/ 3 w 168"/>
                <a:gd name="T9" fmla="*/ 2 h 174"/>
                <a:gd name="T10" fmla="*/ 3 w 168"/>
                <a:gd name="T11" fmla="*/ 2 h 174"/>
                <a:gd name="T12" fmla="*/ 3 w 168"/>
                <a:gd name="T13" fmla="*/ 2 h 174"/>
                <a:gd name="T14" fmla="*/ 2 w 168"/>
                <a:gd name="T15" fmla="*/ 2 h 174"/>
                <a:gd name="T16" fmla="*/ 2 w 168"/>
                <a:gd name="T17" fmla="*/ 2 h 174"/>
                <a:gd name="T18" fmla="*/ 2 w 168"/>
                <a:gd name="T19" fmla="*/ 2 h 174"/>
                <a:gd name="T20" fmla="*/ 2 w 168"/>
                <a:gd name="T21" fmla="*/ 0 h 174"/>
                <a:gd name="T22" fmla="*/ 0 w 168"/>
                <a:gd name="T23" fmla="*/ 2 h 174"/>
                <a:gd name="T24" fmla="*/ 0 w 168"/>
                <a:gd name="T25" fmla="*/ 2 h 174"/>
                <a:gd name="T26" fmla="*/ 2 w 168"/>
                <a:gd name="T27" fmla="*/ 2 h 174"/>
                <a:gd name="T28" fmla="*/ 2 w 168"/>
                <a:gd name="T29" fmla="*/ 2 h 174"/>
                <a:gd name="T30" fmla="*/ 2 w 168"/>
                <a:gd name="T31" fmla="*/ 2 h 174"/>
                <a:gd name="T32" fmla="*/ 2 w 168"/>
                <a:gd name="T33" fmla="*/ 3 h 174"/>
                <a:gd name="T34" fmla="*/ 2 w 168"/>
                <a:gd name="T35" fmla="*/ 3 h 174"/>
                <a:gd name="T36" fmla="*/ 2 w 168"/>
                <a:gd name="T37" fmla="*/ 3 h 174"/>
                <a:gd name="T38" fmla="*/ 2 w 168"/>
                <a:gd name="T39" fmla="*/ 4 h 174"/>
                <a:gd name="T40" fmla="*/ 2 w 168"/>
                <a:gd name="T41" fmla="*/ 4 h 174"/>
                <a:gd name="T42" fmla="*/ 2 w 168"/>
                <a:gd name="T43" fmla="*/ 4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8"/>
                <a:gd name="T67" fmla="*/ 0 h 174"/>
                <a:gd name="T68" fmla="*/ 168 w 168"/>
                <a:gd name="T69" fmla="*/ 174 h 17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8" h="174">
                  <a:moveTo>
                    <a:pt x="84" y="174"/>
                  </a:moveTo>
                  <a:lnTo>
                    <a:pt x="168" y="156"/>
                  </a:lnTo>
                  <a:lnTo>
                    <a:pt x="160" y="130"/>
                  </a:lnTo>
                  <a:lnTo>
                    <a:pt x="148" y="106"/>
                  </a:lnTo>
                  <a:lnTo>
                    <a:pt x="134" y="84"/>
                  </a:lnTo>
                  <a:lnTo>
                    <a:pt x="118" y="62"/>
                  </a:lnTo>
                  <a:lnTo>
                    <a:pt x="98" y="44"/>
                  </a:lnTo>
                  <a:lnTo>
                    <a:pt x="76" y="26"/>
                  </a:lnTo>
                  <a:lnTo>
                    <a:pt x="54" y="12"/>
                  </a:lnTo>
                  <a:lnTo>
                    <a:pt x="28" y="0"/>
                  </a:lnTo>
                  <a:lnTo>
                    <a:pt x="0" y="82"/>
                  </a:lnTo>
                  <a:lnTo>
                    <a:pt x="16" y="90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54" y="120"/>
                  </a:lnTo>
                  <a:lnTo>
                    <a:pt x="64" y="132"/>
                  </a:lnTo>
                  <a:lnTo>
                    <a:pt x="72" y="144"/>
                  </a:lnTo>
                  <a:lnTo>
                    <a:pt x="78" y="160"/>
                  </a:lnTo>
                  <a:lnTo>
                    <a:pt x="84" y="17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73"/>
            <p:cNvSpPr>
              <a:spLocks/>
            </p:cNvSpPr>
            <p:nvPr/>
          </p:nvSpPr>
          <p:spPr bwMode="auto">
            <a:xfrm>
              <a:off x="5258" y="4197"/>
              <a:ext cx="156" cy="88"/>
            </a:xfrm>
            <a:custGeom>
              <a:avLst/>
              <a:gdLst>
                <a:gd name="T0" fmla="*/ 2 w 206"/>
                <a:gd name="T1" fmla="*/ 2 h 116"/>
                <a:gd name="T2" fmla="*/ 0 w 206"/>
                <a:gd name="T3" fmla="*/ 2 h 116"/>
                <a:gd name="T4" fmla="*/ 0 w 206"/>
                <a:gd name="T5" fmla="*/ 2 h 116"/>
                <a:gd name="T6" fmla="*/ 2 w 206"/>
                <a:gd name="T7" fmla="*/ 2 h 116"/>
                <a:gd name="T8" fmla="*/ 2 w 206"/>
                <a:gd name="T9" fmla="*/ 3 h 116"/>
                <a:gd name="T10" fmla="*/ 2 w 206"/>
                <a:gd name="T11" fmla="*/ 3 h 116"/>
                <a:gd name="T12" fmla="*/ 2 w 206"/>
                <a:gd name="T13" fmla="*/ 2 h 116"/>
                <a:gd name="T14" fmla="*/ 3 w 206"/>
                <a:gd name="T15" fmla="*/ 2 h 116"/>
                <a:gd name="T16" fmla="*/ 4 w 206"/>
                <a:gd name="T17" fmla="*/ 2 h 116"/>
                <a:gd name="T18" fmla="*/ 4 w 206"/>
                <a:gd name="T19" fmla="*/ 2 h 116"/>
                <a:gd name="T20" fmla="*/ 5 w 206"/>
                <a:gd name="T21" fmla="*/ 2 h 116"/>
                <a:gd name="T22" fmla="*/ 3 w 206"/>
                <a:gd name="T23" fmla="*/ 0 h 116"/>
                <a:gd name="T24" fmla="*/ 3 w 206"/>
                <a:gd name="T25" fmla="*/ 0 h 116"/>
                <a:gd name="T26" fmla="*/ 3 w 206"/>
                <a:gd name="T27" fmla="*/ 2 h 116"/>
                <a:gd name="T28" fmla="*/ 3 w 206"/>
                <a:gd name="T29" fmla="*/ 2 h 116"/>
                <a:gd name="T30" fmla="*/ 2 w 206"/>
                <a:gd name="T31" fmla="*/ 2 h 116"/>
                <a:gd name="T32" fmla="*/ 2 w 206"/>
                <a:gd name="T33" fmla="*/ 2 h 116"/>
                <a:gd name="T34" fmla="*/ 2 w 206"/>
                <a:gd name="T35" fmla="*/ 2 h 116"/>
                <a:gd name="T36" fmla="*/ 2 w 206"/>
                <a:gd name="T37" fmla="*/ 2 h 116"/>
                <a:gd name="T38" fmla="*/ 2 w 206"/>
                <a:gd name="T39" fmla="*/ 2 h 116"/>
                <a:gd name="T40" fmla="*/ 2 w 206"/>
                <a:gd name="T41" fmla="*/ 2 h 116"/>
                <a:gd name="T42" fmla="*/ 2 w 206"/>
                <a:gd name="T43" fmla="*/ 2 h 11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6"/>
                <a:gd name="T67" fmla="*/ 0 h 116"/>
                <a:gd name="T68" fmla="*/ 206 w 206"/>
                <a:gd name="T69" fmla="*/ 116 h 11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6" h="116">
                  <a:moveTo>
                    <a:pt x="26" y="26"/>
                  </a:moveTo>
                  <a:lnTo>
                    <a:pt x="0" y="108"/>
                  </a:lnTo>
                  <a:lnTo>
                    <a:pt x="28" y="114"/>
                  </a:lnTo>
                  <a:lnTo>
                    <a:pt x="56" y="116"/>
                  </a:lnTo>
                  <a:lnTo>
                    <a:pt x="82" y="116"/>
                  </a:lnTo>
                  <a:lnTo>
                    <a:pt x="110" y="112"/>
                  </a:lnTo>
                  <a:lnTo>
                    <a:pt x="136" y="104"/>
                  </a:lnTo>
                  <a:lnTo>
                    <a:pt x="160" y="94"/>
                  </a:lnTo>
                  <a:lnTo>
                    <a:pt x="184" y="80"/>
                  </a:lnTo>
                  <a:lnTo>
                    <a:pt x="206" y="64"/>
                  </a:lnTo>
                  <a:lnTo>
                    <a:pt x="148" y="0"/>
                  </a:lnTo>
                  <a:lnTo>
                    <a:pt x="134" y="10"/>
                  </a:lnTo>
                  <a:lnTo>
                    <a:pt x="120" y="18"/>
                  </a:lnTo>
                  <a:lnTo>
                    <a:pt x="106" y="24"/>
                  </a:lnTo>
                  <a:lnTo>
                    <a:pt x="90" y="28"/>
                  </a:lnTo>
                  <a:lnTo>
                    <a:pt x="74" y="30"/>
                  </a:lnTo>
                  <a:lnTo>
                    <a:pt x="58" y="30"/>
                  </a:lnTo>
                  <a:lnTo>
                    <a:pt x="42" y="3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Group 74"/>
          <p:cNvGrpSpPr>
            <a:grpSpLocks/>
          </p:cNvGrpSpPr>
          <p:nvPr/>
        </p:nvGrpSpPr>
        <p:grpSpPr bwMode="auto">
          <a:xfrm>
            <a:off x="2291887" y="2551582"/>
            <a:ext cx="219075" cy="219075"/>
            <a:chOff x="5114" y="3685"/>
            <a:chExt cx="246" cy="246"/>
          </a:xfrm>
        </p:grpSpPr>
        <p:sp>
          <p:nvSpPr>
            <p:cNvPr id="32" name="Freeform 75"/>
            <p:cNvSpPr>
              <a:spLocks/>
            </p:cNvSpPr>
            <p:nvPr/>
          </p:nvSpPr>
          <p:spPr bwMode="auto">
            <a:xfrm>
              <a:off x="5135" y="3845"/>
              <a:ext cx="94" cy="86"/>
            </a:xfrm>
            <a:custGeom>
              <a:avLst/>
              <a:gdLst>
                <a:gd name="T0" fmla="*/ 2 w 124"/>
                <a:gd name="T1" fmla="*/ 0 h 114"/>
                <a:gd name="T2" fmla="*/ 0 w 124"/>
                <a:gd name="T3" fmla="*/ 2 h 114"/>
                <a:gd name="T4" fmla="*/ 0 w 124"/>
                <a:gd name="T5" fmla="*/ 2 h 114"/>
                <a:gd name="T6" fmla="*/ 2 w 124"/>
                <a:gd name="T7" fmla="*/ 2 h 114"/>
                <a:gd name="T8" fmla="*/ 2 w 124"/>
                <a:gd name="T9" fmla="*/ 2 h 114"/>
                <a:gd name="T10" fmla="*/ 2 w 124"/>
                <a:gd name="T11" fmla="*/ 2 h 114"/>
                <a:gd name="T12" fmla="*/ 2 w 124"/>
                <a:gd name="T13" fmla="*/ 2 h 114"/>
                <a:gd name="T14" fmla="*/ 2 w 124"/>
                <a:gd name="T15" fmla="*/ 2 h 114"/>
                <a:gd name="T16" fmla="*/ 2 w 124"/>
                <a:gd name="T17" fmla="*/ 2 h 114"/>
                <a:gd name="T18" fmla="*/ 2 w 124"/>
                <a:gd name="T19" fmla="*/ 2 h 114"/>
                <a:gd name="T20" fmla="*/ 3 w 124"/>
                <a:gd name="T21" fmla="*/ 2 h 114"/>
                <a:gd name="T22" fmla="*/ 3 w 124"/>
                <a:gd name="T23" fmla="*/ 2 h 114"/>
                <a:gd name="T24" fmla="*/ 3 w 124"/>
                <a:gd name="T25" fmla="*/ 2 h 114"/>
                <a:gd name="T26" fmla="*/ 2 w 124"/>
                <a:gd name="T27" fmla="*/ 2 h 114"/>
                <a:gd name="T28" fmla="*/ 2 w 124"/>
                <a:gd name="T29" fmla="*/ 2 h 114"/>
                <a:gd name="T30" fmla="*/ 2 w 124"/>
                <a:gd name="T31" fmla="*/ 2 h 114"/>
                <a:gd name="T32" fmla="*/ 2 w 124"/>
                <a:gd name="T33" fmla="*/ 0 h 114"/>
                <a:gd name="T34" fmla="*/ 2 w 124"/>
                <a:gd name="T35" fmla="*/ 0 h 1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4"/>
                <a:gd name="T55" fmla="*/ 0 h 114"/>
                <a:gd name="T56" fmla="*/ 124 w 124"/>
                <a:gd name="T57" fmla="*/ 114 h 1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4" h="114">
                  <a:moveTo>
                    <a:pt x="70" y="0"/>
                  </a:moveTo>
                  <a:lnTo>
                    <a:pt x="0" y="42"/>
                  </a:lnTo>
                  <a:lnTo>
                    <a:pt x="10" y="56"/>
                  </a:lnTo>
                  <a:lnTo>
                    <a:pt x="22" y="70"/>
                  </a:lnTo>
                  <a:lnTo>
                    <a:pt x="36" y="82"/>
                  </a:lnTo>
                  <a:lnTo>
                    <a:pt x="52" y="92"/>
                  </a:lnTo>
                  <a:lnTo>
                    <a:pt x="68" y="100"/>
                  </a:lnTo>
                  <a:lnTo>
                    <a:pt x="86" y="108"/>
                  </a:lnTo>
                  <a:lnTo>
                    <a:pt x="104" y="112"/>
                  </a:lnTo>
                  <a:lnTo>
                    <a:pt x="124" y="114"/>
                  </a:lnTo>
                  <a:lnTo>
                    <a:pt x="124" y="32"/>
                  </a:lnTo>
                  <a:lnTo>
                    <a:pt x="108" y="28"/>
                  </a:lnTo>
                  <a:lnTo>
                    <a:pt x="94" y="22"/>
                  </a:lnTo>
                  <a:lnTo>
                    <a:pt x="82" y="1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76"/>
            <p:cNvSpPr>
              <a:spLocks/>
            </p:cNvSpPr>
            <p:nvPr/>
          </p:nvSpPr>
          <p:spPr bwMode="auto">
            <a:xfrm>
              <a:off x="5135" y="3685"/>
              <a:ext cx="94" cy="87"/>
            </a:xfrm>
            <a:custGeom>
              <a:avLst/>
              <a:gdLst>
                <a:gd name="T0" fmla="*/ 3 w 124"/>
                <a:gd name="T1" fmla="*/ 2 h 114"/>
                <a:gd name="T2" fmla="*/ 3 w 124"/>
                <a:gd name="T3" fmla="*/ 0 h 114"/>
                <a:gd name="T4" fmla="*/ 3 w 124"/>
                <a:gd name="T5" fmla="*/ 0 h 114"/>
                <a:gd name="T6" fmla="*/ 2 w 124"/>
                <a:gd name="T7" fmla="*/ 2 h 114"/>
                <a:gd name="T8" fmla="*/ 2 w 124"/>
                <a:gd name="T9" fmla="*/ 2 h 114"/>
                <a:gd name="T10" fmla="*/ 2 w 124"/>
                <a:gd name="T11" fmla="*/ 2 h 114"/>
                <a:gd name="T12" fmla="*/ 2 w 124"/>
                <a:gd name="T13" fmla="*/ 2 h 114"/>
                <a:gd name="T14" fmla="*/ 2 w 124"/>
                <a:gd name="T15" fmla="*/ 2 h 114"/>
                <a:gd name="T16" fmla="*/ 2 w 124"/>
                <a:gd name="T17" fmla="*/ 2 h 114"/>
                <a:gd name="T18" fmla="*/ 2 w 124"/>
                <a:gd name="T19" fmla="*/ 2 h 114"/>
                <a:gd name="T20" fmla="*/ 0 w 124"/>
                <a:gd name="T21" fmla="*/ 2 h 114"/>
                <a:gd name="T22" fmla="*/ 2 w 124"/>
                <a:gd name="T23" fmla="*/ 3 h 114"/>
                <a:gd name="T24" fmla="*/ 2 w 124"/>
                <a:gd name="T25" fmla="*/ 3 h 114"/>
                <a:gd name="T26" fmla="*/ 2 w 124"/>
                <a:gd name="T27" fmla="*/ 2 h 114"/>
                <a:gd name="T28" fmla="*/ 2 w 124"/>
                <a:gd name="T29" fmla="*/ 2 h 114"/>
                <a:gd name="T30" fmla="*/ 2 w 124"/>
                <a:gd name="T31" fmla="*/ 2 h 114"/>
                <a:gd name="T32" fmla="*/ 3 w 124"/>
                <a:gd name="T33" fmla="*/ 2 h 114"/>
                <a:gd name="T34" fmla="*/ 3 w 124"/>
                <a:gd name="T35" fmla="*/ 2 h 1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4"/>
                <a:gd name="T55" fmla="*/ 0 h 114"/>
                <a:gd name="T56" fmla="*/ 124 w 124"/>
                <a:gd name="T57" fmla="*/ 114 h 1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4" h="114">
                  <a:moveTo>
                    <a:pt x="124" y="82"/>
                  </a:moveTo>
                  <a:lnTo>
                    <a:pt x="124" y="0"/>
                  </a:lnTo>
                  <a:lnTo>
                    <a:pt x="104" y="2"/>
                  </a:lnTo>
                  <a:lnTo>
                    <a:pt x="86" y="8"/>
                  </a:lnTo>
                  <a:lnTo>
                    <a:pt x="68" y="14"/>
                  </a:lnTo>
                  <a:lnTo>
                    <a:pt x="52" y="22"/>
                  </a:lnTo>
                  <a:lnTo>
                    <a:pt x="36" y="32"/>
                  </a:lnTo>
                  <a:lnTo>
                    <a:pt x="22" y="44"/>
                  </a:lnTo>
                  <a:lnTo>
                    <a:pt x="10" y="58"/>
                  </a:lnTo>
                  <a:lnTo>
                    <a:pt x="0" y="72"/>
                  </a:lnTo>
                  <a:lnTo>
                    <a:pt x="70" y="114"/>
                  </a:lnTo>
                  <a:lnTo>
                    <a:pt x="82" y="102"/>
                  </a:lnTo>
                  <a:lnTo>
                    <a:pt x="94" y="92"/>
                  </a:lnTo>
                  <a:lnTo>
                    <a:pt x="108" y="86"/>
                  </a:lnTo>
                  <a:lnTo>
                    <a:pt x="124" y="82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77"/>
            <p:cNvSpPr>
              <a:spLocks/>
            </p:cNvSpPr>
            <p:nvPr/>
          </p:nvSpPr>
          <p:spPr bwMode="auto">
            <a:xfrm>
              <a:off x="5114" y="3754"/>
              <a:ext cx="67" cy="109"/>
            </a:xfrm>
            <a:custGeom>
              <a:avLst/>
              <a:gdLst>
                <a:gd name="T0" fmla="*/ 2 w 88"/>
                <a:gd name="T1" fmla="*/ 2 h 144"/>
                <a:gd name="T2" fmla="*/ 2 w 88"/>
                <a:gd name="T3" fmla="*/ 2 h 144"/>
                <a:gd name="T4" fmla="*/ 2 w 88"/>
                <a:gd name="T5" fmla="*/ 2 h 144"/>
                <a:gd name="T6" fmla="*/ 2 w 88"/>
                <a:gd name="T7" fmla="*/ 2 h 144"/>
                <a:gd name="T8" fmla="*/ 2 w 88"/>
                <a:gd name="T9" fmla="*/ 0 h 144"/>
                <a:gd name="T10" fmla="*/ 2 w 88"/>
                <a:gd name="T11" fmla="*/ 0 h 144"/>
                <a:gd name="T12" fmla="*/ 2 w 88"/>
                <a:gd name="T13" fmla="*/ 2 h 144"/>
                <a:gd name="T14" fmla="*/ 2 w 88"/>
                <a:gd name="T15" fmla="*/ 2 h 144"/>
                <a:gd name="T16" fmla="*/ 2 w 88"/>
                <a:gd name="T17" fmla="*/ 2 h 144"/>
                <a:gd name="T18" fmla="*/ 0 w 88"/>
                <a:gd name="T19" fmla="*/ 2 h 144"/>
                <a:gd name="T20" fmla="*/ 0 w 88"/>
                <a:gd name="T21" fmla="*/ 2 h 144"/>
                <a:gd name="T22" fmla="*/ 2 w 88"/>
                <a:gd name="T23" fmla="*/ 2 h 144"/>
                <a:gd name="T24" fmla="*/ 2 w 88"/>
                <a:gd name="T25" fmla="*/ 2 h 144"/>
                <a:gd name="T26" fmla="*/ 2 w 88"/>
                <a:gd name="T27" fmla="*/ 3 h 144"/>
                <a:gd name="T28" fmla="*/ 2 w 88"/>
                <a:gd name="T29" fmla="*/ 3 h 144"/>
                <a:gd name="T30" fmla="*/ 2 w 88"/>
                <a:gd name="T31" fmla="*/ 2 h 144"/>
                <a:gd name="T32" fmla="*/ 2 w 88"/>
                <a:gd name="T33" fmla="*/ 2 h 144"/>
                <a:gd name="T34" fmla="*/ 2 w 88"/>
                <a:gd name="T35" fmla="*/ 2 h 144"/>
                <a:gd name="T36" fmla="*/ 2 w 88"/>
                <a:gd name="T37" fmla="*/ 2 h 144"/>
                <a:gd name="T38" fmla="*/ 2 w 88"/>
                <a:gd name="T39" fmla="*/ 2 h 1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8"/>
                <a:gd name="T61" fmla="*/ 0 h 144"/>
                <a:gd name="T62" fmla="*/ 88 w 88"/>
                <a:gd name="T63" fmla="*/ 144 h 1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8" h="144">
                  <a:moveTo>
                    <a:pt x="82" y="72"/>
                  </a:moveTo>
                  <a:lnTo>
                    <a:pt x="82" y="72"/>
                  </a:lnTo>
                  <a:lnTo>
                    <a:pt x="84" y="56"/>
                  </a:lnTo>
                  <a:lnTo>
                    <a:pt x="88" y="42"/>
                  </a:lnTo>
                  <a:lnTo>
                    <a:pt x="18" y="0"/>
                  </a:lnTo>
                  <a:lnTo>
                    <a:pt x="10" y="16"/>
                  </a:lnTo>
                  <a:lnTo>
                    <a:pt x="4" y="34"/>
                  </a:lnTo>
                  <a:lnTo>
                    <a:pt x="2" y="54"/>
                  </a:lnTo>
                  <a:lnTo>
                    <a:pt x="0" y="72"/>
                  </a:lnTo>
                  <a:lnTo>
                    <a:pt x="2" y="92"/>
                  </a:lnTo>
                  <a:lnTo>
                    <a:pt x="4" y="110"/>
                  </a:lnTo>
                  <a:lnTo>
                    <a:pt x="10" y="128"/>
                  </a:lnTo>
                  <a:lnTo>
                    <a:pt x="18" y="144"/>
                  </a:lnTo>
                  <a:lnTo>
                    <a:pt x="88" y="104"/>
                  </a:lnTo>
                  <a:lnTo>
                    <a:pt x="84" y="88"/>
                  </a:lnTo>
                  <a:lnTo>
                    <a:pt x="82" y="72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78"/>
            <p:cNvSpPr>
              <a:spLocks/>
            </p:cNvSpPr>
            <p:nvPr/>
          </p:nvSpPr>
          <p:spPr bwMode="auto">
            <a:xfrm>
              <a:off x="5293" y="3754"/>
              <a:ext cx="67" cy="109"/>
            </a:xfrm>
            <a:custGeom>
              <a:avLst/>
              <a:gdLst>
                <a:gd name="T0" fmla="*/ 2 w 88"/>
                <a:gd name="T1" fmla="*/ 2 h 144"/>
                <a:gd name="T2" fmla="*/ 2 w 88"/>
                <a:gd name="T3" fmla="*/ 2 h 144"/>
                <a:gd name="T4" fmla="*/ 2 w 88"/>
                <a:gd name="T5" fmla="*/ 2 h 144"/>
                <a:gd name="T6" fmla="*/ 0 w 88"/>
                <a:gd name="T7" fmla="*/ 2 h 144"/>
                <a:gd name="T8" fmla="*/ 2 w 88"/>
                <a:gd name="T9" fmla="*/ 3 h 144"/>
                <a:gd name="T10" fmla="*/ 2 w 88"/>
                <a:gd name="T11" fmla="*/ 3 h 144"/>
                <a:gd name="T12" fmla="*/ 2 w 88"/>
                <a:gd name="T13" fmla="*/ 3 h 144"/>
                <a:gd name="T14" fmla="*/ 2 w 88"/>
                <a:gd name="T15" fmla="*/ 2 h 144"/>
                <a:gd name="T16" fmla="*/ 2 w 88"/>
                <a:gd name="T17" fmla="*/ 2 h 144"/>
                <a:gd name="T18" fmla="*/ 2 w 88"/>
                <a:gd name="T19" fmla="*/ 2 h 144"/>
                <a:gd name="T20" fmla="*/ 2 w 88"/>
                <a:gd name="T21" fmla="*/ 2 h 144"/>
                <a:gd name="T22" fmla="*/ 2 w 88"/>
                <a:gd name="T23" fmla="*/ 2 h 144"/>
                <a:gd name="T24" fmla="*/ 2 w 88"/>
                <a:gd name="T25" fmla="*/ 2 h 144"/>
                <a:gd name="T26" fmla="*/ 2 w 88"/>
                <a:gd name="T27" fmla="*/ 2 h 144"/>
                <a:gd name="T28" fmla="*/ 2 w 88"/>
                <a:gd name="T29" fmla="*/ 0 h 144"/>
                <a:gd name="T30" fmla="*/ 0 w 88"/>
                <a:gd name="T31" fmla="*/ 2 h 144"/>
                <a:gd name="T32" fmla="*/ 0 w 88"/>
                <a:gd name="T33" fmla="*/ 2 h 144"/>
                <a:gd name="T34" fmla="*/ 2 w 88"/>
                <a:gd name="T35" fmla="*/ 2 h 144"/>
                <a:gd name="T36" fmla="*/ 2 w 88"/>
                <a:gd name="T37" fmla="*/ 2 h 144"/>
                <a:gd name="T38" fmla="*/ 2 w 88"/>
                <a:gd name="T39" fmla="*/ 2 h 1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8"/>
                <a:gd name="T61" fmla="*/ 0 h 144"/>
                <a:gd name="T62" fmla="*/ 88 w 88"/>
                <a:gd name="T63" fmla="*/ 144 h 14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8" h="144">
                  <a:moveTo>
                    <a:pt x="6" y="72"/>
                  </a:moveTo>
                  <a:lnTo>
                    <a:pt x="6" y="72"/>
                  </a:lnTo>
                  <a:lnTo>
                    <a:pt x="6" y="88"/>
                  </a:lnTo>
                  <a:lnTo>
                    <a:pt x="0" y="104"/>
                  </a:lnTo>
                  <a:lnTo>
                    <a:pt x="72" y="144"/>
                  </a:lnTo>
                  <a:lnTo>
                    <a:pt x="78" y="128"/>
                  </a:lnTo>
                  <a:lnTo>
                    <a:pt x="84" y="110"/>
                  </a:lnTo>
                  <a:lnTo>
                    <a:pt x="88" y="92"/>
                  </a:lnTo>
                  <a:lnTo>
                    <a:pt x="88" y="72"/>
                  </a:lnTo>
                  <a:lnTo>
                    <a:pt x="88" y="54"/>
                  </a:lnTo>
                  <a:lnTo>
                    <a:pt x="84" y="34"/>
                  </a:lnTo>
                  <a:lnTo>
                    <a:pt x="78" y="16"/>
                  </a:lnTo>
                  <a:lnTo>
                    <a:pt x="72" y="0"/>
                  </a:lnTo>
                  <a:lnTo>
                    <a:pt x="0" y="42"/>
                  </a:lnTo>
                  <a:lnTo>
                    <a:pt x="6" y="56"/>
                  </a:lnTo>
                  <a:lnTo>
                    <a:pt x="6" y="72"/>
                  </a:lnTo>
                  <a:close/>
                </a:path>
              </a:pathLst>
            </a:cu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Freeform 79"/>
            <p:cNvSpPr>
              <a:spLocks/>
            </p:cNvSpPr>
            <p:nvPr/>
          </p:nvSpPr>
          <p:spPr bwMode="auto">
            <a:xfrm>
              <a:off x="5245" y="3845"/>
              <a:ext cx="95" cy="86"/>
            </a:xfrm>
            <a:custGeom>
              <a:avLst/>
              <a:gdLst>
                <a:gd name="T0" fmla="*/ 0 w 126"/>
                <a:gd name="T1" fmla="*/ 2 h 114"/>
                <a:gd name="T2" fmla="*/ 0 w 126"/>
                <a:gd name="T3" fmla="*/ 2 h 114"/>
                <a:gd name="T4" fmla="*/ 0 w 126"/>
                <a:gd name="T5" fmla="*/ 2 h 114"/>
                <a:gd name="T6" fmla="*/ 2 w 126"/>
                <a:gd name="T7" fmla="*/ 2 h 114"/>
                <a:gd name="T8" fmla="*/ 2 w 126"/>
                <a:gd name="T9" fmla="*/ 2 h 114"/>
                <a:gd name="T10" fmla="*/ 2 w 126"/>
                <a:gd name="T11" fmla="*/ 2 h 114"/>
                <a:gd name="T12" fmla="*/ 2 w 126"/>
                <a:gd name="T13" fmla="*/ 2 h 114"/>
                <a:gd name="T14" fmla="*/ 2 w 126"/>
                <a:gd name="T15" fmla="*/ 2 h 114"/>
                <a:gd name="T16" fmla="*/ 2 w 126"/>
                <a:gd name="T17" fmla="*/ 2 h 114"/>
                <a:gd name="T18" fmla="*/ 2 w 126"/>
                <a:gd name="T19" fmla="*/ 2 h 114"/>
                <a:gd name="T20" fmla="*/ 3 w 126"/>
                <a:gd name="T21" fmla="*/ 2 h 114"/>
                <a:gd name="T22" fmla="*/ 2 w 126"/>
                <a:gd name="T23" fmla="*/ 0 h 114"/>
                <a:gd name="T24" fmla="*/ 2 w 126"/>
                <a:gd name="T25" fmla="*/ 0 h 114"/>
                <a:gd name="T26" fmla="*/ 2 w 126"/>
                <a:gd name="T27" fmla="*/ 2 h 114"/>
                <a:gd name="T28" fmla="*/ 2 w 126"/>
                <a:gd name="T29" fmla="*/ 2 h 114"/>
                <a:gd name="T30" fmla="*/ 2 w 126"/>
                <a:gd name="T31" fmla="*/ 2 h 114"/>
                <a:gd name="T32" fmla="*/ 0 w 126"/>
                <a:gd name="T33" fmla="*/ 2 h 114"/>
                <a:gd name="T34" fmla="*/ 0 w 126"/>
                <a:gd name="T35" fmla="*/ 2 h 1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4"/>
                <a:gd name="T56" fmla="*/ 126 w 126"/>
                <a:gd name="T57" fmla="*/ 114 h 1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4">
                  <a:moveTo>
                    <a:pt x="0" y="32"/>
                  </a:moveTo>
                  <a:lnTo>
                    <a:pt x="0" y="114"/>
                  </a:lnTo>
                  <a:lnTo>
                    <a:pt x="20" y="112"/>
                  </a:lnTo>
                  <a:lnTo>
                    <a:pt x="38" y="108"/>
                  </a:lnTo>
                  <a:lnTo>
                    <a:pt x="56" y="100"/>
                  </a:lnTo>
                  <a:lnTo>
                    <a:pt x="72" y="92"/>
                  </a:lnTo>
                  <a:lnTo>
                    <a:pt x="88" y="82"/>
                  </a:lnTo>
                  <a:lnTo>
                    <a:pt x="102" y="70"/>
                  </a:lnTo>
                  <a:lnTo>
                    <a:pt x="114" y="56"/>
                  </a:lnTo>
                  <a:lnTo>
                    <a:pt x="126" y="42"/>
                  </a:lnTo>
                  <a:lnTo>
                    <a:pt x="54" y="0"/>
                  </a:lnTo>
                  <a:lnTo>
                    <a:pt x="44" y="12"/>
                  </a:lnTo>
                  <a:lnTo>
                    <a:pt x="30" y="22"/>
                  </a:lnTo>
                  <a:lnTo>
                    <a:pt x="16" y="2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Freeform 80"/>
            <p:cNvSpPr>
              <a:spLocks/>
            </p:cNvSpPr>
            <p:nvPr/>
          </p:nvSpPr>
          <p:spPr bwMode="auto">
            <a:xfrm>
              <a:off x="5245" y="3685"/>
              <a:ext cx="95" cy="87"/>
            </a:xfrm>
            <a:custGeom>
              <a:avLst/>
              <a:gdLst>
                <a:gd name="T0" fmla="*/ 2 w 126"/>
                <a:gd name="T1" fmla="*/ 3 h 114"/>
                <a:gd name="T2" fmla="*/ 3 w 126"/>
                <a:gd name="T3" fmla="*/ 2 h 114"/>
                <a:gd name="T4" fmla="*/ 3 w 126"/>
                <a:gd name="T5" fmla="*/ 2 h 114"/>
                <a:gd name="T6" fmla="*/ 2 w 126"/>
                <a:gd name="T7" fmla="*/ 2 h 114"/>
                <a:gd name="T8" fmla="*/ 2 w 126"/>
                <a:gd name="T9" fmla="*/ 2 h 114"/>
                <a:gd name="T10" fmla="*/ 2 w 126"/>
                <a:gd name="T11" fmla="*/ 2 h 114"/>
                <a:gd name="T12" fmla="*/ 2 w 126"/>
                <a:gd name="T13" fmla="*/ 2 h 114"/>
                <a:gd name="T14" fmla="*/ 2 w 126"/>
                <a:gd name="T15" fmla="*/ 2 h 114"/>
                <a:gd name="T16" fmla="*/ 2 w 126"/>
                <a:gd name="T17" fmla="*/ 2 h 114"/>
                <a:gd name="T18" fmla="*/ 2 w 126"/>
                <a:gd name="T19" fmla="*/ 2 h 114"/>
                <a:gd name="T20" fmla="*/ 0 w 126"/>
                <a:gd name="T21" fmla="*/ 0 h 114"/>
                <a:gd name="T22" fmla="*/ 0 w 126"/>
                <a:gd name="T23" fmla="*/ 2 h 114"/>
                <a:gd name="T24" fmla="*/ 0 w 126"/>
                <a:gd name="T25" fmla="*/ 2 h 114"/>
                <a:gd name="T26" fmla="*/ 2 w 126"/>
                <a:gd name="T27" fmla="*/ 2 h 114"/>
                <a:gd name="T28" fmla="*/ 2 w 126"/>
                <a:gd name="T29" fmla="*/ 2 h 114"/>
                <a:gd name="T30" fmla="*/ 2 w 126"/>
                <a:gd name="T31" fmla="*/ 2 h 114"/>
                <a:gd name="T32" fmla="*/ 2 w 126"/>
                <a:gd name="T33" fmla="*/ 3 h 114"/>
                <a:gd name="T34" fmla="*/ 2 w 126"/>
                <a:gd name="T35" fmla="*/ 3 h 1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4"/>
                <a:gd name="T56" fmla="*/ 126 w 126"/>
                <a:gd name="T57" fmla="*/ 114 h 1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4">
                  <a:moveTo>
                    <a:pt x="54" y="114"/>
                  </a:moveTo>
                  <a:lnTo>
                    <a:pt x="126" y="72"/>
                  </a:lnTo>
                  <a:lnTo>
                    <a:pt x="114" y="58"/>
                  </a:lnTo>
                  <a:lnTo>
                    <a:pt x="102" y="44"/>
                  </a:lnTo>
                  <a:lnTo>
                    <a:pt x="88" y="32"/>
                  </a:lnTo>
                  <a:lnTo>
                    <a:pt x="72" y="22"/>
                  </a:lnTo>
                  <a:lnTo>
                    <a:pt x="56" y="14"/>
                  </a:lnTo>
                  <a:lnTo>
                    <a:pt x="38" y="8"/>
                  </a:lnTo>
                  <a:lnTo>
                    <a:pt x="20" y="2"/>
                  </a:lnTo>
                  <a:lnTo>
                    <a:pt x="0" y="0"/>
                  </a:lnTo>
                  <a:lnTo>
                    <a:pt x="0" y="82"/>
                  </a:lnTo>
                  <a:lnTo>
                    <a:pt x="16" y="86"/>
                  </a:lnTo>
                  <a:lnTo>
                    <a:pt x="30" y="92"/>
                  </a:lnTo>
                  <a:lnTo>
                    <a:pt x="44" y="102"/>
                  </a:lnTo>
                  <a:lnTo>
                    <a:pt x="54" y="114"/>
                  </a:lnTo>
                  <a:close/>
                </a:path>
              </a:pathLst>
            </a:custGeom>
            <a:solidFill>
              <a:srgbClr val="4E9B19"/>
            </a:solidFill>
            <a:ln w="3175">
              <a:solidFill>
                <a:srgbClr val="3366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1302023" y="5630591"/>
            <a:ext cx="9587954" cy="923338"/>
            <a:chOff x="893470" y="5681501"/>
            <a:chExt cx="4502237" cy="954903"/>
          </a:xfrm>
        </p:grpSpPr>
        <p:sp>
          <p:nvSpPr>
            <p:cNvPr id="41" name="ZoneTexte 40"/>
            <p:cNvSpPr txBox="1"/>
            <p:nvPr/>
          </p:nvSpPr>
          <p:spPr>
            <a:xfrm>
              <a:off x="893470" y="5681509"/>
              <a:ext cx="1532664" cy="954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Pr. </a:t>
              </a:r>
              <a:r>
                <a:rPr lang="fr-CA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Idris BAKHDACH</a:t>
              </a:r>
            </a:p>
            <a:p>
              <a:r>
                <a:rPr lang="fr-MA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Pr. Soufiane BELHOUIDEG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Pr. Mohamed EL ALAOUI</a:t>
              </a:r>
              <a:endParaRPr lang="fr-MA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842564" y="5681501"/>
              <a:ext cx="1367208" cy="954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Président Rapporteur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Rapporteur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Encadrant Pédagogique</a:t>
              </a:r>
            </a:p>
          </p:txBody>
        </p:sp>
        <p:sp>
          <p:nvSpPr>
            <p:cNvPr id="53" name="ZoneTexte 41">
              <a:extLst>
                <a:ext uri="{FF2B5EF4-FFF2-40B4-BE49-F238E27FC236}">
                  <a16:creationId xmlns:a16="http://schemas.microsoft.com/office/drawing/2014/main" id="{3ADBF85D-40F2-4514-BB01-FCB00B5F1225}"/>
                </a:ext>
              </a:extLst>
            </p:cNvPr>
            <p:cNvSpPr txBox="1"/>
            <p:nvPr/>
          </p:nvSpPr>
          <p:spPr>
            <a:xfrm>
              <a:off x="4626202" y="5681506"/>
              <a:ext cx="769505" cy="954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ENSA-BM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ENSA-BM</a:t>
              </a:r>
            </a:p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: ENSA-BM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A4717CE-1FB4-4C6F-AADE-322614587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3415"/>
            <a:ext cx="1262569" cy="757541"/>
          </a:xfrm>
          <a:prstGeom prst="rect">
            <a:avLst/>
          </a:prstGeom>
        </p:spPr>
      </p:pic>
      <p:sp>
        <p:nvSpPr>
          <p:cNvPr id="43" name="Rectangle 1">
            <a:extLst>
              <a:ext uri="{FF2B5EF4-FFF2-40B4-BE49-F238E27FC236}">
                <a16:creationId xmlns:a16="http://schemas.microsoft.com/office/drawing/2014/main" id="{E872E042-8F74-4950-96D4-5E8E3BC1F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062" y="119533"/>
            <a:ext cx="64807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UNIVERSITE </a:t>
            </a:r>
            <a:r>
              <a:rPr lang="fr-CA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SULTAN  MOULAY SLIMAN </a:t>
            </a:r>
            <a:endParaRPr lang="es-ES" b="1" dirty="0">
              <a:solidFill>
                <a:schemeClr val="accent5">
                  <a:lumMod val="50000"/>
                </a:schemeClr>
              </a:solidFill>
              <a:latin typeface="Book Antiqua" pitchFamily="18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MA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É</a:t>
            </a:r>
            <a:r>
              <a:rPr lang="fr-FR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cole Nationale Des </a:t>
            </a:r>
            <a:r>
              <a:rPr lang="fr-CA" b="1" dirty="0">
                <a:solidFill>
                  <a:schemeClr val="accent5">
                    <a:lumMod val="50000"/>
                  </a:schemeClr>
                </a:solidFill>
                <a:latin typeface="Book Antiqua" pitchFamily="18" charset="0"/>
                <a:cs typeface="Arial" pitchFamily="34" charset="0"/>
              </a:rPr>
              <a:t>Sciences Appliquées – Béni Mellal</a:t>
            </a:r>
            <a:endParaRPr lang="fr-FR" b="1" dirty="0">
              <a:solidFill>
                <a:schemeClr val="accent5">
                  <a:lumMod val="50000"/>
                </a:schemeClr>
              </a:solidFill>
              <a:latin typeface="Book Antiqua" pitchFamily="18" charset="0"/>
              <a:cs typeface="Arial" pitchFamily="34" charset="0"/>
            </a:endParaRPr>
          </a:p>
        </p:txBody>
      </p:sp>
      <p:sp>
        <p:nvSpPr>
          <p:cNvPr id="39" name="Google Shape;142;p26">
            <a:extLst>
              <a:ext uri="{FF2B5EF4-FFF2-40B4-BE49-F238E27FC236}">
                <a16:creationId xmlns:a16="http://schemas.microsoft.com/office/drawing/2014/main" id="{4B23A415-DE1B-4C42-AF7F-41B8A4FF8CAD}"/>
              </a:ext>
            </a:extLst>
          </p:cNvPr>
          <p:cNvSpPr/>
          <p:nvPr/>
        </p:nvSpPr>
        <p:spPr>
          <a:xfrm rot="16200000" flipH="1">
            <a:off x="-5955536" y="1277200"/>
            <a:ext cx="6854400" cy="43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0" name="Google Shape;141;p26">
            <a:extLst>
              <a:ext uri="{FF2B5EF4-FFF2-40B4-BE49-F238E27FC236}">
                <a16:creationId xmlns:a16="http://schemas.microsoft.com/office/drawing/2014/main" id="{8FE4C043-7FEF-436E-94AD-807A57E46E2B}"/>
              </a:ext>
            </a:extLst>
          </p:cNvPr>
          <p:cNvSpPr txBox="1">
            <a:spLocks/>
          </p:cNvSpPr>
          <p:nvPr/>
        </p:nvSpPr>
        <p:spPr>
          <a:xfrm rot="5400000">
            <a:off x="8897159" y="9428947"/>
            <a:ext cx="3884400" cy="65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200" dirty="0"/>
              <a:t>Table de matières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123BD51-B591-4625-A32B-E6CDE687C4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" y="-2769"/>
            <a:ext cx="642622" cy="8237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8817B8-4D8A-42AF-8BA1-D4353B7F66D8}"/>
              </a:ext>
            </a:extLst>
          </p:cNvPr>
          <p:cNvGrpSpPr/>
          <p:nvPr/>
        </p:nvGrpSpPr>
        <p:grpSpPr>
          <a:xfrm>
            <a:off x="255216" y="4337967"/>
            <a:ext cx="3441109" cy="690388"/>
            <a:chOff x="6990269" y="5383179"/>
            <a:chExt cx="4595354" cy="690388"/>
          </a:xfrm>
        </p:grpSpPr>
        <p:sp>
          <p:nvSpPr>
            <p:cNvPr id="45" name="Text Box 3">
              <a:extLst>
                <a:ext uri="{FF2B5EF4-FFF2-40B4-BE49-F238E27FC236}">
                  <a16:creationId xmlns:a16="http://schemas.microsoft.com/office/drawing/2014/main" id="{36374AB3-B9F9-4B38-A3D3-91212BDEE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269" y="5383179"/>
              <a:ext cx="2157133" cy="382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fr-CA" b="1" u="sng" dirty="0">
                  <a:latin typeface="Book Antiqua" pitchFamily="18" charset="0"/>
                </a:rPr>
                <a:t>Réalisé par :</a:t>
              </a:r>
              <a:endParaRPr lang="fr-FR" b="1" u="sng" dirty="0">
                <a:latin typeface="Book Antiqua" pitchFamily="18" charset="0"/>
              </a:endParaRPr>
            </a:p>
          </p:txBody>
        </p:sp>
        <p:sp>
          <p:nvSpPr>
            <p:cNvPr id="48" name="ZoneTexte 41">
              <a:extLst>
                <a:ext uri="{FF2B5EF4-FFF2-40B4-BE49-F238E27FC236}">
                  <a16:creationId xmlns:a16="http://schemas.microsoft.com/office/drawing/2014/main" id="{565E9AEB-420F-48EA-BBFB-6CFAEEBC0BA3}"/>
                </a:ext>
              </a:extLst>
            </p:cNvPr>
            <p:cNvSpPr txBox="1"/>
            <p:nvPr/>
          </p:nvSpPr>
          <p:spPr>
            <a:xfrm>
              <a:off x="8337207" y="5704235"/>
              <a:ext cx="3248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ESSAKINE Ibrahim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D916A1-5150-4009-9CFA-59EACA1625B3}"/>
              </a:ext>
            </a:extLst>
          </p:cNvPr>
          <p:cNvGrpSpPr/>
          <p:nvPr/>
        </p:nvGrpSpPr>
        <p:grpSpPr>
          <a:xfrm>
            <a:off x="3880473" y="4345908"/>
            <a:ext cx="3675726" cy="674507"/>
            <a:chOff x="6955658" y="5790768"/>
            <a:chExt cx="3675726" cy="674507"/>
          </a:xfrm>
        </p:grpSpPr>
        <p:sp>
          <p:nvSpPr>
            <p:cNvPr id="49" name="Text Box 3">
              <a:extLst>
                <a:ext uri="{FF2B5EF4-FFF2-40B4-BE49-F238E27FC236}">
                  <a16:creationId xmlns:a16="http://schemas.microsoft.com/office/drawing/2014/main" id="{36B8E728-9B69-4AF2-ACBF-2299E30C7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5658" y="5790768"/>
              <a:ext cx="2159591" cy="382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fr-CA" b="1" u="sng" dirty="0">
                  <a:latin typeface="Book Antiqua" pitchFamily="18" charset="0"/>
                </a:rPr>
                <a:t>Société d'accueil : </a:t>
              </a:r>
              <a:endParaRPr lang="fr-FR" b="1" u="sng" dirty="0">
                <a:latin typeface="Book Antiqua" pitchFamily="18" charset="0"/>
              </a:endParaRPr>
            </a:p>
          </p:txBody>
        </p:sp>
        <p:sp>
          <p:nvSpPr>
            <p:cNvPr id="50" name="ZoneTexte 41">
              <a:extLst>
                <a:ext uri="{FF2B5EF4-FFF2-40B4-BE49-F238E27FC236}">
                  <a16:creationId xmlns:a16="http://schemas.microsoft.com/office/drawing/2014/main" id="{2AD28A58-AFAB-4166-8088-EE509D903B86}"/>
                </a:ext>
              </a:extLst>
            </p:cNvPr>
            <p:cNvSpPr txBox="1"/>
            <p:nvPr/>
          </p:nvSpPr>
          <p:spPr>
            <a:xfrm>
              <a:off x="8548950" y="6095943"/>
              <a:ext cx="208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OCP Jorf Lasfar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9B8DA2-DAD1-4757-970B-8188E2DC3224}"/>
              </a:ext>
            </a:extLst>
          </p:cNvPr>
          <p:cNvGrpSpPr/>
          <p:nvPr/>
        </p:nvGrpSpPr>
        <p:grpSpPr>
          <a:xfrm>
            <a:off x="7740348" y="4339312"/>
            <a:ext cx="4196437" cy="687698"/>
            <a:chOff x="6866931" y="6099249"/>
            <a:chExt cx="4196437" cy="687698"/>
          </a:xfrm>
        </p:grpSpPr>
        <p:sp>
          <p:nvSpPr>
            <p:cNvPr id="51" name="Text Box 3">
              <a:extLst>
                <a:ext uri="{FF2B5EF4-FFF2-40B4-BE49-F238E27FC236}">
                  <a16:creationId xmlns:a16="http://schemas.microsoft.com/office/drawing/2014/main" id="{7303C3DF-A58B-40C1-9D65-63C28F66B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6931" y="6099249"/>
              <a:ext cx="2157132" cy="382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10000"/>
                </a:lnSpc>
                <a:spcBef>
                  <a:spcPct val="50000"/>
                </a:spcBef>
              </a:pPr>
              <a:r>
                <a:rPr lang="fr-CA" b="1" u="sng" dirty="0">
                  <a:latin typeface="Book Antiqua" pitchFamily="18" charset="0"/>
                </a:rPr>
                <a:t>Encadré par :</a:t>
              </a:r>
              <a:endParaRPr lang="fr-FR" b="1" u="sng" dirty="0">
                <a:latin typeface="Book Antiqua" pitchFamily="18" charset="0"/>
              </a:endParaRPr>
            </a:p>
          </p:txBody>
        </p:sp>
        <p:sp>
          <p:nvSpPr>
            <p:cNvPr id="52" name="ZoneTexte 41">
              <a:extLst>
                <a:ext uri="{FF2B5EF4-FFF2-40B4-BE49-F238E27FC236}">
                  <a16:creationId xmlns:a16="http://schemas.microsoft.com/office/drawing/2014/main" id="{2B5526DB-7EB7-497E-A40C-B1CBB6FB7747}"/>
                </a:ext>
              </a:extLst>
            </p:cNvPr>
            <p:cNvSpPr txBox="1"/>
            <p:nvPr/>
          </p:nvSpPr>
          <p:spPr>
            <a:xfrm>
              <a:off x="7817691" y="6417615"/>
              <a:ext cx="3245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5">
                      <a:lumMod val="50000"/>
                    </a:schemeClr>
                  </a:solidFill>
                  <a:latin typeface="Book Antiqua" pitchFamily="18" charset="0"/>
                  <a:cs typeface="Arial" pitchFamily="34" charset="0"/>
                </a:rPr>
                <a:t>Mme Soumiya EL AZHARY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7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" y="3746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8DF6C1C7-6E12-42D9-B9EE-249CB70EED28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dirty="0">
                <a:solidFill>
                  <a:schemeClr val="bg1"/>
                </a:solidFill>
                <a:latin typeface="Montserrat ExtraBold" pitchFamily="2" charset="0"/>
              </a:rPr>
              <a:t>Présentation de l’Organisme d’Accueil</a:t>
            </a:r>
          </a:p>
        </p:txBody>
      </p:sp>
      <p:sp>
        <p:nvSpPr>
          <p:cNvPr id="38" name="Google Shape;142;p26">
            <a:extLst>
              <a:ext uri="{FF2B5EF4-FFF2-40B4-BE49-F238E27FC236}">
                <a16:creationId xmlns:a16="http://schemas.microsoft.com/office/drawing/2014/main" id="{3A4F5E1D-C6BB-4B80-8464-DDB2DD48474D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6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</a:t>
            </a:r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1036421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976486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24" name="Google Shape;148;p26">
            <a:extLst>
              <a:ext uri="{FF2B5EF4-FFF2-40B4-BE49-F238E27FC236}">
                <a16:creationId xmlns:a16="http://schemas.microsoft.com/office/drawing/2014/main" id="{37B54152-4A8A-401D-B8BA-BFC52634179D}"/>
              </a:ext>
            </a:extLst>
          </p:cNvPr>
          <p:cNvSpPr txBox="1">
            <a:spLocks/>
          </p:cNvSpPr>
          <p:nvPr/>
        </p:nvSpPr>
        <p:spPr>
          <a:xfrm>
            <a:off x="100527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96357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43" name="Rectangle à coins arrondis 31">
            <a:extLst>
              <a:ext uri="{FF2B5EF4-FFF2-40B4-BE49-F238E27FC236}">
                <a16:creationId xmlns:a16="http://schemas.microsoft.com/office/drawing/2014/main" id="{1BC5703A-BB0D-4BD6-B07C-409A702AF25D}"/>
              </a:ext>
            </a:extLst>
          </p:cNvPr>
          <p:cNvSpPr/>
          <p:nvPr/>
        </p:nvSpPr>
        <p:spPr>
          <a:xfrm>
            <a:off x="2544185" y="1030173"/>
            <a:ext cx="2132017" cy="2548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Présentation</a:t>
            </a:r>
            <a:endParaRPr lang="fr-FR" sz="1400" dirty="0">
              <a:solidFill>
                <a:schemeClr val="accent6">
                  <a:lumMod val="60000"/>
                  <a:lumOff val="40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44" name="Rectangle à coins arrondis 33">
            <a:extLst>
              <a:ext uri="{FF2B5EF4-FFF2-40B4-BE49-F238E27FC236}">
                <a16:creationId xmlns:a16="http://schemas.microsoft.com/office/drawing/2014/main" id="{CCD822D9-8129-434B-A20B-DDE13E87AC7B}"/>
              </a:ext>
            </a:extLst>
          </p:cNvPr>
          <p:cNvSpPr/>
          <p:nvPr/>
        </p:nvSpPr>
        <p:spPr>
          <a:xfrm>
            <a:off x="5304516" y="1046241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B6D79F"/>
                </a:solidFill>
                <a:latin typeface="Montserrat Medium" pitchFamily="2" charset="0"/>
                <a:ea typeface="Century Gothic"/>
                <a:cs typeface="Century Gothic"/>
              </a:rPr>
              <a:t>Organigramme</a:t>
            </a:r>
          </a:p>
        </p:txBody>
      </p:sp>
      <p:sp>
        <p:nvSpPr>
          <p:cNvPr id="47" name="Rectangle à coins arrondis 35">
            <a:extLst>
              <a:ext uri="{FF2B5EF4-FFF2-40B4-BE49-F238E27FC236}">
                <a16:creationId xmlns:a16="http://schemas.microsoft.com/office/drawing/2014/main" id="{1A9C7493-4100-4616-BA36-B65CD12030AE}"/>
              </a:ext>
            </a:extLst>
          </p:cNvPr>
          <p:cNvSpPr/>
          <p:nvPr/>
        </p:nvSpPr>
        <p:spPr>
          <a:xfrm>
            <a:off x="7760530" y="1046241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68A042"/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Interface JPH</a:t>
            </a:r>
          </a:p>
        </p:txBody>
      </p:sp>
      <p:cxnSp>
        <p:nvCxnSpPr>
          <p:cNvPr id="40" name="Connecteur droit 21">
            <a:extLst>
              <a:ext uri="{FF2B5EF4-FFF2-40B4-BE49-F238E27FC236}">
                <a16:creationId xmlns:a16="http://schemas.microsoft.com/office/drawing/2014/main" id="{925EE8CC-C58F-424F-AE5F-406DE4AE2C1D}"/>
              </a:ext>
            </a:extLst>
          </p:cNvPr>
          <p:cNvCxnSpPr/>
          <p:nvPr/>
        </p:nvCxnSpPr>
        <p:spPr>
          <a:xfrm>
            <a:off x="2710194" y="899610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3">
            <a:extLst>
              <a:ext uri="{FF2B5EF4-FFF2-40B4-BE49-F238E27FC236}">
                <a16:creationId xmlns:a16="http://schemas.microsoft.com/office/drawing/2014/main" id="{5DAF8F25-EB4B-4DB4-AD4E-E0682B0F8EF2}"/>
              </a:ext>
            </a:extLst>
          </p:cNvPr>
          <p:cNvCxnSpPr/>
          <p:nvPr/>
        </p:nvCxnSpPr>
        <p:spPr>
          <a:xfrm>
            <a:off x="7863121" y="899610"/>
            <a:ext cx="1800000" cy="0"/>
          </a:xfrm>
          <a:prstGeom prst="line">
            <a:avLst/>
          </a:prstGeom>
          <a:ln w="142875">
            <a:solidFill>
              <a:srgbClr val="68A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29">
            <a:extLst>
              <a:ext uri="{FF2B5EF4-FFF2-40B4-BE49-F238E27FC236}">
                <a16:creationId xmlns:a16="http://schemas.microsoft.com/office/drawing/2014/main" id="{D32F8D59-4B90-4913-8E4A-BF973F14391D}"/>
              </a:ext>
            </a:extLst>
          </p:cNvPr>
          <p:cNvCxnSpPr/>
          <p:nvPr/>
        </p:nvCxnSpPr>
        <p:spPr>
          <a:xfrm>
            <a:off x="5367607" y="899610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770F522B-D15E-443E-9DD2-522F6F5A2CE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44" y="1480737"/>
            <a:ext cx="7191300" cy="4897215"/>
          </a:xfrm>
          <a:custGeom>
            <a:avLst/>
            <a:gdLst>
              <a:gd name="connsiteX0" fmla="*/ 0 w 7191300"/>
              <a:gd name="connsiteY0" fmla="*/ 0 h 4897215"/>
              <a:gd name="connsiteX1" fmla="*/ 797581 w 7191300"/>
              <a:gd name="connsiteY1" fmla="*/ 0 h 4897215"/>
              <a:gd name="connsiteX2" fmla="*/ 1595161 w 7191300"/>
              <a:gd name="connsiteY2" fmla="*/ 0 h 4897215"/>
              <a:gd name="connsiteX3" fmla="*/ 2320829 w 7191300"/>
              <a:gd name="connsiteY3" fmla="*/ 0 h 4897215"/>
              <a:gd name="connsiteX4" fmla="*/ 2902670 w 7191300"/>
              <a:gd name="connsiteY4" fmla="*/ 0 h 4897215"/>
              <a:gd name="connsiteX5" fmla="*/ 3340686 w 7191300"/>
              <a:gd name="connsiteY5" fmla="*/ 0 h 4897215"/>
              <a:gd name="connsiteX6" fmla="*/ 3922527 w 7191300"/>
              <a:gd name="connsiteY6" fmla="*/ 0 h 4897215"/>
              <a:gd name="connsiteX7" fmla="*/ 4360543 w 7191300"/>
              <a:gd name="connsiteY7" fmla="*/ 0 h 4897215"/>
              <a:gd name="connsiteX8" fmla="*/ 4870471 w 7191300"/>
              <a:gd name="connsiteY8" fmla="*/ 0 h 4897215"/>
              <a:gd name="connsiteX9" fmla="*/ 5452313 w 7191300"/>
              <a:gd name="connsiteY9" fmla="*/ 0 h 4897215"/>
              <a:gd name="connsiteX10" fmla="*/ 5962241 w 7191300"/>
              <a:gd name="connsiteY10" fmla="*/ 0 h 4897215"/>
              <a:gd name="connsiteX11" fmla="*/ 7191300 w 7191300"/>
              <a:gd name="connsiteY11" fmla="*/ 0 h 4897215"/>
              <a:gd name="connsiteX12" fmla="*/ 7191300 w 7191300"/>
              <a:gd name="connsiteY12" fmla="*/ 797546 h 4897215"/>
              <a:gd name="connsiteX13" fmla="*/ 7191300 w 7191300"/>
              <a:gd name="connsiteY13" fmla="*/ 1399204 h 4897215"/>
              <a:gd name="connsiteX14" fmla="*/ 7191300 w 7191300"/>
              <a:gd name="connsiteY14" fmla="*/ 2147779 h 4897215"/>
              <a:gd name="connsiteX15" fmla="*/ 7191300 w 7191300"/>
              <a:gd name="connsiteY15" fmla="*/ 2749436 h 4897215"/>
              <a:gd name="connsiteX16" fmla="*/ 7191300 w 7191300"/>
              <a:gd name="connsiteY16" fmla="*/ 3302122 h 4897215"/>
              <a:gd name="connsiteX17" fmla="*/ 7191300 w 7191300"/>
              <a:gd name="connsiteY17" fmla="*/ 4050696 h 4897215"/>
              <a:gd name="connsiteX18" fmla="*/ 7191300 w 7191300"/>
              <a:gd name="connsiteY18" fmla="*/ 4897215 h 4897215"/>
              <a:gd name="connsiteX19" fmla="*/ 6681371 w 7191300"/>
              <a:gd name="connsiteY19" fmla="*/ 4897215 h 4897215"/>
              <a:gd name="connsiteX20" fmla="*/ 6171443 w 7191300"/>
              <a:gd name="connsiteY20" fmla="*/ 4897215 h 4897215"/>
              <a:gd name="connsiteX21" fmla="*/ 5661514 w 7191300"/>
              <a:gd name="connsiteY21" fmla="*/ 4897215 h 4897215"/>
              <a:gd name="connsiteX22" fmla="*/ 4935847 w 7191300"/>
              <a:gd name="connsiteY22" fmla="*/ 4897215 h 4897215"/>
              <a:gd name="connsiteX23" fmla="*/ 4138266 w 7191300"/>
              <a:gd name="connsiteY23" fmla="*/ 4897215 h 4897215"/>
              <a:gd name="connsiteX24" fmla="*/ 3700251 w 7191300"/>
              <a:gd name="connsiteY24" fmla="*/ 4897215 h 4897215"/>
              <a:gd name="connsiteX25" fmla="*/ 3118409 w 7191300"/>
              <a:gd name="connsiteY25" fmla="*/ 4897215 h 4897215"/>
              <a:gd name="connsiteX26" fmla="*/ 2608481 w 7191300"/>
              <a:gd name="connsiteY26" fmla="*/ 4897215 h 4897215"/>
              <a:gd name="connsiteX27" fmla="*/ 1882813 w 7191300"/>
              <a:gd name="connsiteY27" fmla="*/ 4897215 h 4897215"/>
              <a:gd name="connsiteX28" fmla="*/ 1229059 w 7191300"/>
              <a:gd name="connsiteY28" fmla="*/ 4897215 h 4897215"/>
              <a:gd name="connsiteX29" fmla="*/ 0 w 7191300"/>
              <a:gd name="connsiteY29" fmla="*/ 4897215 h 4897215"/>
              <a:gd name="connsiteX30" fmla="*/ 0 w 7191300"/>
              <a:gd name="connsiteY30" fmla="*/ 4344529 h 4897215"/>
              <a:gd name="connsiteX31" fmla="*/ 0 w 7191300"/>
              <a:gd name="connsiteY31" fmla="*/ 3644927 h 4897215"/>
              <a:gd name="connsiteX32" fmla="*/ 0 w 7191300"/>
              <a:gd name="connsiteY32" fmla="*/ 2896353 h 4897215"/>
              <a:gd name="connsiteX33" fmla="*/ 0 w 7191300"/>
              <a:gd name="connsiteY33" fmla="*/ 2196751 h 4897215"/>
              <a:gd name="connsiteX34" fmla="*/ 0 w 7191300"/>
              <a:gd name="connsiteY34" fmla="*/ 1448176 h 4897215"/>
              <a:gd name="connsiteX35" fmla="*/ 0 w 7191300"/>
              <a:gd name="connsiteY35" fmla="*/ 699602 h 4897215"/>
              <a:gd name="connsiteX36" fmla="*/ 0 w 7191300"/>
              <a:gd name="connsiteY36" fmla="*/ 0 h 489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191300" h="4897215" extrusionOk="0">
                <a:moveTo>
                  <a:pt x="0" y="0"/>
                </a:moveTo>
                <a:cubicBezTo>
                  <a:pt x="282940" y="33848"/>
                  <a:pt x="427345" y="23889"/>
                  <a:pt x="797581" y="0"/>
                </a:cubicBezTo>
                <a:cubicBezTo>
                  <a:pt x="1167817" y="-23889"/>
                  <a:pt x="1220074" y="-38455"/>
                  <a:pt x="1595161" y="0"/>
                </a:cubicBezTo>
                <a:cubicBezTo>
                  <a:pt x="1970248" y="38455"/>
                  <a:pt x="2169320" y="-5146"/>
                  <a:pt x="2320829" y="0"/>
                </a:cubicBezTo>
                <a:cubicBezTo>
                  <a:pt x="2472338" y="5146"/>
                  <a:pt x="2704973" y="12042"/>
                  <a:pt x="2902670" y="0"/>
                </a:cubicBezTo>
                <a:cubicBezTo>
                  <a:pt x="3100367" y="-12042"/>
                  <a:pt x="3209956" y="-12067"/>
                  <a:pt x="3340686" y="0"/>
                </a:cubicBezTo>
                <a:cubicBezTo>
                  <a:pt x="3471416" y="12067"/>
                  <a:pt x="3727395" y="18657"/>
                  <a:pt x="3922527" y="0"/>
                </a:cubicBezTo>
                <a:cubicBezTo>
                  <a:pt x="4117659" y="-18657"/>
                  <a:pt x="4241336" y="-6180"/>
                  <a:pt x="4360543" y="0"/>
                </a:cubicBezTo>
                <a:cubicBezTo>
                  <a:pt x="4479750" y="6180"/>
                  <a:pt x="4691517" y="-2331"/>
                  <a:pt x="4870471" y="0"/>
                </a:cubicBezTo>
                <a:cubicBezTo>
                  <a:pt x="5049425" y="2331"/>
                  <a:pt x="5329384" y="3552"/>
                  <a:pt x="5452313" y="0"/>
                </a:cubicBezTo>
                <a:cubicBezTo>
                  <a:pt x="5575242" y="-3552"/>
                  <a:pt x="5789939" y="5085"/>
                  <a:pt x="5962241" y="0"/>
                </a:cubicBezTo>
                <a:cubicBezTo>
                  <a:pt x="6134543" y="-5085"/>
                  <a:pt x="6844789" y="35982"/>
                  <a:pt x="7191300" y="0"/>
                </a:cubicBezTo>
                <a:cubicBezTo>
                  <a:pt x="7154982" y="263883"/>
                  <a:pt x="7203544" y="464220"/>
                  <a:pt x="7191300" y="797546"/>
                </a:cubicBezTo>
                <a:cubicBezTo>
                  <a:pt x="7179056" y="1130872"/>
                  <a:pt x="7173664" y="1193001"/>
                  <a:pt x="7191300" y="1399204"/>
                </a:cubicBezTo>
                <a:cubicBezTo>
                  <a:pt x="7208936" y="1605407"/>
                  <a:pt x="7224450" y="1918028"/>
                  <a:pt x="7191300" y="2147779"/>
                </a:cubicBezTo>
                <a:cubicBezTo>
                  <a:pt x="7158150" y="2377531"/>
                  <a:pt x="7165812" y="2450158"/>
                  <a:pt x="7191300" y="2749436"/>
                </a:cubicBezTo>
                <a:cubicBezTo>
                  <a:pt x="7216788" y="3048714"/>
                  <a:pt x="7203311" y="3136683"/>
                  <a:pt x="7191300" y="3302122"/>
                </a:cubicBezTo>
                <a:cubicBezTo>
                  <a:pt x="7179289" y="3467561"/>
                  <a:pt x="7203036" y="3694608"/>
                  <a:pt x="7191300" y="4050696"/>
                </a:cubicBezTo>
                <a:cubicBezTo>
                  <a:pt x="7179564" y="4406784"/>
                  <a:pt x="7191750" y="4693866"/>
                  <a:pt x="7191300" y="4897215"/>
                </a:cubicBezTo>
                <a:cubicBezTo>
                  <a:pt x="7073976" y="4917612"/>
                  <a:pt x="6824490" y="4911386"/>
                  <a:pt x="6681371" y="4897215"/>
                </a:cubicBezTo>
                <a:cubicBezTo>
                  <a:pt x="6538252" y="4883044"/>
                  <a:pt x="6296029" y="4905406"/>
                  <a:pt x="6171443" y="4897215"/>
                </a:cubicBezTo>
                <a:cubicBezTo>
                  <a:pt x="6046857" y="4889024"/>
                  <a:pt x="5882019" y="4920722"/>
                  <a:pt x="5661514" y="4897215"/>
                </a:cubicBezTo>
                <a:cubicBezTo>
                  <a:pt x="5441009" y="4873708"/>
                  <a:pt x="5199166" y="4920074"/>
                  <a:pt x="4935847" y="4897215"/>
                </a:cubicBezTo>
                <a:cubicBezTo>
                  <a:pt x="4672528" y="4874356"/>
                  <a:pt x="4483590" y="4890303"/>
                  <a:pt x="4138266" y="4897215"/>
                </a:cubicBezTo>
                <a:cubicBezTo>
                  <a:pt x="3792942" y="4904127"/>
                  <a:pt x="3857966" y="4910015"/>
                  <a:pt x="3700251" y="4897215"/>
                </a:cubicBezTo>
                <a:cubicBezTo>
                  <a:pt x="3542537" y="4884415"/>
                  <a:pt x="3378367" y="4904410"/>
                  <a:pt x="3118409" y="4897215"/>
                </a:cubicBezTo>
                <a:cubicBezTo>
                  <a:pt x="2858451" y="4890020"/>
                  <a:pt x="2731969" y="4898310"/>
                  <a:pt x="2608481" y="4897215"/>
                </a:cubicBezTo>
                <a:cubicBezTo>
                  <a:pt x="2484993" y="4896120"/>
                  <a:pt x="2130306" y="4894451"/>
                  <a:pt x="1882813" y="4897215"/>
                </a:cubicBezTo>
                <a:cubicBezTo>
                  <a:pt x="1635320" y="4899979"/>
                  <a:pt x="1549886" y="4908406"/>
                  <a:pt x="1229059" y="4897215"/>
                </a:cubicBezTo>
                <a:cubicBezTo>
                  <a:pt x="908232" y="4886024"/>
                  <a:pt x="378848" y="4928494"/>
                  <a:pt x="0" y="4897215"/>
                </a:cubicBezTo>
                <a:cubicBezTo>
                  <a:pt x="-9469" y="4646665"/>
                  <a:pt x="-7734" y="4564289"/>
                  <a:pt x="0" y="4344529"/>
                </a:cubicBezTo>
                <a:cubicBezTo>
                  <a:pt x="7734" y="4124769"/>
                  <a:pt x="32790" y="3968895"/>
                  <a:pt x="0" y="3644927"/>
                </a:cubicBezTo>
                <a:cubicBezTo>
                  <a:pt x="-32790" y="3320959"/>
                  <a:pt x="20050" y="3075346"/>
                  <a:pt x="0" y="2896353"/>
                </a:cubicBezTo>
                <a:cubicBezTo>
                  <a:pt x="-20050" y="2717360"/>
                  <a:pt x="11388" y="2366791"/>
                  <a:pt x="0" y="2196751"/>
                </a:cubicBezTo>
                <a:cubicBezTo>
                  <a:pt x="-11388" y="2026711"/>
                  <a:pt x="16142" y="1653721"/>
                  <a:pt x="0" y="1448176"/>
                </a:cubicBezTo>
                <a:cubicBezTo>
                  <a:pt x="-16142" y="1242631"/>
                  <a:pt x="-20592" y="1039892"/>
                  <a:pt x="0" y="699602"/>
                </a:cubicBezTo>
                <a:cubicBezTo>
                  <a:pt x="20592" y="359312"/>
                  <a:pt x="-20560" y="34171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4E9B19"/>
            </a:solidFill>
            <a:prstDash val="lgDash"/>
          </a:ln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8500DC2-8E86-43EB-8D02-AE8E69CAE653}"/>
              </a:ext>
            </a:extLst>
          </p:cNvPr>
          <p:cNvSpPr/>
          <p:nvPr/>
        </p:nvSpPr>
        <p:spPr>
          <a:xfrm>
            <a:off x="2757310" y="1499050"/>
            <a:ext cx="7201909" cy="4831284"/>
          </a:xfrm>
          <a:custGeom>
            <a:avLst/>
            <a:gdLst>
              <a:gd name="connsiteX0" fmla="*/ 5573344 w 7201909"/>
              <a:gd name="connsiteY0" fmla="*/ 3590559 h 4831284"/>
              <a:gd name="connsiteX1" fmla="*/ 5573344 w 7201909"/>
              <a:gd name="connsiteY1" fmla="*/ 4760454 h 4831284"/>
              <a:gd name="connsiteX2" fmla="*/ 6178461 w 7201909"/>
              <a:gd name="connsiteY2" fmla="*/ 4760454 h 4831284"/>
              <a:gd name="connsiteX3" fmla="*/ 6178461 w 7201909"/>
              <a:gd name="connsiteY3" fmla="*/ 3590559 h 4831284"/>
              <a:gd name="connsiteX4" fmla="*/ 5828838 w 7201909"/>
              <a:gd name="connsiteY4" fmla="*/ 275048 h 4831284"/>
              <a:gd name="connsiteX5" fmla="*/ 5828838 w 7201909"/>
              <a:gd name="connsiteY5" fmla="*/ 735692 h 4831284"/>
              <a:gd name="connsiteX6" fmla="*/ 7148120 w 7201909"/>
              <a:gd name="connsiteY6" fmla="*/ 735692 h 4831284"/>
              <a:gd name="connsiteX7" fmla="*/ 7148120 w 7201909"/>
              <a:gd name="connsiteY7" fmla="*/ 275048 h 4831284"/>
              <a:gd name="connsiteX8" fmla="*/ 0 w 7201909"/>
              <a:gd name="connsiteY8" fmla="*/ 0 h 4831284"/>
              <a:gd name="connsiteX9" fmla="*/ 7201909 w 7201909"/>
              <a:gd name="connsiteY9" fmla="*/ 0 h 4831284"/>
              <a:gd name="connsiteX10" fmla="*/ 7201909 w 7201909"/>
              <a:gd name="connsiteY10" fmla="*/ 4831284 h 4831284"/>
              <a:gd name="connsiteX11" fmla="*/ 0 w 7201909"/>
              <a:gd name="connsiteY11" fmla="*/ 4831284 h 483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01909" h="4831284">
                <a:moveTo>
                  <a:pt x="5573344" y="3590559"/>
                </a:moveTo>
                <a:lnTo>
                  <a:pt x="5573344" y="4760454"/>
                </a:lnTo>
                <a:lnTo>
                  <a:pt x="6178461" y="4760454"/>
                </a:lnTo>
                <a:lnTo>
                  <a:pt x="6178461" y="3590559"/>
                </a:lnTo>
                <a:close/>
                <a:moveTo>
                  <a:pt x="5828838" y="275048"/>
                </a:moveTo>
                <a:lnTo>
                  <a:pt x="5828838" y="735692"/>
                </a:lnTo>
                <a:lnTo>
                  <a:pt x="7148120" y="735692"/>
                </a:lnTo>
                <a:lnTo>
                  <a:pt x="7148120" y="275048"/>
                </a:lnTo>
                <a:close/>
                <a:moveTo>
                  <a:pt x="0" y="0"/>
                </a:moveTo>
                <a:lnTo>
                  <a:pt x="7201909" y="0"/>
                </a:lnTo>
                <a:lnTo>
                  <a:pt x="7201909" y="4831284"/>
                </a:lnTo>
                <a:lnTo>
                  <a:pt x="0" y="4831284"/>
                </a:lnTo>
                <a:close/>
              </a:path>
            </a:pathLst>
          </a:custGeom>
          <a:solidFill>
            <a:srgbClr val="385723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109326-792C-441F-B093-115C0EA70043}"/>
              </a:ext>
            </a:extLst>
          </p:cNvPr>
          <p:cNvSpPr txBox="1"/>
          <p:nvPr/>
        </p:nvSpPr>
        <p:spPr>
          <a:xfrm>
            <a:off x="6068807" y="5530529"/>
            <a:ext cx="241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548235"/>
                </a:highlight>
                <a:latin typeface="Montserrat ExtraBold" pitchFamily="2" charset="0"/>
              </a:rPr>
              <a:t>Anciennes Lignes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767A69-28E0-4B90-AEDD-A44E938CEA2C}"/>
              </a:ext>
            </a:extLst>
          </p:cNvPr>
          <p:cNvSpPr txBox="1"/>
          <p:nvPr/>
        </p:nvSpPr>
        <p:spPr>
          <a:xfrm>
            <a:off x="6433647" y="1905392"/>
            <a:ext cx="236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548235"/>
                </a:highlight>
                <a:latin typeface="Montserrat ExtraBold" pitchFamily="2" charset="0"/>
              </a:rPr>
              <a:t>Nouvelles Lignes</a:t>
            </a:r>
          </a:p>
        </p:txBody>
      </p:sp>
      <p:sp>
        <p:nvSpPr>
          <p:cNvPr id="25" name="Google Shape;167;p27">
            <a:extLst>
              <a:ext uri="{FF2B5EF4-FFF2-40B4-BE49-F238E27FC236}">
                <a16:creationId xmlns:a16="http://schemas.microsoft.com/office/drawing/2014/main" id="{D6147F8F-5EC6-46C0-8B22-964FA2983C76}"/>
              </a:ext>
            </a:extLst>
          </p:cNvPr>
          <p:cNvSpPr/>
          <p:nvPr/>
        </p:nvSpPr>
        <p:spPr>
          <a:xfrm>
            <a:off x="11996062" y="318185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" name="Google Shape;167;p27">
            <a:extLst>
              <a:ext uri="{FF2B5EF4-FFF2-40B4-BE49-F238E27FC236}">
                <a16:creationId xmlns:a16="http://schemas.microsoft.com/office/drawing/2014/main" id="{393AB06D-D586-4376-A61B-EFF5D9695622}"/>
              </a:ext>
            </a:extLst>
          </p:cNvPr>
          <p:cNvSpPr/>
          <p:nvPr/>
        </p:nvSpPr>
        <p:spPr>
          <a:xfrm>
            <a:off x="-348352" y="826578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5746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" y="3746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8DF6C1C7-6E12-42D9-B9EE-249CB70EED28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dirty="0">
                <a:solidFill>
                  <a:schemeClr val="bg1"/>
                </a:solidFill>
                <a:latin typeface="Montserrat ExtraBold" pitchFamily="2" charset="0"/>
              </a:rPr>
              <a:t>Présentation de l’Organisme d’Accueil</a:t>
            </a:r>
          </a:p>
        </p:txBody>
      </p:sp>
      <p:sp>
        <p:nvSpPr>
          <p:cNvPr id="38" name="Google Shape;142;p26">
            <a:extLst>
              <a:ext uri="{FF2B5EF4-FFF2-40B4-BE49-F238E27FC236}">
                <a16:creationId xmlns:a16="http://schemas.microsoft.com/office/drawing/2014/main" id="{3A4F5E1D-C6BB-4B80-8464-DDB2DD48474D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7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</a:t>
            </a:r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1036421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976486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24" name="Google Shape;148;p26">
            <a:extLst>
              <a:ext uri="{FF2B5EF4-FFF2-40B4-BE49-F238E27FC236}">
                <a16:creationId xmlns:a16="http://schemas.microsoft.com/office/drawing/2014/main" id="{37B54152-4A8A-401D-B8BA-BFC52634179D}"/>
              </a:ext>
            </a:extLst>
          </p:cNvPr>
          <p:cNvSpPr txBox="1">
            <a:spLocks/>
          </p:cNvSpPr>
          <p:nvPr/>
        </p:nvSpPr>
        <p:spPr>
          <a:xfrm>
            <a:off x="100527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96357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43" name="Rectangle à coins arrondis 31">
            <a:extLst>
              <a:ext uri="{FF2B5EF4-FFF2-40B4-BE49-F238E27FC236}">
                <a16:creationId xmlns:a16="http://schemas.microsoft.com/office/drawing/2014/main" id="{1BC5703A-BB0D-4BD6-B07C-409A702AF25D}"/>
              </a:ext>
            </a:extLst>
          </p:cNvPr>
          <p:cNvSpPr/>
          <p:nvPr/>
        </p:nvSpPr>
        <p:spPr>
          <a:xfrm>
            <a:off x="2544185" y="1030173"/>
            <a:ext cx="2132017" cy="2548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Présentation</a:t>
            </a:r>
            <a:endParaRPr lang="fr-FR" sz="1400" dirty="0">
              <a:solidFill>
                <a:schemeClr val="accent6">
                  <a:lumMod val="60000"/>
                  <a:lumOff val="40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44" name="Rectangle à coins arrondis 33">
            <a:extLst>
              <a:ext uri="{FF2B5EF4-FFF2-40B4-BE49-F238E27FC236}">
                <a16:creationId xmlns:a16="http://schemas.microsoft.com/office/drawing/2014/main" id="{CCD822D9-8129-434B-A20B-DDE13E87AC7B}"/>
              </a:ext>
            </a:extLst>
          </p:cNvPr>
          <p:cNvSpPr/>
          <p:nvPr/>
        </p:nvSpPr>
        <p:spPr>
          <a:xfrm>
            <a:off x="5304516" y="1046241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B6D79F"/>
                </a:solidFill>
                <a:latin typeface="Montserrat Medium" pitchFamily="2" charset="0"/>
                <a:ea typeface="Century Gothic"/>
                <a:cs typeface="Century Gothic"/>
              </a:rPr>
              <a:t>Organigramme</a:t>
            </a:r>
          </a:p>
        </p:txBody>
      </p:sp>
      <p:sp>
        <p:nvSpPr>
          <p:cNvPr id="47" name="Rectangle à coins arrondis 35">
            <a:extLst>
              <a:ext uri="{FF2B5EF4-FFF2-40B4-BE49-F238E27FC236}">
                <a16:creationId xmlns:a16="http://schemas.microsoft.com/office/drawing/2014/main" id="{1A9C7493-4100-4616-BA36-B65CD12030AE}"/>
              </a:ext>
            </a:extLst>
          </p:cNvPr>
          <p:cNvSpPr/>
          <p:nvPr/>
        </p:nvSpPr>
        <p:spPr>
          <a:xfrm>
            <a:off x="7760530" y="1046241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68A042"/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JPH</a:t>
            </a:r>
          </a:p>
        </p:txBody>
      </p:sp>
      <p:cxnSp>
        <p:nvCxnSpPr>
          <p:cNvPr id="40" name="Connecteur droit 21">
            <a:extLst>
              <a:ext uri="{FF2B5EF4-FFF2-40B4-BE49-F238E27FC236}">
                <a16:creationId xmlns:a16="http://schemas.microsoft.com/office/drawing/2014/main" id="{925EE8CC-C58F-424F-AE5F-406DE4AE2C1D}"/>
              </a:ext>
            </a:extLst>
          </p:cNvPr>
          <p:cNvCxnSpPr/>
          <p:nvPr/>
        </p:nvCxnSpPr>
        <p:spPr>
          <a:xfrm>
            <a:off x="2710194" y="899610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3">
            <a:extLst>
              <a:ext uri="{FF2B5EF4-FFF2-40B4-BE49-F238E27FC236}">
                <a16:creationId xmlns:a16="http://schemas.microsoft.com/office/drawing/2014/main" id="{5DAF8F25-EB4B-4DB4-AD4E-E0682B0F8EF2}"/>
              </a:ext>
            </a:extLst>
          </p:cNvPr>
          <p:cNvCxnSpPr/>
          <p:nvPr/>
        </p:nvCxnSpPr>
        <p:spPr>
          <a:xfrm>
            <a:off x="7863121" y="899610"/>
            <a:ext cx="1800000" cy="0"/>
          </a:xfrm>
          <a:prstGeom prst="line">
            <a:avLst/>
          </a:prstGeom>
          <a:ln w="142875">
            <a:solidFill>
              <a:srgbClr val="68A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29">
            <a:extLst>
              <a:ext uri="{FF2B5EF4-FFF2-40B4-BE49-F238E27FC236}">
                <a16:creationId xmlns:a16="http://schemas.microsoft.com/office/drawing/2014/main" id="{D32F8D59-4B90-4913-8E4A-BF973F14391D}"/>
              </a:ext>
            </a:extLst>
          </p:cNvPr>
          <p:cNvCxnSpPr/>
          <p:nvPr/>
        </p:nvCxnSpPr>
        <p:spPr>
          <a:xfrm>
            <a:off x="5367607" y="899610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770F522B-D15E-443E-9DD2-522F6F5A2CE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55"/>
          <a:stretch/>
        </p:blipFill>
        <p:spPr bwMode="auto">
          <a:xfrm>
            <a:off x="1795080" y="2225218"/>
            <a:ext cx="8529385" cy="4144051"/>
          </a:xfrm>
          <a:custGeom>
            <a:avLst/>
            <a:gdLst>
              <a:gd name="connsiteX0" fmla="*/ 0 w 8529385"/>
              <a:gd name="connsiteY0" fmla="*/ 0 h 4144051"/>
              <a:gd name="connsiteX1" fmla="*/ 826694 w 8529385"/>
              <a:gd name="connsiteY1" fmla="*/ 0 h 4144051"/>
              <a:gd name="connsiteX2" fmla="*/ 1653388 w 8529385"/>
              <a:gd name="connsiteY2" fmla="*/ 0 h 4144051"/>
              <a:gd name="connsiteX3" fmla="*/ 2394789 w 8529385"/>
              <a:gd name="connsiteY3" fmla="*/ 0 h 4144051"/>
              <a:gd name="connsiteX4" fmla="*/ 2965602 w 8529385"/>
              <a:gd name="connsiteY4" fmla="*/ 0 h 4144051"/>
              <a:gd name="connsiteX5" fmla="*/ 3365827 w 8529385"/>
              <a:gd name="connsiteY5" fmla="*/ 0 h 4144051"/>
              <a:gd name="connsiteX6" fmla="*/ 3936639 w 8529385"/>
              <a:gd name="connsiteY6" fmla="*/ 0 h 4144051"/>
              <a:gd name="connsiteX7" fmla="*/ 4336864 w 8529385"/>
              <a:gd name="connsiteY7" fmla="*/ 0 h 4144051"/>
              <a:gd name="connsiteX8" fmla="*/ 4822383 w 8529385"/>
              <a:gd name="connsiteY8" fmla="*/ 0 h 4144051"/>
              <a:gd name="connsiteX9" fmla="*/ 5393196 w 8529385"/>
              <a:gd name="connsiteY9" fmla="*/ 0 h 4144051"/>
              <a:gd name="connsiteX10" fmla="*/ 5878715 w 8529385"/>
              <a:gd name="connsiteY10" fmla="*/ 0 h 4144051"/>
              <a:gd name="connsiteX11" fmla="*/ 6620115 w 8529385"/>
              <a:gd name="connsiteY11" fmla="*/ 0 h 4144051"/>
              <a:gd name="connsiteX12" fmla="*/ 7446809 w 8529385"/>
              <a:gd name="connsiteY12" fmla="*/ 0 h 4144051"/>
              <a:gd name="connsiteX13" fmla="*/ 8529385 w 8529385"/>
              <a:gd name="connsiteY13" fmla="*/ 0 h 4144051"/>
              <a:gd name="connsiteX14" fmla="*/ 8529385 w 8529385"/>
              <a:gd name="connsiteY14" fmla="*/ 607794 h 4144051"/>
              <a:gd name="connsiteX15" fmla="*/ 8529385 w 8529385"/>
              <a:gd name="connsiteY15" fmla="*/ 1215588 h 4144051"/>
              <a:gd name="connsiteX16" fmla="*/ 8529385 w 8529385"/>
              <a:gd name="connsiteY16" fmla="*/ 1781942 h 4144051"/>
              <a:gd name="connsiteX17" fmla="*/ 8529385 w 8529385"/>
              <a:gd name="connsiteY17" fmla="*/ 2514058 h 4144051"/>
              <a:gd name="connsiteX18" fmla="*/ 8529385 w 8529385"/>
              <a:gd name="connsiteY18" fmla="*/ 3163292 h 4144051"/>
              <a:gd name="connsiteX19" fmla="*/ 8529385 w 8529385"/>
              <a:gd name="connsiteY19" fmla="*/ 4144051 h 4144051"/>
              <a:gd name="connsiteX20" fmla="*/ 7787985 w 8529385"/>
              <a:gd name="connsiteY20" fmla="*/ 4144051 h 4144051"/>
              <a:gd name="connsiteX21" fmla="*/ 7302466 w 8529385"/>
              <a:gd name="connsiteY21" fmla="*/ 4144051 h 4144051"/>
              <a:gd name="connsiteX22" fmla="*/ 6561065 w 8529385"/>
              <a:gd name="connsiteY22" fmla="*/ 4144051 h 4144051"/>
              <a:gd name="connsiteX23" fmla="*/ 5734371 w 8529385"/>
              <a:gd name="connsiteY23" fmla="*/ 4144051 h 4144051"/>
              <a:gd name="connsiteX24" fmla="*/ 5334146 w 8529385"/>
              <a:gd name="connsiteY24" fmla="*/ 4144051 h 4144051"/>
              <a:gd name="connsiteX25" fmla="*/ 4763333 w 8529385"/>
              <a:gd name="connsiteY25" fmla="*/ 4144051 h 4144051"/>
              <a:gd name="connsiteX26" fmla="*/ 4277815 w 8529385"/>
              <a:gd name="connsiteY26" fmla="*/ 4144051 h 4144051"/>
              <a:gd name="connsiteX27" fmla="*/ 3536414 w 8529385"/>
              <a:gd name="connsiteY27" fmla="*/ 4144051 h 4144051"/>
              <a:gd name="connsiteX28" fmla="*/ 2880308 w 8529385"/>
              <a:gd name="connsiteY28" fmla="*/ 4144051 h 4144051"/>
              <a:gd name="connsiteX29" fmla="*/ 2138907 w 8529385"/>
              <a:gd name="connsiteY29" fmla="*/ 4144051 h 4144051"/>
              <a:gd name="connsiteX30" fmla="*/ 1738682 w 8529385"/>
              <a:gd name="connsiteY30" fmla="*/ 4144051 h 4144051"/>
              <a:gd name="connsiteX31" fmla="*/ 997282 w 8529385"/>
              <a:gd name="connsiteY31" fmla="*/ 4144051 h 4144051"/>
              <a:gd name="connsiteX32" fmla="*/ 0 w 8529385"/>
              <a:gd name="connsiteY32" fmla="*/ 4144051 h 4144051"/>
              <a:gd name="connsiteX33" fmla="*/ 0 w 8529385"/>
              <a:gd name="connsiteY33" fmla="*/ 3577697 h 4144051"/>
              <a:gd name="connsiteX34" fmla="*/ 0 w 8529385"/>
              <a:gd name="connsiteY34" fmla="*/ 2845582 h 4144051"/>
              <a:gd name="connsiteX35" fmla="*/ 0 w 8529385"/>
              <a:gd name="connsiteY35" fmla="*/ 2113466 h 4144051"/>
              <a:gd name="connsiteX36" fmla="*/ 0 w 8529385"/>
              <a:gd name="connsiteY36" fmla="*/ 1464231 h 4144051"/>
              <a:gd name="connsiteX37" fmla="*/ 0 w 8529385"/>
              <a:gd name="connsiteY37" fmla="*/ 690675 h 4144051"/>
              <a:gd name="connsiteX38" fmla="*/ 0 w 8529385"/>
              <a:gd name="connsiteY38" fmla="*/ 0 h 41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529385" h="4144051" extrusionOk="0">
                <a:moveTo>
                  <a:pt x="0" y="0"/>
                </a:moveTo>
                <a:cubicBezTo>
                  <a:pt x="186010" y="-38254"/>
                  <a:pt x="587741" y="-8464"/>
                  <a:pt x="826694" y="0"/>
                </a:cubicBezTo>
                <a:cubicBezTo>
                  <a:pt x="1065647" y="8464"/>
                  <a:pt x="1358648" y="8519"/>
                  <a:pt x="1653388" y="0"/>
                </a:cubicBezTo>
                <a:cubicBezTo>
                  <a:pt x="1948128" y="-8519"/>
                  <a:pt x="2130308" y="-16144"/>
                  <a:pt x="2394789" y="0"/>
                </a:cubicBezTo>
                <a:cubicBezTo>
                  <a:pt x="2659270" y="16144"/>
                  <a:pt x="2835732" y="11308"/>
                  <a:pt x="2965602" y="0"/>
                </a:cubicBezTo>
                <a:cubicBezTo>
                  <a:pt x="3095472" y="-11308"/>
                  <a:pt x="3206390" y="5494"/>
                  <a:pt x="3365827" y="0"/>
                </a:cubicBezTo>
                <a:cubicBezTo>
                  <a:pt x="3525265" y="-5494"/>
                  <a:pt x="3757356" y="-10103"/>
                  <a:pt x="3936639" y="0"/>
                </a:cubicBezTo>
                <a:cubicBezTo>
                  <a:pt x="4115922" y="10103"/>
                  <a:pt x="4242849" y="241"/>
                  <a:pt x="4336864" y="0"/>
                </a:cubicBezTo>
                <a:cubicBezTo>
                  <a:pt x="4430880" y="-241"/>
                  <a:pt x="4636092" y="-8417"/>
                  <a:pt x="4822383" y="0"/>
                </a:cubicBezTo>
                <a:cubicBezTo>
                  <a:pt x="5008674" y="8417"/>
                  <a:pt x="5167860" y="-11779"/>
                  <a:pt x="5393196" y="0"/>
                </a:cubicBezTo>
                <a:cubicBezTo>
                  <a:pt x="5618532" y="11779"/>
                  <a:pt x="5769515" y="-4388"/>
                  <a:pt x="5878715" y="0"/>
                </a:cubicBezTo>
                <a:cubicBezTo>
                  <a:pt x="5987915" y="4388"/>
                  <a:pt x="6351303" y="13700"/>
                  <a:pt x="6620115" y="0"/>
                </a:cubicBezTo>
                <a:cubicBezTo>
                  <a:pt x="6888927" y="-13700"/>
                  <a:pt x="7209107" y="40667"/>
                  <a:pt x="7446809" y="0"/>
                </a:cubicBezTo>
                <a:cubicBezTo>
                  <a:pt x="7684511" y="-40667"/>
                  <a:pt x="8037990" y="49295"/>
                  <a:pt x="8529385" y="0"/>
                </a:cubicBezTo>
                <a:cubicBezTo>
                  <a:pt x="8517898" y="223513"/>
                  <a:pt x="8544173" y="455440"/>
                  <a:pt x="8529385" y="607794"/>
                </a:cubicBezTo>
                <a:cubicBezTo>
                  <a:pt x="8514597" y="760148"/>
                  <a:pt x="8537677" y="1024330"/>
                  <a:pt x="8529385" y="1215588"/>
                </a:cubicBezTo>
                <a:cubicBezTo>
                  <a:pt x="8521093" y="1406846"/>
                  <a:pt x="8505415" y="1558514"/>
                  <a:pt x="8529385" y="1781942"/>
                </a:cubicBezTo>
                <a:cubicBezTo>
                  <a:pt x="8553355" y="2005370"/>
                  <a:pt x="8519762" y="2323007"/>
                  <a:pt x="8529385" y="2514058"/>
                </a:cubicBezTo>
                <a:cubicBezTo>
                  <a:pt x="8539008" y="2705109"/>
                  <a:pt x="8512742" y="2996194"/>
                  <a:pt x="8529385" y="3163292"/>
                </a:cubicBezTo>
                <a:cubicBezTo>
                  <a:pt x="8546028" y="3330390"/>
                  <a:pt x="8498804" y="3697122"/>
                  <a:pt x="8529385" y="4144051"/>
                </a:cubicBezTo>
                <a:cubicBezTo>
                  <a:pt x="8338342" y="4135186"/>
                  <a:pt x="8003646" y="4121097"/>
                  <a:pt x="7787985" y="4144051"/>
                </a:cubicBezTo>
                <a:cubicBezTo>
                  <a:pt x="7572324" y="4167005"/>
                  <a:pt x="7520028" y="4140349"/>
                  <a:pt x="7302466" y="4144051"/>
                </a:cubicBezTo>
                <a:cubicBezTo>
                  <a:pt x="7084904" y="4147753"/>
                  <a:pt x="6828111" y="4170335"/>
                  <a:pt x="6561065" y="4144051"/>
                </a:cubicBezTo>
                <a:cubicBezTo>
                  <a:pt x="6294019" y="4117767"/>
                  <a:pt x="6086820" y="4118255"/>
                  <a:pt x="5734371" y="4144051"/>
                </a:cubicBezTo>
                <a:cubicBezTo>
                  <a:pt x="5381922" y="4169847"/>
                  <a:pt x="5531655" y="4129816"/>
                  <a:pt x="5334146" y="4144051"/>
                </a:cubicBezTo>
                <a:cubicBezTo>
                  <a:pt x="5136637" y="4158286"/>
                  <a:pt x="5032795" y="4159096"/>
                  <a:pt x="4763333" y="4144051"/>
                </a:cubicBezTo>
                <a:cubicBezTo>
                  <a:pt x="4493871" y="4129006"/>
                  <a:pt x="4435195" y="4137978"/>
                  <a:pt x="4277815" y="4144051"/>
                </a:cubicBezTo>
                <a:cubicBezTo>
                  <a:pt x="4120435" y="4150124"/>
                  <a:pt x="3708370" y="4115647"/>
                  <a:pt x="3536414" y="4144051"/>
                </a:cubicBezTo>
                <a:cubicBezTo>
                  <a:pt x="3364458" y="4172455"/>
                  <a:pt x="3042233" y="4117155"/>
                  <a:pt x="2880308" y="4144051"/>
                </a:cubicBezTo>
                <a:cubicBezTo>
                  <a:pt x="2718383" y="4170947"/>
                  <a:pt x="2415964" y="4109180"/>
                  <a:pt x="2138907" y="4144051"/>
                </a:cubicBezTo>
                <a:cubicBezTo>
                  <a:pt x="1861850" y="4178922"/>
                  <a:pt x="1871272" y="4159923"/>
                  <a:pt x="1738682" y="4144051"/>
                </a:cubicBezTo>
                <a:cubicBezTo>
                  <a:pt x="1606092" y="4128179"/>
                  <a:pt x="1286259" y="4133082"/>
                  <a:pt x="997282" y="4144051"/>
                </a:cubicBezTo>
                <a:cubicBezTo>
                  <a:pt x="708305" y="4155020"/>
                  <a:pt x="243861" y="4113775"/>
                  <a:pt x="0" y="4144051"/>
                </a:cubicBezTo>
                <a:cubicBezTo>
                  <a:pt x="14429" y="4018299"/>
                  <a:pt x="-22169" y="3846809"/>
                  <a:pt x="0" y="3577697"/>
                </a:cubicBezTo>
                <a:cubicBezTo>
                  <a:pt x="22169" y="3308585"/>
                  <a:pt x="-12219" y="3130389"/>
                  <a:pt x="0" y="2845582"/>
                </a:cubicBezTo>
                <a:cubicBezTo>
                  <a:pt x="12219" y="2560775"/>
                  <a:pt x="12829" y="2331531"/>
                  <a:pt x="0" y="2113466"/>
                </a:cubicBezTo>
                <a:cubicBezTo>
                  <a:pt x="-12829" y="1895401"/>
                  <a:pt x="11298" y="1603064"/>
                  <a:pt x="0" y="1464231"/>
                </a:cubicBezTo>
                <a:cubicBezTo>
                  <a:pt x="-11298" y="1325398"/>
                  <a:pt x="-38131" y="989893"/>
                  <a:pt x="0" y="690675"/>
                </a:cubicBezTo>
                <a:cubicBezTo>
                  <a:pt x="38131" y="391457"/>
                  <a:pt x="26752" y="2452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4E9B19"/>
            </a:solidFill>
            <a:prstDash val="lgDash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451EC-DC6E-4D91-A681-1D65BAD07871}"/>
              </a:ext>
            </a:extLst>
          </p:cNvPr>
          <p:cNvSpPr txBox="1"/>
          <p:nvPr/>
        </p:nvSpPr>
        <p:spPr>
          <a:xfrm>
            <a:off x="4034152" y="3396419"/>
            <a:ext cx="210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ExtraBold" pitchFamily="2" charset="0"/>
              </a:rPr>
              <a:t>Les Stock HE.X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DCD226B-DFAE-4C9A-9CE0-E4D5F8D83310}"/>
              </a:ext>
            </a:extLst>
          </p:cNvPr>
          <p:cNvSpPr/>
          <p:nvPr/>
        </p:nvSpPr>
        <p:spPr>
          <a:xfrm>
            <a:off x="1795080" y="2268850"/>
            <a:ext cx="8529385" cy="4100419"/>
          </a:xfrm>
          <a:custGeom>
            <a:avLst/>
            <a:gdLst>
              <a:gd name="connsiteX0" fmla="*/ 7165009 w 8529385"/>
              <a:gd name="connsiteY0" fmla="*/ 2228934 h 4100419"/>
              <a:gd name="connsiteX1" fmla="*/ 7165009 w 8529385"/>
              <a:gd name="connsiteY1" fmla="*/ 2860587 h 4100419"/>
              <a:gd name="connsiteX2" fmla="*/ 8361291 w 8529385"/>
              <a:gd name="connsiteY2" fmla="*/ 2860587 h 4100419"/>
              <a:gd name="connsiteX3" fmla="*/ 8361291 w 8529385"/>
              <a:gd name="connsiteY3" fmla="*/ 2228934 h 4100419"/>
              <a:gd name="connsiteX4" fmla="*/ 4483622 w 8529385"/>
              <a:gd name="connsiteY4" fmla="*/ 1127569 h 4100419"/>
              <a:gd name="connsiteX5" fmla="*/ 4483622 w 8529385"/>
              <a:gd name="connsiteY5" fmla="*/ 2250706 h 4100419"/>
              <a:gd name="connsiteX6" fmla="*/ 7022349 w 8529385"/>
              <a:gd name="connsiteY6" fmla="*/ 2250706 h 4100419"/>
              <a:gd name="connsiteX7" fmla="*/ 7022349 w 8529385"/>
              <a:gd name="connsiteY7" fmla="*/ 1127569 h 4100419"/>
              <a:gd name="connsiteX8" fmla="*/ 0 w 8529385"/>
              <a:gd name="connsiteY8" fmla="*/ 0 h 4100419"/>
              <a:gd name="connsiteX9" fmla="*/ 8529385 w 8529385"/>
              <a:gd name="connsiteY9" fmla="*/ 0 h 4100419"/>
              <a:gd name="connsiteX10" fmla="*/ 8529385 w 8529385"/>
              <a:gd name="connsiteY10" fmla="*/ 4100419 h 4100419"/>
              <a:gd name="connsiteX11" fmla="*/ 0 w 8529385"/>
              <a:gd name="connsiteY11" fmla="*/ 4100419 h 410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29385" h="4100419">
                <a:moveTo>
                  <a:pt x="7165009" y="2228934"/>
                </a:moveTo>
                <a:lnTo>
                  <a:pt x="7165009" y="2860587"/>
                </a:lnTo>
                <a:lnTo>
                  <a:pt x="8361291" y="2860587"/>
                </a:lnTo>
                <a:lnTo>
                  <a:pt x="8361291" y="2228934"/>
                </a:lnTo>
                <a:close/>
                <a:moveTo>
                  <a:pt x="4483622" y="1127569"/>
                </a:moveTo>
                <a:lnTo>
                  <a:pt x="4483622" y="2250706"/>
                </a:lnTo>
                <a:lnTo>
                  <a:pt x="7022349" y="2250706"/>
                </a:lnTo>
                <a:lnTo>
                  <a:pt x="7022349" y="1127569"/>
                </a:lnTo>
                <a:close/>
                <a:moveTo>
                  <a:pt x="0" y="0"/>
                </a:moveTo>
                <a:lnTo>
                  <a:pt x="8529385" y="0"/>
                </a:lnTo>
                <a:lnTo>
                  <a:pt x="8529385" y="4100419"/>
                </a:lnTo>
                <a:lnTo>
                  <a:pt x="0" y="4100419"/>
                </a:lnTo>
                <a:close/>
              </a:path>
            </a:pathLst>
          </a:custGeom>
          <a:solidFill>
            <a:srgbClr val="385723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8B3A5-3C9A-411D-B994-88CC32D2BAFB}"/>
              </a:ext>
            </a:extLst>
          </p:cNvPr>
          <p:cNvSpPr txBox="1"/>
          <p:nvPr/>
        </p:nvSpPr>
        <p:spPr>
          <a:xfrm>
            <a:off x="6653186" y="4519556"/>
            <a:ext cx="188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548235"/>
                </a:highlight>
                <a:latin typeface="Montserrat ExtraBold" pitchFamily="2" charset="0"/>
              </a:rPr>
              <a:t>Hongar HE.X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1F9776-7B1A-4CA6-B18C-0415E20A35D1}"/>
              </a:ext>
            </a:extLst>
          </p:cNvPr>
          <p:cNvSpPr txBox="1"/>
          <p:nvPr/>
        </p:nvSpPr>
        <p:spPr>
          <a:xfrm>
            <a:off x="8721707" y="5129437"/>
            <a:ext cx="176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548235"/>
                </a:highlight>
                <a:latin typeface="Montserrat ExtraBold" pitchFamily="2" charset="0"/>
              </a:rPr>
              <a:t>Hongar 18.X</a:t>
            </a:r>
          </a:p>
        </p:txBody>
      </p:sp>
      <p:sp>
        <p:nvSpPr>
          <p:cNvPr id="25" name="Google Shape;167;p27">
            <a:extLst>
              <a:ext uri="{FF2B5EF4-FFF2-40B4-BE49-F238E27FC236}">
                <a16:creationId xmlns:a16="http://schemas.microsoft.com/office/drawing/2014/main" id="{3D1C5903-65DE-48CA-B975-B414B4CC3298}"/>
              </a:ext>
            </a:extLst>
          </p:cNvPr>
          <p:cNvSpPr/>
          <p:nvPr/>
        </p:nvSpPr>
        <p:spPr>
          <a:xfrm>
            <a:off x="11996062" y="318185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" name="Google Shape;167;p27">
            <a:extLst>
              <a:ext uri="{FF2B5EF4-FFF2-40B4-BE49-F238E27FC236}">
                <a16:creationId xmlns:a16="http://schemas.microsoft.com/office/drawing/2014/main" id="{2EC08ABA-4C6C-4602-B507-5EC1FA3FCB18}"/>
              </a:ext>
            </a:extLst>
          </p:cNvPr>
          <p:cNvSpPr/>
          <p:nvPr/>
        </p:nvSpPr>
        <p:spPr>
          <a:xfrm>
            <a:off x="-348352" y="826578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4454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" y="3746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146;p26">
            <a:extLst>
              <a:ext uri="{FF2B5EF4-FFF2-40B4-BE49-F238E27FC236}">
                <a16:creationId xmlns:a16="http://schemas.microsoft.com/office/drawing/2014/main" id="{8DF6C1C7-6E12-42D9-B9EE-249CB70EED28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6811418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dirty="0">
                <a:solidFill>
                  <a:schemeClr val="bg1"/>
                </a:solidFill>
                <a:latin typeface="Montserrat ExtraBold" pitchFamily="2" charset="0"/>
              </a:rPr>
              <a:t>Présentation de l’Organisme d’Accueil</a:t>
            </a:r>
          </a:p>
        </p:txBody>
      </p:sp>
      <p:sp>
        <p:nvSpPr>
          <p:cNvPr id="38" name="Google Shape;142;p26">
            <a:extLst>
              <a:ext uri="{FF2B5EF4-FFF2-40B4-BE49-F238E27FC236}">
                <a16:creationId xmlns:a16="http://schemas.microsoft.com/office/drawing/2014/main" id="{3A4F5E1D-C6BB-4B80-8464-DDB2DD48474D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3316573" y="5675615"/>
            <a:ext cx="2743200" cy="365125"/>
          </a:xfrm>
        </p:spPr>
        <p:txBody>
          <a:bodyPr/>
          <a:lstStyle/>
          <a:p>
            <a:fld id="{0E5CD3D4-21C9-42F4-A1E0-4C3A4F3E592F}" type="slidenum">
              <a:rPr lang="fr-FR" sz="1400" b="1" smtClean="0">
                <a:solidFill>
                  <a:schemeClr val="bg1"/>
                </a:solidFill>
                <a:latin typeface="Century" panose="02040604050505020304" pitchFamily="18" charset="0"/>
              </a:rPr>
              <a:t>8</a:t>
            </a:fld>
            <a:endParaRPr lang="fr-FR" sz="14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</a:t>
            </a:r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10364218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976486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24" name="Google Shape;148;p26">
            <a:extLst>
              <a:ext uri="{FF2B5EF4-FFF2-40B4-BE49-F238E27FC236}">
                <a16:creationId xmlns:a16="http://schemas.microsoft.com/office/drawing/2014/main" id="{37B54152-4A8A-401D-B8BA-BFC52634179D}"/>
              </a:ext>
            </a:extLst>
          </p:cNvPr>
          <p:cNvSpPr txBox="1">
            <a:spLocks/>
          </p:cNvSpPr>
          <p:nvPr/>
        </p:nvSpPr>
        <p:spPr>
          <a:xfrm>
            <a:off x="100527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96357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43" name="Rectangle à coins arrondis 31">
            <a:extLst>
              <a:ext uri="{FF2B5EF4-FFF2-40B4-BE49-F238E27FC236}">
                <a16:creationId xmlns:a16="http://schemas.microsoft.com/office/drawing/2014/main" id="{1BC5703A-BB0D-4BD6-B07C-409A702AF25D}"/>
              </a:ext>
            </a:extLst>
          </p:cNvPr>
          <p:cNvSpPr/>
          <p:nvPr/>
        </p:nvSpPr>
        <p:spPr>
          <a:xfrm>
            <a:off x="2544185" y="1030173"/>
            <a:ext cx="2132017" cy="25488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Présentation</a:t>
            </a:r>
            <a:endParaRPr lang="fr-FR" sz="1400" dirty="0">
              <a:solidFill>
                <a:schemeClr val="accent6">
                  <a:lumMod val="60000"/>
                  <a:lumOff val="40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44" name="Rectangle à coins arrondis 33">
            <a:extLst>
              <a:ext uri="{FF2B5EF4-FFF2-40B4-BE49-F238E27FC236}">
                <a16:creationId xmlns:a16="http://schemas.microsoft.com/office/drawing/2014/main" id="{CCD822D9-8129-434B-A20B-DDE13E87AC7B}"/>
              </a:ext>
            </a:extLst>
          </p:cNvPr>
          <p:cNvSpPr/>
          <p:nvPr/>
        </p:nvSpPr>
        <p:spPr>
          <a:xfrm>
            <a:off x="5304516" y="1046241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B6D79F"/>
                </a:solidFill>
                <a:latin typeface="Montserrat Medium" pitchFamily="2" charset="0"/>
                <a:ea typeface="Century Gothic"/>
                <a:cs typeface="Century Gothic"/>
              </a:rPr>
              <a:t>Organigramme</a:t>
            </a:r>
          </a:p>
        </p:txBody>
      </p:sp>
      <p:sp>
        <p:nvSpPr>
          <p:cNvPr id="47" name="Rectangle à coins arrondis 35">
            <a:extLst>
              <a:ext uri="{FF2B5EF4-FFF2-40B4-BE49-F238E27FC236}">
                <a16:creationId xmlns:a16="http://schemas.microsoft.com/office/drawing/2014/main" id="{1A9C7493-4100-4616-BA36-B65CD12030AE}"/>
              </a:ext>
            </a:extLst>
          </p:cNvPr>
          <p:cNvSpPr/>
          <p:nvPr/>
        </p:nvSpPr>
        <p:spPr>
          <a:xfrm>
            <a:off x="7760530" y="1046241"/>
            <a:ext cx="2002357" cy="222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68A042"/>
                </a:solidFill>
                <a:latin typeface="Montserrat Medium" pitchFamily="2" charset="0"/>
                <a:ea typeface="Century Gothic"/>
                <a:cs typeface="Century Gothic"/>
                <a:sym typeface="Century Gothic"/>
              </a:rPr>
              <a:t>JPH</a:t>
            </a:r>
          </a:p>
        </p:txBody>
      </p:sp>
      <p:cxnSp>
        <p:nvCxnSpPr>
          <p:cNvPr id="40" name="Connecteur droit 21">
            <a:extLst>
              <a:ext uri="{FF2B5EF4-FFF2-40B4-BE49-F238E27FC236}">
                <a16:creationId xmlns:a16="http://schemas.microsoft.com/office/drawing/2014/main" id="{925EE8CC-C58F-424F-AE5F-406DE4AE2C1D}"/>
              </a:ext>
            </a:extLst>
          </p:cNvPr>
          <p:cNvCxnSpPr/>
          <p:nvPr/>
        </p:nvCxnSpPr>
        <p:spPr>
          <a:xfrm>
            <a:off x="2710194" y="899610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3">
            <a:extLst>
              <a:ext uri="{FF2B5EF4-FFF2-40B4-BE49-F238E27FC236}">
                <a16:creationId xmlns:a16="http://schemas.microsoft.com/office/drawing/2014/main" id="{5DAF8F25-EB4B-4DB4-AD4E-E0682B0F8EF2}"/>
              </a:ext>
            </a:extLst>
          </p:cNvPr>
          <p:cNvCxnSpPr/>
          <p:nvPr/>
        </p:nvCxnSpPr>
        <p:spPr>
          <a:xfrm>
            <a:off x="7863121" y="899610"/>
            <a:ext cx="1800000" cy="0"/>
          </a:xfrm>
          <a:prstGeom prst="line">
            <a:avLst/>
          </a:prstGeom>
          <a:ln w="142875">
            <a:solidFill>
              <a:srgbClr val="68A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29">
            <a:extLst>
              <a:ext uri="{FF2B5EF4-FFF2-40B4-BE49-F238E27FC236}">
                <a16:creationId xmlns:a16="http://schemas.microsoft.com/office/drawing/2014/main" id="{D32F8D59-4B90-4913-8E4A-BF973F14391D}"/>
              </a:ext>
            </a:extLst>
          </p:cNvPr>
          <p:cNvCxnSpPr/>
          <p:nvPr/>
        </p:nvCxnSpPr>
        <p:spPr>
          <a:xfrm>
            <a:off x="5367607" y="899610"/>
            <a:ext cx="1800000" cy="0"/>
          </a:xfrm>
          <a:prstGeom prst="line">
            <a:avLst/>
          </a:prstGeom>
          <a:ln w="1428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770F522B-D15E-443E-9DD2-522F6F5A2CE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55"/>
          <a:stretch/>
        </p:blipFill>
        <p:spPr bwMode="auto">
          <a:xfrm>
            <a:off x="1795080" y="2225218"/>
            <a:ext cx="8529385" cy="4144051"/>
          </a:xfrm>
          <a:custGeom>
            <a:avLst/>
            <a:gdLst>
              <a:gd name="connsiteX0" fmla="*/ 0 w 8529385"/>
              <a:gd name="connsiteY0" fmla="*/ 0 h 4144051"/>
              <a:gd name="connsiteX1" fmla="*/ 826694 w 8529385"/>
              <a:gd name="connsiteY1" fmla="*/ 0 h 4144051"/>
              <a:gd name="connsiteX2" fmla="*/ 1653388 w 8529385"/>
              <a:gd name="connsiteY2" fmla="*/ 0 h 4144051"/>
              <a:gd name="connsiteX3" fmla="*/ 2394789 w 8529385"/>
              <a:gd name="connsiteY3" fmla="*/ 0 h 4144051"/>
              <a:gd name="connsiteX4" fmla="*/ 2965602 w 8529385"/>
              <a:gd name="connsiteY4" fmla="*/ 0 h 4144051"/>
              <a:gd name="connsiteX5" fmla="*/ 3365827 w 8529385"/>
              <a:gd name="connsiteY5" fmla="*/ 0 h 4144051"/>
              <a:gd name="connsiteX6" fmla="*/ 3936639 w 8529385"/>
              <a:gd name="connsiteY6" fmla="*/ 0 h 4144051"/>
              <a:gd name="connsiteX7" fmla="*/ 4336864 w 8529385"/>
              <a:gd name="connsiteY7" fmla="*/ 0 h 4144051"/>
              <a:gd name="connsiteX8" fmla="*/ 4822383 w 8529385"/>
              <a:gd name="connsiteY8" fmla="*/ 0 h 4144051"/>
              <a:gd name="connsiteX9" fmla="*/ 5393196 w 8529385"/>
              <a:gd name="connsiteY9" fmla="*/ 0 h 4144051"/>
              <a:gd name="connsiteX10" fmla="*/ 5878715 w 8529385"/>
              <a:gd name="connsiteY10" fmla="*/ 0 h 4144051"/>
              <a:gd name="connsiteX11" fmla="*/ 6620115 w 8529385"/>
              <a:gd name="connsiteY11" fmla="*/ 0 h 4144051"/>
              <a:gd name="connsiteX12" fmla="*/ 7446809 w 8529385"/>
              <a:gd name="connsiteY12" fmla="*/ 0 h 4144051"/>
              <a:gd name="connsiteX13" fmla="*/ 8529385 w 8529385"/>
              <a:gd name="connsiteY13" fmla="*/ 0 h 4144051"/>
              <a:gd name="connsiteX14" fmla="*/ 8529385 w 8529385"/>
              <a:gd name="connsiteY14" fmla="*/ 607794 h 4144051"/>
              <a:gd name="connsiteX15" fmla="*/ 8529385 w 8529385"/>
              <a:gd name="connsiteY15" fmla="*/ 1215588 h 4144051"/>
              <a:gd name="connsiteX16" fmla="*/ 8529385 w 8529385"/>
              <a:gd name="connsiteY16" fmla="*/ 1781942 h 4144051"/>
              <a:gd name="connsiteX17" fmla="*/ 8529385 w 8529385"/>
              <a:gd name="connsiteY17" fmla="*/ 2514058 h 4144051"/>
              <a:gd name="connsiteX18" fmla="*/ 8529385 w 8529385"/>
              <a:gd name="connsiteY18" fmla="*/ 3163292 h 4144051"/>
              <a:gd name="connsiteX19" fmla="*/ 8529385 w 8529385"/>
              <a:gd name="connsiteY19" fmla="*/ 4144051 h 4144051"/>
              <a:gd name="connsiteX20" fmla="*/ 7787985 w 8529385"/>
              <a:gd name="connsiteY20" fmla="*/ 4144051 h 4144051"/>
              <a:gd name="connsiteX21" fmla="*/ 7302466 w 8529385"/>
              <a:gd name="connsiteY21" fmla="*/ 4144051 h 4144051"/>
              <a:gd name="connsiteX22" fmla="*/ 6561065 w 8529385"/>
              <a:gd name="connsiteY22" fmla="*/ 4144051 h 4144051"/>
              <a:gd name="connsiteX23" fmla="*/ 5734371 w 8529385"/>
              <a:gd name="connsiteY23" fmla="*/ 4144051 h 4144051"/>
              <a:gd name="connsiteX24" fmla="*/ 5334146 w 8529385"/>
              <a:gd name="connsiteY24" fmla="*/ 4144051 h 4144051"/>
              <a:gd name="connsiteX25" fmla="*/ 4763333 w 8529385"/>
              <a:gd name="connsiteY25" fmla="*/ 4144051 h 4144051"/>
              <a:gd name="connsiteX26" fmla="*/ 4277815 w 8529385"/>
              <a:gd name="connsiteY26" fmla="*/ 4144051 h 4144051"/>
              <a:gd name="connsiteX27" fmla="*/ 3536414 w 8529385"/>
              <a:gd name="connsiteY27" fmla="*/ 4144051 h 4144051"/>
              <a:gd name="connsiteX28" fmla="*/ 2880308 w 8529385"/>
              <a:gd name="connsiteY28" fmla="*/ 4144051 h 4144051"/>
              <a:gd name="connsiteX29" fmla="*/ 2138907 w 8529385"/>
              <a:gd name="connsiteY29" fmla="*/ 4144051 h 4144051"/>
              <a:gd name="connsiteX30" fmla="*/ 1738682 w 8529385"/>
              <a:gd name="connsiteY30" fmla="*/ 4144051 h 4144051"/>
              <a:gd name="connsiteX31" fmla="*/ 997282 w 8529385"/>
              <a:gd name="connsiteY31" fmla="*/ 4144051 h 4144051"/>
              <a:gd name="connsiteX32" fmla="*/ 0 w 8529385"/>
              <a:gd name="connsiteY32" fmla="*/ 4144051 h 4144051"/>
              <a:gd name="connsiteX33" fmla="*/ 0 w 8529385"/>
              <a:gd name="connsiteY33" fmla="*/ 3577697 h 4144051"/>
              <a:gd name="connsiteX34" fmla="*/ 0 w 8529385"/>
              <a:gd name="connsiteY34" fmla="*/ 2845582 h 4144051"/>
              <a:gd name="connsiteX35" fmla="*/ 0 w 8529385"/>
              <a:gd name="connsiteY35" fmla="*/ 2113466 h 4144051"/>
              <a:gd name="connsiteX36" fmla="*/ 0 w 8529385"/>
              <a:gd name="connsiteY36" fmla="*/ 1464231 h 4144051"/>
              <a:gd name="connsiteX37" fmla="*/ 0 w 8529385"/>
              <a:gd name="connsiteY37" fmla="*/ 690675 h 4144051"/>
              <a:gd name="connsiteX38" fmla="*/ 0 w 8529385"/>
              <a:gd name="connsiteY38" fmla="*/ 0 h 41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529385" h="4144051" extrusionOk="0">
                <a:moveTo>
                  <a:pt x="0" y="0"/>
                </a:moveTo>
                <a:cubicBezTo>
                  <a:pt x="186010" y="-38254"/>
                  <a:pt x="587741" y="-8464"/>
                  <a:pt x="826694" y="0"/>
                </a:cubicBezTo>
                <a:cubicBezTo>
                  <a:pt x="1065647" y="8464"/>
                  <a:pt x="1358648" y="8519"/>
                  <a:pt x="1653388" y="0"/>
                </a:cubicBezTo>
                <a:cubicBezTo>
                  <a:pt x="1948128" y="-8519"/>
                  <a:pt x="2130308" y="-16144"/>
                  <a:pt x="2394789" y="0"/>
                </a:cubicBezTo>
                <a:cubicBezTo>
                  <a:pt x="2659270" y="16144"/>
                  <a:pt x="2835732" y="11308"/>
                  <a:pt x="2965602" y="0"/>
                </a:cubicBezTo>
                <a:cubicBezTo>
                  <a:pt x="3095472" y="-11308"/>
                  <a:pt x="3206390" y="5494"/>
                  <a:pt x="3365827" y="0"/>
                </a:cubicBezTo>
                <a:cubicBezTo>
                  <a:pt x="3525265" y="-5494"/>
                  <a:pt x="3757356" y="-10103"/>
                  <a:pt x="3936639" y="0"/>
                </a:cubicBezTo>
                <a:cubicBezTo>
                  <a:pt x="4115922" y="10103"/>
                  <a:pt x="4242849" y="241"/>
                  <a:pt x="4336864" y="0"/>
                </a:cubicBezTo>
                <a:cubicBezTo>
                  <a:pt x="4430880" y="-241"/>
                  <a:pt x="4636092" y="-8417"/>
                  <a:pt x="4822383" y="0"/>
                </a:cubicBezTo>
                <a:cubicBezTo>
                  <a:pt x="5008674" y="8417"/>
                  <a:pt x="5167860" y="-11779"/>
                  <a:pt x="5393196" y="0"/>
                </a:cubicBezTo>
                <a:cubicBezTo>
                  <a:pt x="5618532" y="11779"/>
                  <a:pt x="5769515" y="-4388"/>
                  <a:pt x="5878715" y="0"/>
                </a:cubicBezTo>
                <a:cubicBezTo>
                  <a:pt x="5987915" y="4388"/>
                  <a:pt x="6351303" y="13700"/>
                  <a:pt x="6620115" y="0"/>
                </a:cubicBezTo>
                <a:cubicBezTo>
                  <a:pt x="6888927" y="-13700"/>
                  <a:pt x="7209107" y="40667"/>
                  <a:pt x="7446809" y="0"/>
                </a:cubicBezTo>
                <a:cubicBezTo>
                  <a:pt x="7684511" y="-40667"/>
                  <a:pt x="8037990" y="49295"/>
                  <a:pt x="8529385" y="0"/>
                </a:cubicBezTo>
                <a:cubicBezTo>
                  <a:pt x="8517898" y="223513"/>
                  <a:pt x="8544173" y="455440"/>
                  <a:pt x="8529385" y="607794"/>
                </a:cubicBezTo>
                <a:cubicBezTo>
                  <a:pt x="8514597" y="760148"/>
                  <a:pt x="8537677" y="1024330"/>
                  <a:pt x="8529385" y="1215588"/>
                </a:cubicBezTo>
                <a:cubicBezTo>
                  <a:pt x="8521093" y="1406846"/>
                  <a:pt x="8505415" y="1558514"/>
                  <a:pt x="8529385" y="1781942"/>
                </a:cubicBezTo>
                <a:cubicBezTo>
                  <a:pt x="8553355" y="2005370"/>
                  <a:pt x="8519762" y="2323007"/>
                  <a:pt x="8529385" y="2514058"/>
                </a:cubicBezTo>
                <a:cubicBezTo>
                  <a:pt x="8539008" y="2705109"/>
                  <a:pt x="8512742" y="2996194"/>
                  <a:pt x="8529385" y="3163292"/>
                </a:cubicBezTo>
                <a:cubicBezTo>
                  <a:pt x="8546028" y="3330390"/>
                  <a:pt x="8498804" y="3697122"/>
                  <a:pt x="8529385" y="4144051"/>
                </a:cubicBezTo>
                <a:cubicBezTo>
                  <a:pt x="8338342" y="4135186"/>
                  <a:pt x="8003646" y="4121097"/>
                  <a:pt x="7787985" y="4144051"/>
                </a:cubicBezTo>
                <a:cubicBezTo>
                  <a:pt x="7572324" y="4167005"/>
                  <a:pt x="7520028" y="4140349"/>
                  <a:pt x="7302466" y="4144051"/>
                </a:cubicBezTo>
                <a:cubicBezTo>
                  <a:pt x="7084904" y="4147753"/>
                  <a:pt x="6828111" y="4170335"/>
                  <a:pt x="6561065" y="4144051"/>
                </a:cubicBezTo>
                <a:cubicBezTo>
                  <a:pt x="6294019" y="4117767"/>
                  <a:pt x="6086820" y="4118255"/>
                  <a:pt x="5734371" y="4144051"/>
                </a:cubicBezTo>
                <a:cubicBezTo>
                  <a:pt x="5381922" y="4169847"/>
                  <a:pt x="5531655" y="4129816"/>
                  <a:pt x="5334146" y="4144051"/>
                </a:cubicBezTo>
                <a:cubicBezTo>
                  <a:pt x="5136637" y="4158286"/>
                  <a:pt x="5032795" y="4159096"/>
                  <a:pt x="4763333" y="4144051"/>
                </a:cubicBezTo>
                <a:cubicBezTo>
                  <a:pt x="4493871" y="4129006"/>
                  <a:pt x="4435195" y="4137978"/>
                  <a:pt x="4277815" y="4144051"/>
                </a:cubicBezTo>
                <a:cubicBezTo>
                  <a:pt x="4120435" y="4150124"/>
                  <a:pt x="3708370" y="4115647"/>
                  <a:pt x="3536414" y="4144051"/>
                </a:cubicBezTo>
                <a:cubicBezTo>
                  <a:pt x="3364458" y="4172455"/>
                  <a:pt x="3042233" y="4117155"/>
                  <a:pt x="2880308" y="4144051"/>
                </a:cubicBezTo>
                <a:cubicBezTo>
                  <a:pt x="2718383" y="4170947"/>
                  <a:pt x="2415964" y="4109180"/>
                  <a:pt x="2138907" y="4144051"/>
                </a:cubicBezTo>
                <a:cubicBezTo>
                  <a:pt x="1861850" y="4178922"/>
                  <a:pt x="1871272" y="4159923"/>
                  <a:pt x="1738682" y="4144051"/>
                </a:cubicBezTo>
                <a:cubicBezTo>
                  <a:pt x="1606092" y="4128179"/>
                  <a:pt x="1286259" y="4133082"/>
                  <a:pt x="997282" y="4144051"/>
                </a:cubicBezTo>
                <a:cubicBezTo>
                  <a:pt x="708305" y="4155020"/>
                  <a:pt x="243861" y="4113775"/>
                  <a:pt x="0" y="4144051"/>
                </a:cubicBezTo>
                <a:cubicBezTo>
                  <a:pt x="14429" y="4018299"/>
                  <a:pt x="-22169" y="3846809"/>
                  <a:pt x="0" y="3577697"/>
                </a:cubicBezTo>
                <a:cubicBezTo>
                  <a:pt x="22169" y="3308585"/>
                  <a:pt x="-12219" y="3130389"/>
                  <a:pt x="0" y="2845582"/>
                </a:cubicBezTo>
                <a:cubicBezTo>
                  <a:pt x="12219" y="2560775"/>
                  <a:pt x="12829" y="2331531"/>
                  <a:pt x="0" y="2113466"/>
                </a:cubicBezTo>
                <a:cubicBezTo>
                  <a:pt x="-12829" y="1895401"/>
                  <a:pt x="11298" y="1603064"/>
                  <a:pt x="0" y="1464231"/>
                </a:cubicBezTo>
                <a:cubicBezTo>
                  <a:pt x="-11298" y="1325398"/>
                  <a:pt x="-38131" y="989893"/>
                  <a:pt x="0" y="690675"/>
                </a:cubicBezTo>
                <a:cubicBezTo>
                  <a:pt x="38131" y="391457"/>
                  <a:pt x="26752" y="2452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4E9B19"/>
            </a:solidFill>
            <a:prstDash val="lgDash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451EC-DC6E-4D91-A681-1D65BAD07871}"/>
              </a:ext>
            </a:extLst>
          </p:cNvPr>
          <p:cNvSpPr txBox="1"/>
          <p:nvPr/>
        </p:nvSpPr>
        <p:spPr>
          <a:xfrm>
            <a:off x="4034152" y="3396419"/>
            <a:ext cx="210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 ExtraBold" pitchFamily="2" charset="0"/>
              </a:rPr>
              <a:t>Les Stock HE.X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7F85CC1-3088-4BD5-BAA3-BF3BD1DD856F}"/>
              </a:ext>
            </a:extLst>
          </p:cNvPr>
          <p:cNvSpPr/>
          <p:nvPr/>
        </p:nvSpPr>
        <p:spPr>
          <a:xfrm>
            <a:off x="1795080" y="2268850"/>
            <a:ext cx="8529385" cy="4100419"/>
          </a:xfrm>
          <a:custGeom>
            <a:avLst/>
            <a:gdLst>
              <a:gd name="connsiteX0" fmla="*/ 76050 w 8529385"/>
              <a:gd name="connsiteY0" fmla="*/ 2572813 h 4100419"/>
              <a:gd name="connsiteX1" fmla="*/ 76050 w 8529385"/>
              <a:gd name="connsiteY1" fmla="*/ 3030013 h 4100419"/>
              <a:gd name="connsiteX2" fmla="*/ 1744017 w 8529385"/>
              <a:gd name="connsiteY2" fmla="*/ 3030013 h 4100419"/>
              <a:gd name="connsiteX3" fmla="*/ 1744017 w 8529385"/>
              <a:gd name="connsiteY3" fmla="*/ 2572813 h 4100419"/>
              <a:gd name="connsiteX4" fmla="*/ 72455 w 8529385"/>
              <a:gd name="connsiteY4" fmla="*/ 2074550 h 4100419"/>
              <a:gd name="connsiteX5" fmla="*/ 72455 w 8529385"/>
              <a:gd name="connsiteY5" fmla="*/ 2531750 h 4100419"/>
              <a:gd name="connsiteX6" fmla="*/ 1740422 w 8529385"/>
              <a:gd name="connsiteY6" fmla="*/ 2531750 h 4100419"/>
              <a:gd name="connsiteX7" fmla="*/ 1740422 w 8529385"/>
              <a:gd name="connsiteY7" fmla="*/ 2074550 h 4100419"/>
              <a:gd name="connsiteX8" fmla="*/ 0 w 8529385"/>
              <a:gd name="connsiteY8" fmla="*/ 0 h 4100419"/>
              <a:gd name="connsiteX9" fmla="*/ 8529385 w 8529385"/>
              <a:gd name="connsiteY9" fmla="*/ 0 h 4100419"/>
              <a:gd name="connsiteX10" fmla="*/ 8529385 w 8529385"/>
              <a:gd name="connsiteY10" fmla="*/ 4100419 h 4100419"/>
              <a:gd name="connsiteX11" fmla="*/ 0 w 8529385"/>
              <a:gd name="connsiteY11" fmla="*/ 4100419 h 4100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29385" h="4100419">
                <a:moveTo>
                  <a:pt x="76050" y="2572813"/>
                </a:moveTo>
                <a:lnTo>
                  <a:pt x="76050" y="3030013"/>
                </a:lnTo>
                <a:lnTo>
                  <a:pt x="1744017" y="3030013"/>
                </a:lnTo>
                <a:lnTo>
                  <a:pt x="1744017" y="2572813"/>
                </a:lnTo>
                <a:close/>
                <a:moveTo>
                  <a:pt x="72455" y="2074550"/>
                </a:moveTo>
                <a:lnTo>
                  <a:pt x="72455" y="2531750"/>
                </a:lnTo>
                <a:lnTo>
                  <a:pt x="1740422" y="2531750"/>
                </a:lnTo>
                <a:lnTo>
                  <a:pt x="1740422" y="2074550"/>
                </a:lnTo>
                <a:close/>
                <a:moveTo>
                  <a:pt x="0" y="0"/>
                </a:moveTo>
                <a:lnTo>
                  <a:pt x="8529385" y="0"/>
                </a:lnTo>
                <a:lnTo>
                  <a:pt x="8529385" y="4100419"/>
                </a:lnTo>
                <a:lnTo>
                  <a:pt x="0" y="4100419"/>
                </a:lnTo>
                <a:close/>
              </a:path>
            </a:pathLst>
          </a:custGeom>
          <a:solidFill>
            <a:srgbClr val="38572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8B3A5-3C9A-411D-B994-88CC32D2BAFB}"/>
              </a:ext>
            </a:extLst>
          </p:cNvPr>
          <p:cNvSpPr txBox="1"/>
          <p:nvPr/>
        </p:nvSpPr>
        <p:spPr>
          <a:xfrm>
            <a:off x="2259525" y="3927911"/>
            <a:ext cx="188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548235"/>
                </a:highlight>
                <a:latin typeface="Montserrat ExtraBold" pitchFamily="2" charset="0"/>
              </a:rPr>
              <a:t>Quai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1F9776-7B1A-4CA6-B18C-0415E20A35D1}"/>
              </a:ext>
            </a:extLst>
          </p:cNvPr>
          <p:cNvSpPr txBox="1"/>
          <p:nvPr/>
        </p:nvSpPr>
        <p:spPr>
          <a:xfrm>
            <a:off x="2245525" y="5306283"/>
            <a:ext cx="176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548235"/>
                </a:highlight>
                <a:latin typeface="Montserrat ExtraBold" pitchFamily="2" charset="0"/>
              </a:rPr>
              <a:t>Quai 2</a:t>
            </a:r>
          </a:p>
        </p:txBody>
      </p:sp>
      <p:sp>
        <p:nvSpPr>
          <p:cNvPr id="25" name="Google Shape;167;p27">
            <a:extLst>
              <a:ext uri="{FF2B5EF4-FFF2-40B4-BE49-F238E27FC236}">
                <a16:creationId xmlns:a16="http://schemas.microsoft.com/office/drawing/2014/main" id="{75A5CA81-0491-413C-BD09-1DDF45662903}"/>
              </a:ext>
            </a:extLst>
          </p:cNvPr>
          <p:cNvSpPr/>
          <p:nvPr/>
        </p:nvSpPr>
        <p:spPr>
          <a:xfrm>
            <a:off x="11996062" y="318185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" name="Google Shape;167;p27">
            <a:extLst>
              <a:ext uri="{FF2B5EF4-FFF2-40B4-BE49-F238E27FC236}">
                <a16:creationId xmlns:a16="http://schemas.microsoft.com/office/drawing/2014/main" id="{51852EAB-EBE2-41C3-A642-7B503069D47A}"/>
              </a:ext>
            </a:extLst>
          </p:cNvPr>
          <p:cNvSpPr/>
          <p:nvPr/>
        </p:nvSpPr>
        <p:spPr>
          <a:xfrm>
            <a:off x="-348352" y="826578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1575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rey Background Images – Browse 10,418,462 Stock Photos ...">
            <a:extLst>
              <a:ext uri="{FF2B5EF4-FFF2-40B4-BE49-F238E27FC236}">
                <a16:creationId xmlns:a16="http://schemas.microsoft.com/office/drawing/2014/main" id="{187CF986-0E23-41B9-AC99-B11AD70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2" y="-7012"/>
            <a:ext cx="12250731" cy="68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42;p26">
            <a:extLst>
              <a:ext uri="{FF2B5EF4-FFF2-40B4-BE49-F238E27FC236}">
                <a16:creationId xmlns:a16="http://schemas.microsoft.com/office/drawing/2014/main" id="{C1EB28D2-89F1-4738-9FE4-630BDB5F3291}"/>
              </a:ext>
            </a:extLst>
          </p:cNvPr>
          <p:cNvSpPr/>
          <p:nvPr/>
        </p:nvSpPr>
        <p:spPr>
          <a:xfrm rot="16200000" flipH="1">
            <a:off x="5940224" y="-5674732"/>
            <a:ext cx="311622" cy="12191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8" name="Google Shape;142;p26">
            <a:extLst>
              <a:ext uri="{FF2B5EF4-FFF2-40B4-BE49-F238E27FC236}">
                <a16:creationId xmlns:a16="http://schemas.microsoft.com/office/drawing/2014/main" id="{3A4F5E1D-C6BB-4B80-8464-DDB2DD48474D}"/>
              </a:ext>
            </a:extLst>
          </p:cNvPr>
          <p:cNvSpPr/>
          <p:nvPr/>
        </p:nvSpPr>
        <p:spPr>
          <a:xfrm rot="16200000" flipH="1">
            <a:off x="269858" y="-2143"/>
            <a:ext cx="311622" cy="8513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Espace réservé du numéro de diapositive 4"/>
          <p:cNvSpPr txBox="1">
            <a:spLocks/>
          </p:cNvSpPr>
          <p:nvPr/>
        </p:nvSpPr>
        <p:spPr>
          <a:xfrm>
            <a:off x="3535502" y="65202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4</a:t>
            </a:r>
          </a:p>
        </p:txBody>
      </p:sp>
      <p:sp>
        <p:nvSpPr>
          <p:cNvPr id="22" name="Google Shape;145;p26">
            <a:extLst>
              <a:ext uri="{FF2B5EF4-FFF2-40B4-BE49-F238E27FC236}">
                <a16:creationId xmlns:a16="http://schemas.microsoft.com/office/drawing/2014/main" id="{8B677C3E-B5C4-417D-BF4A-5402DE4EE1C2}"/>
              </a:ext>
            </a:extLst>
          </p:cNvPr>
          <p:cNvSpPr txBox="1">
            <a:spLocks/>
          </p:cNvSpPr>
          <p:nvPr/>
        </p:nvSpPr>
        <p:spPr>
          <a:xfrm>
            <a:off x="9977719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03</a:t>
            </a:r>
          </a:p>
        </p:txBody>
      </p:sp>
      <p:sp>
        <p:nvSpPr>
          <p:cNvPr id="30" name="Google Shape;151;p26">
            <a:extLst>
              <a:ext uri="{FF2B5EF4-FFF2-40B4-BE49-F238E27FC236}">
                <a16:creationId xmlns:a16="http://schemas.microsoft.com/office/drawing/2014/main" id="{6F313FD0-BFCB-426D-8A48-2DBB76E24177}"/>
              </a:ext>
            </a:extLst>
          </p:cNvPr>
          <p:cNvSpPr txBox="1">
            <a:spLocks/>
          </p:cNvSpPr>
          <p:nvPr/>
        </p:nvSpPr>
        <p:spPr>
          <a:xfrm>
            <a:off x="110385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02</a:t>
            </a:r>
          </a:p>
        </p:txBody>
      </p:sp>
      <p:sp>
        <p:nvSpPr>
          <p:cNvPr id="31" name="Google Shape;154;p26">
            <a:extLst>
              <a:ext uri="{FF2B5EF4-FFF2-40B4-BE49-F238E27FC236}">
                <a16:creationId xmlns:a16="http://schemas.microsoft.com/office/drawing/2014/main" id="{728A0F03-4EA6-4336-8206-4C338D1FEF68}"/>
              </a:ext>
            </a:extLst>
          </p:cNvPr>
          <p:cNvSpPr txBox="1">
            <a:spLocks/>
          </p:cNvSpPr>
          <p:nvPr/>
        </p:nvSpPr>
        <p:spPr>
          <a:xfrm>
            <a:off x="10770321" y="60054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 dirty="0">
                <a:solidFill>
                  <a:schemeClr val="bg1"/>
                </a:solidFill>
                <a:latin typeface="Montserrat ExtraBold" pitchFamily="2" charset="0"/>
              </a:rPr>
              <a:t>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C3AD33F-3003-4B64-860A-B658D1FC0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" y="6030311"/>
            <a:ext cx="613224" cy="786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2C5145-784C-4B97-BEF7-9B511AE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31" y="6033907"/>
            <a:ext cx="1262569" cy="757541"/>
          </a:xfrm>
          <a:prstGeom prst="rect">
            <a:avLst/>
          </a:prstGeom>
        </p:spPr>
      </p:pic>
      <p:sp>
        <p:nvSpPr>
          <p:cNvPr id="16" name="Google Shape;148;p26">
            <a:extLst>
              <a:ext uri="{FF2B5EF4-FFF2-40B4-BE49-F238E27FC236}">
                <a16:creationId xmlns:a16="http://schemas.microsoft.com/office/drawing/2014/main" id="{6D11D409-D057-4F95-8261-F6A279100863}"/>
              </a:ext>
            </a:extLst>
          </p:cNvPr>
          <p:cNvSpPr txBox="1">
            <a:spLocks/>
          </p:cNvSpPr>
          <p:nvPr/>
        </p:nvSpPr>
        <p:spPr>
          <a:xfrm>
            <a:off x="-85249" y="-265693"/>
            <a:ext cx="72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1400" dirty="0">
                <a:solidFill>
                  <a:srgbClr val="4E9B19"/>
                </a:solidFill>
                <a:latin typeface="Montserrat ExtraBold" pitchFamily="2" charset="0"/>
              </a:rPr>
              <a:t>01</a:t>
            </a:r>
            <a:endParaRPr lang="en" dirty="0">
              <a:solidFill>
                <a:srgbClr val="4E9B19"/>
              </a:solidFill>
              <a:latin typeface="Montserrat ExtraBold" pitchFamily="2" charset="0"/>
            </a:endParaRPr>
          </a:p>
        </p:txBody>
      </p:sp>
      <p:sp>
        <p:nvSpPr>
          <p:cNvPr id="39" name="Google Shape;146;p26">
            <a:extLst>
              <a:ext uri="{FF2B5EF4-FFF2-40B4-BE49-F238E27FC236}">
                <a16:creationId xmlns:a16="http://schemas.microsoft.com/office/drawing/2014/main" id="{C1A0F215-EE5B-4BF6-8F84-4E0962CAB57F}"/>
              </a:ext>
            </a:extLst>
          </p:cNvPr>
          <p:cNvSpPr txBox="1">
            <a:spLocks/>
          </p:cNvSpPr>
          <p:nvPr/>
        </p:nvSpPr>
        <p:spPr>
          <a:xfrm>
            <a:off x="783182" y="218348"/>
            <a:ext cx="4788943" cy="50461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MA" sz="2400" dirty="0">
                <a:solidFill>
                  <a:schemeClr val="bg1"/>
                </a:solidFill>
                <a:latin typeface="Montserrat ExtraBold" pitchFamily="2" charset="0"/>
              </a:rPr>
              <a:t>Contexte Général du Projet</a:t>
            </a:r>
            <a:endParaRPr lang="fr-FR" sz="24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8BC4DE-E693-4A7C-8675-B03CD8047D96}"/>
              </a:ext>
            </a:extLst>
          </p:cNvPr>
          <p:cNvGrpSpPr/>
          <p:nvPr/>
        </p:nvGrpSpPr>
        <p:grpSpPr>
          <a:xfrm>
            <a:off x="3903499" y="889200"/>
            <a:ext cx="2002357" cy="369375"/>
            <a:chOff x="7760530" y="899610"/>
            <a:chExt cx="2002357" cy="369375"/>
          </a:xfrm>
        </p:grpSpPr>
        <p:sp>
          <p:nvSpPr>
            <p:cNvPr id="44" name="Rectangle à coins arrondis 35">
              <a:extLst>
                <a:ext uri="{FF2B5EF4-FFF2-40B4-BE49-F238E27FC236}">
                  <a16:creationId xmlns:a16="http://schemas.microsoft.com/office/drawing/2014/main" id="{BAB54732-1D2E-4426-9B61-5314E5BACDE6}"/>
                </a:ext>
              </a:extLst>
            </p:cNvPr>
            <p:cNvSpPr/>
            <p:nvPr/>
          </p:nvSpPr>
          <p:spPr>
            <a:xfrm>
              <a:off x="7760530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B6D79F"/>
                  </a:solidFill>
                  <a:latin typeface="Montserrat Medium" pitchFamily="2" charset="0"/>
                  <a:ea typeface="Century Gothic"/>
                  <a:cs typeface="Century Gothic"/>
                </a:rPr>
                <a:t>Problématique</a:t>
              </a:r>
            </a:p>
          </p:txBody>
        </p:sp>
        <p:cxnSp>
          <p:nvCxnSpPr>
            <p:cNvPr id="45" name="Connecteur droit 23">
              <a:extLst>
                <a:ext uri="{FF2B5EF4-FFF2-40B4-BE49-F238E27FC236}">
                  <a16:creationId xmlns:a16="http://schemas.microsoft.com/office/drawing/2014/main" id="{5A1A8335-C3D9-4F76-BAF1-FEE56E02BE7D}"/>
                </a:ext>
              </a:extLst>
            </p:cNvPr>
            <p:cNvCxnSpPr/>
            <p:nvPr/>
          </p:nvCxnSpPr>
          <p:spPr>
            <a:xfrm>
              <a:off x="7863121" y="899610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CE995B-D73C-44C7-B47D-1FA652B8EE74}"/>
              </a:ext>
            </a:extLst>
          </p:cNvPr>
          <p:cNvGrpSpPr/>
          <p:nvPr/>
        </p:nvGrpSpPr>
        <p:grpSpPr>
          <a:xfrm>
            <a:off x="1520855" y="889200"/>
            <a:ext cx="2002357" cy="369375"/>
            <a:chOff x="5304516" y="899610"/>
            <a:chExt cx="2002357" cy="369375"/>
          </a:xfrm>
        </p:grpSpPr>
        <p:sp>
          <p:nvSpPr>
            <p:cNvPr id="47" name="Rectangle à coins arrondis 33">
              <a:extLst>
                <a:ext uri="{FF2B5EF4-FFF2-40B4-BE49-F238E27FC236}">
                  <a16:creationId xmlns:a16="http://schemas.microsoft.com/office/drawing/2014/main" id="{4FE7DD37-782F-4581-B794-7207842F4450}"/>
                </a:ext>
              </a:extLst>
            </p:cNvPr>
            <p:cNvSpPr/>
            <p:nvPr/>
          </p:nvSpPr>
          <p:spPr>
            <a:xfrm>
              <a:off x="5304516" y="1046241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4E9B19"/>
                  </a:solidFill>
                  <a:latin typeface="Montserrat Medium" pitchFamily="2" charset="0"/>
                  <a:ea typeface="Century Gothic"/>
                  <a:cs typeface="Century Gothic"/>
                </a:rPr>
                <a:t>Processus</a:t>
              </a:r>
            </a:p>
          </p:txBody>
        </p:sp>
        <p:cxnSp>
          <p:nvCxnSpPr>
            <p:cNvPr id="48" name="Connecteur droit 29">
              <a:extLst>
                <a:ext uri="{FF2B5EF4-FFF2-40B4-BE49-F238E27FC236}">
                  <a16:creationId xmlns:a16="http://schemas.microsoft.com/office/drawing/2014/main" id="{EEA2E2FB-0824-42DA-9046-3B67C1D5A9BF}"/>
                </a:ext>
              </a:extLst>
            </p:cNvPr>
            <p:cNvCxnSpPr/>
            <p:nvPr/>
          </p:nvCxnSpPr>
          <p:spPr>
            <a:xfrm>
              <a:off x="5367607" y="899610"/>
              <a:ext cx="1800000" cy="0"/>
            </a:xfrm>
            <a:prstGeom prst="line">
              <a:avLst/>
            </a:prstGeom>
            <a:ln w="142875">
              <a:solidFill>
                <a:srgbClr val="4E9B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5FC4D8-F892-4B03-B9AB-1A4A7BBE7765}"/>
              </a:ext>
            </a:extLst>
          </p:cNvPr>
          <p:cNvGrpSpPr/>
          <p:nvPr/>
        </p:nvGrpSpPr>
        <p:grpSpPr>
          <a:xfrm>
            <a:off x="6286143" y="889200"/>
            <a:ext cx="2002357" cy="369375"/>
            <a:chOff x="10052814" y="891751"/>
            <a:chExt cx="2002357" cy="369375"/>
          </a:xfrm>
        </p:grpSpPr>
        <p:sp>
          <p:nvSpPr>
            <p:cNvPr id="50" name="Rectangle à coins arrondis 35">
              <a:extLst>
                <a:ext uri="{FF2B5EF4-FFF2-40B4-BE49-F238E27FC236}">
                  <a16:creationId xmlns:a16="http://schemas.microsoft.com/office/drawing/2014/main" id="{27887DE1-7A11-46A3-8059-836209A5549F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C5E0B4"/>
                  </a:solidFill>
                  <a:latin typeface="Montserrat Medium" pitchFamily="2" charset="0"/>
                  <a:ea typeface="Century Gothic"/>
                  <a:cs typeface="Century Gothic"/>
                  <a:sym typeface="Century Gothic"/>
                </a:rPr>
                <a:t>Les objectifs</a:t>
              </a:r>
            </a:p>
          </p:txBody>
        </p:sp>
        <p:cxnSp>
          <p:nvCxnSpPr>
            <p:cNvPr id="51" name="Connecteur droit 23">
              <a:extLst>
                <a:ext uri="{FF2B5EF4-FFF2-40B4-BE49-F238E27FC236}">
                  <a16:creationId xmlns:a16="http://schemas.microsoft.com/office/drawing/2014/main" id="{EC6BD90A-FAC2-40B0-B016-F60E962DE363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1405F9F-0A4D-4A6F-BA37-28297E8EEB76}"/>
              </a:ext>
            </a:extLst>
          </p:cNvPr>
          <p:cNvGrpSpPr/>
          <p:nvPr/>
        </p:nvGrpSpPr>
        <p:grpSpPr>
          <a:xfrm>
            <a:off x="8668789" y="889200"/>
            <a:ext cx="2002357" cy="369375"/>
            <a:chOff x="10052814" y="891751"/>
            <a:chExt cx="2002357" cy="369375"/>
          </a:xfrm>
        </p:grpSpPr>
        <p:sp>
          <p:nvSpPr>
            <p:cNvPr id="53" name="Rectangle à coins arrondis 35">
              <a:extLst>
                <a:ext uri="{FF2B5EF4-FFF2-40B4-BE49-F238E27FC236}">
                  <a16:creationId xmlns:a16="http://schemas.microsoft.com/office/drawing/2014/main" id="{AC1ADD29-53F1-41E8-B249-201D83F7C4A9}"/>
                </a:ext>
              </a:extLst>
            </p:cNvPr>
            <p:cNvSpPr/>
            <p:nvPr/>
          </p:nvSpPr>
          <p:spPr>
            <a:xfrm>
              <a:off x="10052814" y="1038382"/>
              <a:ext cx="2002357" cy="22274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MA" sz="1400" dirty="0">
                  <a:solidFill>
                    <a:srgbClr val="B6D79F"/>
                  </a:solidFill>
                  <a:latin typeface="Montserrat Medium" pitchFamily="2" charset="0"/>
                </a:rPr>
                <a:t>Démarche adoptée</a:t>
              </a:r>
            </a:p>
          </p:txBody>
        </p:sp>
        <p:cxnSp>
          <p:nvCxnSpPr>
            <p:cNvPr id="54" name="Connecteur droit 23">
              <a:extLst>
                <a:ext uri="{FF2B5EF4-FFF2-40B4-BE49-F238E27FC236}">
                  <a16:creationId xmlns:a16="http://schemas.microsoft.com/office/drawing/2014/main" id="{532854AE-0611-42BD-931C-A5FEDCE91EB7}"/>
                </a:ext>
              </a:extLst>
            </p:cNvPr>
            <p:cNvCxnSpPr/>
            <p:nvPr/>
          </p:nvCxnSpPr>
          <p:spPr>
            <a:xfrm>
              <a:off x="10155405" y="891751"/>
              <a:ext cx="1800000" cy="0"/>
            </a:xfrm>
            <a:prstGeom prst="line">
              <a:avLst/>
            </a:prstGeom>
            <a:ln w="1428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5696764-B623-43CD-9FC2-62F899320DB4}"/>
              </a:ext>
            </a:extLst>
          </p:cNvPr>
          <p:cNvSpPr/>
          <p:nvPr/>
        </p:nvSpPr>
        <p:spPr>
          <a:xfrm>
            <a:off x="1391370" y="2081367"/>
            <a:ext cx="2207706" cy="897811"/>
          </a:xfrm>
          <a:prstGeom prst="rect">
            <a:avLst/>
          </a:prstGeom>
          <a:solidFill>
            <a:srgbClr val="C5E0B4"/>
          </a:solidFill>
          <a:ln w="38100">
            <a:solidFill>
              <a:srgbClr val="54823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Montserrat SemiBold" pitchFamily="2" charset="0"/>
              </a:rPr>
              <a:t>Matière première </a:t>
            </a:r>
            <a:endParaRPr lang="en-US" dirty="0">
              <a:solidFill>
                <a:schemeClr val="tx1"/>
              </a:solidFill>
              <a:latin typeface="Montserrat SemiBold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61F9B2-1B8E-4458-B580-32A40415EE09}"/>
              </a:ext>
            </a:extLst>
          </p:cNvPr>
          <p:cNvGrpSpPr/>
          <p:nvPr/>
        </p:nvGrpSpPr>
        <p:grpSpPr>
          <a:xfrm>
            <a:off x="4431323" y="2015108"/>
            <a:ext cx="2115728" cy="1075708"/>
            <a:chOff x="4431323" y="2015108"/>
            <a:chExt cx="2115728" cy="1075708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9AC8E516-6A41-44B5-9267-0906EB55B10A}"/>
                </a:ext>
              </a:extLst>
            </p:cNvPr>
            <p:cNvSpPr/>
            <p:nvPr/>
          </p:nvSpPr>
          <p:spPr>
            <a:xfrm rot="10800000">
              <a:off x="4431323" y="2015108"/>
              <a:ext cx="2115728" cy="1075708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BDEF20-4C49-4C04-94A2-782F1AB354E0}"/>
                </a:ext>
              </a:extLst>
            </p:cNvPr>
            <p:cNvSpPr txBox="1"/>
            <p:nvPr/>
          </p:nvSpPr>
          <p:spPr>
            <a:xfrm>
              <a:off x="4879094" y="2103422"/>
              <a:ext cx="12201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 SemiBold" pitchFamily="2" charset="0"/>
                </a:rPr>
                <a:t>Stock de M.P</a:t>
              </a:r>
            </a:p>
          </p:txBody>
        </p:sp>
      </p:grp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5366308-7A13-45E9-9BA5-2C7F739E82B4}"/>
              </a:ext>
            </a:extLst>
          </p:cNvPr>
          <p:cNvSpPr/>
          <p:nvPr/>
        </p:nvSpPr>
        <p:spPr>
          <a:xfrm>
            <a:off x="7365345" y="2081367"/>
            <a:ext cx="2115728" cy="897811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Montserrat SemiBold" pitchFamily="2" charset="0"/>
              </a:rPr>
              <a:t>Unité de Production </a:t>
            </a:r>
            <a:endParaRPr lang="en-US" dirty="0">
              <a:solidFill>
                <a:schemeClr val="tx1"/>
              </a:solidFill>
              <a:latin typeface="Montserrat SemiBold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99A2B5E-6B30-4313-ABF3-348FEC339C74}"/>
              </a:ext>
            </a:extLst>
          </p:cNvPr>
          <p:cNvGrpSpPr/>
          <p:nvPr/>
        </p:nvGrpSpPr>
        <p:grpSpPr>
          <a:xfrm>
            <a:off x="9631889" y="2979440"/>
            <a:ext cx="1928826" cy="845846"/>
            <a:chOff x="4524774" y="2103422"/>
            <a:chExt cx="1928826" cy="845846"/>
          </a:xfrm>
        </p:grpSpPr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E5D76111-C14F-4228-BC0E-7A1A45A7CFB3}"/>
                </a:ext>
              </a:extLst>
            </p:cNvPr>
            <p:cNvSpPr/>
            <p:nvPr/>
          </p:nvSpPr>
          <p:spPr>
            <a:xfrm rot="10800000">
              <a:off x="4524774" y="2114167"/>
              <a:ext cx="1928826" cy="83510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EDB0A4-9735-4A98-B483-8D0C646E67DA}"/>
                </a:ext>
              </a:extLst>
            </p:cNvPr>
            <p:cNvSpPr txBox="1"/>
            <p:nvPr/>
          </p:nvSpPr>
          <p:spPr>
            <a:xfrm>
              <a:off x="4879094" y="2103422"/>
              <a:ext cx="12201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 SemiBold" pitchFamily="2" charset="0"/>
                </a:rPr>
                <a:t>Stock de P.F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C5CC83C8-6C79-47AA-B1DD-6E89CC216E0F}"/>
              </a:ext>
            </a:extLst>
          </p:cNvPr>
          <p:cNvSpPr/>
          <p:nvPr/>
        </p:nvSpPr>
        <p:spPr>
          <a:xfrm>
            <a:off x="4137678" y="3707165"/>
            <a:ext cx="1928826" cy="668058"/>
          </a:xfrm>
          <a:prstGeom prst="rect">
            <a:avLst/>
          </a:prstGeom>
          <a:solidFill>
            <a:srgbClr val="954ECA">
              <a:alpha val="38039"/>
            </a:srgbClr>
          </a:solidFill>
          <a:ln w="38100">
            <a:solidFill>
              <a:srgbClr val="954EC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Montserrat SemiBold" pitchFamily="2" charset="0"/>
              </a:rPr>
              <a:t>Commandes</a:t>
            </a:r>
            <a:endParaRPr lang="en-US" dirty="0">
              <a:solidFill>
                <a:schemeClr val="tx1"/>
              </a:solidFill>
              <a:latin typeface="Montserrat SemiBold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9F4263-E833-45DF-A63E-862D89BB8888}"/>
              </a:ext>
            </a:extLst>
          </p:cNvPr>
          <p:cNvGrpSpPr/>
          <p:nvPr/>
        </p:nvGrpSpPr>
        <p:grpSpPr>
          <a:xfrm>
            <a:off x="1281909" y="4375223"/>
            <a:ext cx="1928260" cy="704297"/>
            <a:chOff x="1281909" y="4375223"/>
            <a:chExt cx="1928260" cy="704297"/>
          </a:xfrm>
        </p:grpSpPr>
        <p:sp>
          <p:nvSpPr>
            <p:cNvPr id="12" name="Flowchart: Manual Operation 11">
              <a:extLst>
                <a:ext uri="{FF2B5EF4-FFF2-40B4-BE49-F238E27FC236}">
                  <a16:creationId xmlns:a16="http://schemas.microsoft.com/office/drawing/2014/main" id="{B4C65F36-1343-415A-8911-F35FD2D57805}"/>
                </a:ext>
              </a:extLst>
            </p:cNvPr>
            <p:cNvSpPr/>
            <p:nvPr/>
          </p:nvSpPr>
          <p:spPr>
            <a:xfrm rot="10800000">
              <a:off x="1281909" y="4375223"/>
              <a:ext cx="1895744" cy="704297"/>
            </a:xfrm>
            <a:prstGeom prst="flowChartManualOperation">
              <a:avLst/>
            </a:prstGeom>
            <a:solidFill>
              <a:srgbClr val="E48272">
                <a:alpha val="69804"/>
              </a:srgbClr>
            </a:solidFill>
            <a:ln w="38100">
              <a:solidFill>
                <a:srgbClr val="E482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993C48-C807-4D5A-BA43-D15674ABB52D}"/>
                </a:ext>
              </a:extLst>
            </p:cNvPr>
            <p:cNvSpPr txBox="1"/>
            <p:nvPr/>
          </p:nvSpPr>
          <p:spPr>
            <a:xfrm>
              <a:off x="1314425" y="4395219"/>
              <a:ext cx="1895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 SemiBold" pitchFamily="2" charset="0"/>
                </a:rPr>
                <a:t>Service </a:t>
              </a:r>
              <a:r>
                <a:rPr lang="fr-CA" dirty="0">
                  <a:latin typeface="Montserrat SemiBold" pitchFamily="2" charset="0"/>
                </a:rPr>
                <a:t>Commercial </a:t>
              </a:r>
              <a:endParaRPr lang="en-US" dirty="0">
                <a:latin typeface="Montserrat SemiBold" pitchFamily="2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44284D9-6C2A-42E6-9EEC-D715A2C41E00}"/>
              </a:ext>
            </a:extLst>
          </p:cNvPr>
          <p:cNvSpPr txBox="1"/>
          <p:nvPr/>
        </p:nvSpPr>
        <p:spPr>
          <a:xfrm>
            <a:off x="9986210" y="5449230"/>
            <a:ext cx="1928826" cy="369332"/>
          </a:xfrm>
          <a:custGeom>
            <a:avLst/>
            <a:gdLst>
              <a:gd name="connsiteX0" fmla="*/ 0 w 1928826"/>
              <a:gd name="connsiteY0" fmla="*/ 0 h 369332"/>
              <a:gd name="connsiteX1" fmla="*/ 681519 w 1928826"/>
              <a:gd name="connsiteY1" fmla="*/ 0 h 369332"/>
              <a:gd name="connsiteX2" fmla="*/ 1266596 w 1928826"/>
              <a:gd name="connsiteY2" fmla="*/ 0 h 369332"/>
              <a:gd name="connsiteX3" fmla="*/ 1928826 w 1928826"/>
              <a:gd name="connsiteY3" fmla="*/ 0 h 369332"/>
              <a:gd name="connsiteX4" fmla="*/ 1928826 w 1928826"/>
              <a:gd name="connsiteY4" fmla="*/ 369332 h 369332"/>
              <a:gd name="connsiteX5" fmla="*/ 1324461 w 1928826"/>
              <a:gd name="connsiteY5" fmla="*/ 369332 h 369332"/>
              <a:gd name="connsiteX6" fmla="*/ 720095 w 1928826"/>
              <a:gd name="connsiteY6" fmla="*/ 369332 h 369332"/>
              <a:gd name="connsiteX7" fmla="*/ 0 w 1928826"/>
              <a:gd name="connsiteY7" fmla="*/ 369332 h 369332"/>
              <a:gd name="connsiteX8" fmla="*/ 0 w 192882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8826" h="369332" extrusionOk="0">
                <a:moveTo>
                  <a:pt x="0" y="0"/>
                </a:moveTo>
                <a:cubicBezTo>
                  <a:pt x="317017" y="20542"/>
                  <a:pt x="389629" y="5341"/>
                  <a:pt x="681519" y="0"/>
                </a:cubicBezTo>
                <a:cubicBezTo>
                  <a:pt x="973409" y="-5341"/>
                  <a:pt x="1056513" y="1987"/>
                  <a:pt x="1266596" y="0"/>
                </a:cubicBezTo>
                <a:cubicBezTo>
                  <a:pt x="1476679" y="-1987"/>
                  <a:pt x="1664697" y="8250"/>
                  <a:pt x="1928826" y="0"/>
                </a:cubicBezTo>
                <a:cubicBezTo>
                  <a:pt x="1926468" y="115280"/>
                  <a:pt x="1939401" y="226922"/>
                  <a:pt x="1928826" y="369332"/>
                </a:cubicBezTo>
                <a:cubicBezTo>
                  <a:pt x="1637970" y="373324"/>
                  <a:pt x="1445569" y="394374"/>
                  <a:pt x="1324461" y="369332"/>
                </a:cubicBezTo>
                <a:cubicBezTo>
                  <a:pt x="1203353" y="344290"/>
                  <a:pt x="859511" y="346197"/>
                  <a:pt x="720095" y="369332"/>
                </a:cubicBezTo>
                <a:cubicBezTo>
                  <a:pt x="580679" y="392467"/>
                  <a:pt x="284202" y="391007"/>
                  <a:pt x="0" y="369332"/>
                </a:cubicBezTo>
                <a:cubicBezTo>
                  <a:pt x="-11263" y="281336"/>
                  <a:pt x="-9369" y="14690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4D412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>
                <a:latin typeface="Montserrat SemiBold" pitchFamily="2" charset="0"/>
              </a:rPr>
              <a:t>Marchés Local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6C3869-DDA7-432C-95A9-21CF824A9DDC}"/>
              </a:ext>
            </a:extLst>
          </p:cNvPr>
          <p:cNvSpPr txBox="1"/>
          <p:nvPr/>
        </p:nvSpPr>
        <p:spPr>
          <a:xfrm>
            <a:off x="7645011" y="5466137"/>
            <a:ext cx="1495504" cy="369332"/>
          </a:xfrm>
          <a:custGeom>
            <a:avLst/>
            <a:gdLst>
              <a:gd name="connsiteX0" fmla="*/ 0 w 1495504"/>
              <a:gd name="connsiteY0" fmla="*/ 0 h 369332"/>
              <a:gd name="connsiteX1" fmla="*/ 528411 w 1495504"/>
              <a:gd name="connsiteY1" fmla="*/ 0 h 369332"/>
              <a:gd name="connsiteX2" fmla="*/ 982048 w 1495504"/>
              <a:gd name="connsiteY2" fmla="*/ 0 h 369332"/>
              <a:gd name="connsiteX3" fmla="*/ 1495504 w 1495504"/>
              <a:gd name="connsiteY3" fmla="*/ 0 h 369332"/>
              <a:gd name="connsiteX4" fmla="*/ 1495504 w 1495504"/>
              <a:gd name="connsiteY4" fmla="*/ 369332 h 369332"/>
              <a:gd name="connsiteX5" fmla="*/ 1026913 w 1495504"/>
              <a:gd name="connsiteY5" fmla="*/ 369332 h 369332"/>
              <a:gd name="connsiteX6" fmla="*/ 558321 w 1495504"/>
              <a:gd name="connsiteY6" fmla="*/ 369332 h 369332"/>
              <a:gd name="connsiteX7" fmla="*/ 0 w 1495504"/>
              <a:gd name="connsiteY7" fmla="*/ 369332 h 369332"/>
              <a:gd name="connsiteX8" fmla="*/ 0 w 149550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5504" h="369332" extrusionOk="0">
                <a:moveTo>
                  <a:pt x="0" y="0"/>
                </a:moveTo>
                <a:cubicBezTo>
                  <a:pt x="154716" y="-10373"/>
                  <a:pt x="386733" y="16567"/>
                  <a:pt x="528411" y="0"/>
                </a:cubicBezTo>
                <a:cubicBezTo>
                  <a:pt x="670089" y="-16567"/>
                  <a:pt x="875256" y="10997"/>
                  <a:pt x="982048" y="0"/>
                </a:cubicBezTo>
                <a:cubicBezTo>
                  <a:pt x="1088840" y="-10997"/>
                  <a:pt x="1353683" y="-397"/>
                  <a:pt x="1495504" y="0"/>
                </a:cubicBezTo>
                <a:cubicBezTo>
                  <a:pt x="1493146" y="115280"/>
                  <a:pt x="1506079" y="226922"/>
                  <a:pt x="1495504" y="369332"/>
                </a:cubicBezTo>
                <a:cubicBezTo>
                  <a:pt x="1265996" y="371153"/>
                  <a:pt x="1195435" y="358892"/>
                  <a:pt x="1026913" y="369332"/>
                </a:cubicBezTo>
                <a:cubicBezTo>
                  <a:pt x="858391" y="379772"/>
                  <a:pt x="770676" y="392184"/>
                  <a:pt x="558321" y="369332"/>
                </a:cubicBezTo>
                <a:cubicBezTo>
                  <a:pt x="345966" y="346480"/>
                  <a:pt x="272534" y="391347"/>
                  <a:pt x="0" y="369332"/>
                </a:cubicBezTo>
                <a:cubicBezTo>
                  <a:pt x="-11263" y="281336"/>
                  <a:pt x="-9369" y="146903"/>
                  <a:pt x="0" y="0"/>
                </a:cubicBezTo>
                <a:close/>
              </a:path>
            </a:pathLst>
          </a:custGeom>
          <a:noFill/>
          <a:ln w="38100">
            <a:solidFill>
              <a:srgbClr val="D6A300"/>
            </a:solidFill>
          </a:ln>
        </p:spPr>
        <p:txBody>
          <a:bodyPr wrap="square" rtlCol="0">
            <a:spAutoFit/>
          </a:bodyPr>
          <a:lstStyle/>
          <a:p>
            <a:r>
              <a:rPr lang="fr-CA" dirty="0">
                <a:latin typeface="Montserrat SemiBold" pitchFamily="2" charset="0"/>
              </a:rPr>
              <a:t>Expédition </a:t>
            </a:r>
            <a:endParaRPr lang="en-US" dirty="0">
              <a:latin typeface="Montserrat SemiBold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95DDEA-78D9-4733-89F7-E491C49C83CF}"/>
              </a:ext>
            </a:extLst>
          </p:cNvPr>
          <p:cNvGrpSpPr/>
          <p:nvPr/>
        </p:nvGrpSpPr>
        <p:grpSpPr>
          <a:xfrm>
            <a:off x="3074463" y="5485180"/>
            <a:ext cx="1089842" cy="905712"/>
            <a:chOff x="3903500" y="4718384"/>
            <a:chExt cx="1089842" cy="9057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961F43-1B22-4477-BC53-4F2610865929}"/>
                </a:ext>
              </a:extLst>
            </p:cNvPr>
            <p:cNvSpPr txBox="1"/>
            <p:nvPr/>
          </p:nvSpPr>
          <p:spPr>
            <a:xfrm>
              <a:off x="3903500" y="5254764"/>
              <a:ext cx="1089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 SemiBold" pitchFamily="2" charset="0"/>
                </a:rPr>
                <a:t>Clients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42E8E2-7A58-498E-87EF-85570B02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865" y="4718384"/>
              <a:ext cx="646331" cy="6463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5E8EAA3-408B-4F74-A750-D68CC5B771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713" y="3656109"/>
            <a:ext cx="650058" cy="650058"/>
          </a:xfrm>
          <a:prstGeom prst="rect">
            <a:avLst/>
          </a:prstGeom>
        </p:spPr>
      </p:pic>
      <p:sp>
        <p:nvSpPr>
          <p:cNvPr id="35" name="Arrow: Up 34">
            <a:extLst>
              <a:ext uri="{FF2B5EF4-FFF2-40B4-BE49-F238E27FC236}">
                <a16:creationId xmlns:a16="http://schemas.microsoft.com/office/drawing/2014/main" id="{64342021-AF65-418E-8EE3-037D74ADCDAB}"/>
              </a:ext>
            </a:extLst>
          </p:cNvPr>
          <p:cNvSpPr/>
          <p:nvPr/>
        </p:nvSpPr>
        <p:spPr>
          <a:xfrm rot="5400000">
            <a:off x="4052933" y="1792468"/>
            <a:ext cx="222744" cy="10021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Arrow: Up 77">
            <a:extLst>
              <a:ext uri="{FF2B5EF4-FFF2-40B4-BE49-F238E27FC236}">
                <a16:creationId xmlns:a16="http://schemas.microsoft.com/office/drawing/2014/main" id="{1E733025-F958-4AA4-B07F-3940F9B4274D}"/>
              </a:ext>
            </a:extLst>
          </p:cNvPr>
          <p:cNvSpPr/>
          <p:nvPr/>
        </p:nvSpPr>
        <p:spPr>
          <a:xfrm rot="5400000">
            <a:off x="4143085" y="1907456"/>
            <a:ext cx="222744" cy="1182438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Arrow: Up 78">
            <a:extLst>
              <a:ext uri="{FF2B5EF4-FFF2-40B4-BE49-F238E27FC236}">
                <a16:creationId xmlns:a16="http://schemas.microsoft.com/office/drawing/2014/main" id="{F8CB44FF-34AA-4A74-80F1-88A44DE90310}"/>
              </a:ext>
            </a:extLst>
          </p:cNvPr>
          <p:cNvSpPr/>
          <p:nvPr/>
        </p:nvSpPr>
        <p:spPr>
          <a:xfrm rot="5400000">
            <a:off x="4254165" y="2006738"/>
            <a:ext cx="222744" cy="1404599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Arrow: Up 79">
            <a:extLst>
              <a:ext uri="{FF2B5EF4-FFF2-40B4-BE49-F238E27FC236}">
                <a16:creationId xmlns:a16="http://schemas.microsoft.com/office/drawing/2014/main" id="{805FE086-7029-4A09-A2D7-7304F5153964}"/>
              </a:ext>
            </a:extLst>
          </p:cNvPr>
          <p:cNvSpPr/>
          <p:nvPr/>
        </p:nvSpPr>
        <p:spPr>
          <a:xfrm rot="5400000">
            <a:off x="6833630" y="1734965"/>
            <a:ext cx="222744" cy="11125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Arrow: Up 80">
            <a:extLst>
              <a:ext uri="{FF2B5EF4-FFF2-40B4-BE49-F238E27FC236}">
                <a16:creationId xmlns:a16="http://schemas.microsoft.com/office/drawing/2014/main" id="{C5C354DB-CFF1-4E1F-86A3-1CFEE9749922}"/>
              </a:ext>
            </a:extLst>
          </p:cNvPr>
          <p:cNvSpPr/>
          <p:nvPr/>
        </p:nvSpPr>
        <p:spPr>
          <a:xfrm rot="5400000">
            <a:off x="6695969" y="1855606"/>
            <a:ext cx="222744" cy="1281532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Arrow: Up 81">
            <a:extLst>
              <a:ext uri="{FF2B5EF4-FFF2-40B4-BE49-F238E27FC236}">
                <a16:creationId xmlns:a16="http://schemas.microsoft.com/office/drawing/2014/main" id="{9B958557-7379-4C72-A95C-D6E1EBE84118}"/>
              </a:ext>
            </a:extLst>
          </p:cNvPr>
          <p:cNvSpPr/>
          <p:nvPr/>
        </p:nvSpPr>
        <p:spPr>
          <a:xfrm rot="5400000">
            <a:off x="6563837" y="1991075"/>
            <a:ext cx="222744" cy="1431320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6F969B1-6CC2-4CDA-A502-633BCBDC3A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90" y="3692929"/>
            <a:ext cx="650058" cy="650058"/>
          </a:xfrm>
          <a:prstGeom prst="rect">
            <a:avLst/>
          </a:prstGeom>
        </p:spPr>
      </p:pic>
      <p:sp>
        <p:nvSpPr>
          <p:cNvPr id="84" name="Arrow: Bent 83">
            <a:extLst>
              <a:ext uri="{FF2B5EF4-FFF2-40B4-BE49-F238E27FC236}">
                <a16:creationId xmlns:a16="http://schemas.microsoft.com/office/drawing/2014/main" id="{4BEAFB33-BF0E-4D94-8EE2-53BA9F2B75A6}"/>
              </a:ext>
            </a:extLst>
          </p:cNvPr>
          <p:cNvSpPr/>
          <p:nvPr/>
        </p:nvSpPr>
        <p:spPr>
          <a:xfrm rot="16200000">
            <a:off x="2023009" y="5058567"/>
            <a:ext cx="946350" cy="1156557"/>
          </a:xfrm>
          <a:prstGeom prst="bentArrow">
            <a:avLst>
              <a:gd name="adj1" fmla="val 12685"/>
              <a:gd name="adj2" fmla="val 14580"/>
              <a:gd name="adj3" fmla="val 18369"/>
              <a:gd name="adj4" fmla="val 5985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Arrow: Bent 84">
            <a:extLst>
              <a:ext uri="{FF2B5EF4-FFF2-40B4-BE49-F238E27FC236}">
                <a16:creationId xmlns:a16="http://schemas.microsoft.com/office/drawing/2014/main" id="{998BC110-069A-4733-8484-E419C465C22C}"/>
              </a:ext>
            </a:extLst>
          </p:cNvPr>
          <p:cNvSpPr/>
          <p:nvPr/>
        </p:nvSpPr>
        <p:spPr>
          <a:xfrm>
            <a:off x="2154384" y="3896547"/>
            <a:ext cx="1287880" cy="369332"/>
          </a:xfrm>
          <a:prstGeom prst="bentArrow">
            <a:avLst>
              <a:gd name="adj1" fmla="val 38894"/>
              <a:gd name="adj2" fmla="val 37250"/>
              <a:gd name="adj3" fmla="val 43868"/>
              <a:gd name="adj4" fmla="val 82019"/>
            </a:avLst>
          </a:prstGeom>
          <a:noFill/>
          <a:ln w="28575">
            <a:solidFill>
              <a:srgbClr val="E48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Arrow: Bent 85">
            <a:extLst>
              <a:ext uri="{FF2B5EF4-FFF2-40B4-BE49-F238E27FC236}">
                <a16:creationId xmlns:a16="http://schemas.microsoft.com/office/drawing/2014/main" id="{414FA79E-8B7E-4706-9238-2346778A6A8A}"/>
              </a:ext>
            </a:extLst>
          </p:cNvPr>
          <p:cNvSpPr/>
          <p:nvPr/>
        </p:nvSpPr>
        <p:spPr>
          <a:xfrm rot="5400000" flipH="1">
            <a:off x="7096130" y="2621898"/>
            <a:ext cx="1049201" cy="1785772"/>
          </a:xfrm>
          <a:prstGeom prst="bentArrow">
            <a:avLst>
              <a:gd name="adj1" fmla="val 11795"/>
              <a:gd name="adj2" fmla="val 19058"/>
              <a:gd name="adj3" fmla="val 21038"/>
              <a:gd name="adj4" fmla="val 43750"/>
            </a:avLst>
          </a:prstGeom>
          <a:noFill/>
          <a:ln w="28575">
            <a:solidFill>
              <a:srgbClr val="954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Arrow: Bent 86">
            <a:extLst>
              <a:ext uri="{FF2B5EF4-FFF2-40B4-BE49-F238E27FC236}">
                <a16:creationId xmlns:a16="http://schemas.microsoft.com/office/drawing/2014/main" id="{10564062-4144-48D8-9691-961CFE299EB1}"/>
              </a:ext>
            </a:extLst>
          </p:cNvPr>
          <p:cNvSpPr/>
          <p:nvPr/>
        </p:nvSpPr>
        <p:spPr>
          <a:xfrm rot="16200000" flipH="1" flipV="1">
            <a:off x="9776727" y="2021953"/>
            <a:ext cx="654411" cy="1281532"/>
          </a:xfrm>
          <a:prstGeom prst="bentArrow">
            <a:avLst>
              <a:gd name="adj1" fmla="val 20528"/>
              <a:gd name="adj2" fmla="val 21969"/>
              <a:gd name="adj3" fmla="val 26860"/>
              <a:gd name="adj4" fmla="val 43750"/>
            </a:avLst>
          </a:prstGeom>
          <a:noFill/>
          <a:ln w="28575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BAAAE085-F220-48E0-A723-454585AAFFD4}"/>
              </a:ext>
            </a:extLst>
          </p:cNvPr>
          <p:cNvSpPr/>
          <p:nvPr/>
        </p:nvSpPr>
        <p:spPr>
          <a:xfrm>
            <a:off x="10427873" y="3884021"/>
            <a:ext cx="286214" cy="1519041"/>
          </a:xfrm>
          <a:prstGeom prst="downArrow">
            <a:avLst>
              <a:gd name="adj1" fmla="val 50000"/>
              <a:gd name="adj2" fmla="val 41351"/>
            </a:avLst>
          </a:prstGeom>
          <a:noFill/>
          <a:ln w="38100">
            <a:solidFill>
              <a:srgbClr val="D4D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989659-0997-4D1F-A805-FCEFAAE671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323" y="4242358"/>
            <a:ext cx="921312" cy="921312"/>
          </a:xfrm>
          <a:prstGeom prst="rect">
            <a:avLst/>
          </a:prstGeom>
        </p:spPr>
      </p:pic>
      <p:sp>
        <p:nvSpPr>
          <p:cNvPr id="89" name="Arrow: Bent 88">
            <a:extLst>
              <a:ext uri="{FF2B5EF4-FFF2-40B4-BE49-F238E27FC236}">
                <a16:creationId xmlns:a16="http://schemas.microsoft.com/office/drawing/2014/main" id="{A32B241D-352B-4BAB-BC00-A2DBF31E745B}"/>
              </a:ext>
            </a:extLst>
          </p:cNvPr>
          <p:cNvSpPr/>
          <p:nvPr/>
        </p:nvSpPr>
        <p:spPr>
          <a:xfrm rot="5400000" flipV="1">
            <a:off x="8214327" y="3409944"/>
            <a:ext cx="1849014" cy="2115732"/>
          </a:xfrm>
          <a:prstGeom prst="bentArrow">
            <a:avLst>
              <a:gd name="adj1" fmla="val 7094"/>
              <a:gd name="adj2" fmla="val 10301"/>
              <a:gd name="adj3" fmla="val 9705"/>
              <a:gd name="adj4" fmla="val 67446"/>
            </a:avLst>
          </a:prstGeom>
          <a:noFill/>
          <a:ln w="28575">
            <a:solidFill>
              <a:srgbClr val="D6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9BE9AC-D252-4531-B4C6-AB69DFD3D4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334" y="3934511"/>
            <a:ext cx="1004166" cy="1004166"/>
          </a:xfrm>
          <a:prstGeom prst="rect">
            <a:avLst/>
          </a:prstGeom>
        </p:spPr>
      </p:pic>
      <p:sp>
        <p:nvSpPr>
          <p:cNvPr id="58" name="Google Shape;167;p27">
            <a:extLst>
              <a:ext uri="{FF2B5EF4-FFF2-40B4-BE49-F238E27FC236}">
                <a16:creationId xmlns:a16="http://schemas.microsoft.com/office/drawing/2014/main" id="{C97B2854-6005-45F5-8339-32B7D6A481AF}"/>
              </a:ext>
            </a:extLst>
          </p:cNvPr>
          <p:cNvSpPr/>
          <p:nvPr/>
        </p:nvSpPr>
        <p:spPr>
          <a:xfrm>
            <a:off x="12037626" y="3181853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59" name="Google Shape;167;p27">
            <a:extLst>
              <a:ext uri="{FF2B5EF4-FFF2-40B4-BE49-F238E27FC236}">
                <a16:creationId xmlns:a16="http://schemas.microsoft.com/office/drawing/2014/main" id="{02FCAA3D-33DF-4A9A-8520-17AEA36C4DB5}"/>
              </a:ext>
            </a:extLst>
          </p:cNvPr>
          <p:cNvSpPr/>
          <p:nvPr/>
        </p:nvSpPr>
        <p:spPr>
          <a:xfrm>
            <a:off x="-348352" y="826578"/>
            <a:ext cx="482800" cy="2651600"/>
          </a:xfrm>
          <a:prstGeom prst="rect">
            <a:avLst/>
          </a:prstGeom>
          <a:solidFill>
            <a:srgbClr val="4E9B19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7000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  <wetp:taskpane dockstate="right" visibility="0" width="438" row="4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D887402-45AC-4333-A3FA-28BAFFF6969D}">
  <we:reference id="wa104381637" version="1.0.0.0" store="en-US" storeType="OMEX"/>
  <we:alternateReferences>
    <we:reference id="wa104381637" version="1.0.0.0" store="WA10438163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603214B-EBDE-4330-81A7-627D116311BD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17047</TotalTime>
  <Words>3744</Words>
  <Application>Microsoft Office PowerPoint</Application>
  <PresentationFormat>Widescreen</PresentationFormat>
  <Paragraphs>1423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7" baseType="lpstr">
      <vt:lpstr>Malgun Gothic</vt:lpstr>
      <vt:lpstr>Arial</vt:lpstr>
      <vt:lpstr>Bahnschrift SemiBold</vt:lpstr>
      <vt:lpstr>Book Antiqua</vt:lpstr>
      <vt:lpstr>Calibri</vt:lpstr>
      <vt:lpstr>Calibri Light</vt:lpstr>
      <vt:lpstr>Cambria Math</vt:lpstr>
      <vt:lpstr>Century</vt:lpstr>
      <vt:lpstr>Century Gothic</vt:lpstr>
      <vt:lpstr>Eras Demi ITC</vt:lpstr>
      <vt:lpstr>Fira Sans Extra Condensed Medium</vt:lpstr>
      <vt:lpstr>Montserrat</vt:lpstr>
      <vt:lpstr>Montserrat Black</vt:lpstr>
      <vt:lpstr>Montserrat ExtraBold</vt:lpstr>
      <vt:lpstr>Montserrat Medium</vt:lpstr>
      <vt:lpstr>Montserrat SemiBold</vt:lpstr>
      <vt:lpstr>Symbol</vt:lpstr>
      <vt:lpstr>Times New Roman</vt:lpstr>
      <vt:lpstr>Tw Cen MT</vt:lpstr>
      <vt:lpstr>Wingdings</vt:lpstr>
      <vt:lpstr>Thème Office</vt:lpstr>
      <vt:lpstr>PowerPoint Presentation</vt:lpstr>
      <vt:lpstr>Table de matières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PSA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 EL MEHDI AGHELIAS (EXTERNAL)</dc:creator>
  <cp:lastModifiedBy>ibrahim essakine</cp:lastModifiedBy>
  <cp:revision>582</cp:revision>
  <dcterms:created xsi:type="dcterms:W3CDTF">2021-07-09T14:58:00Z</dcterms:created>
  <dcterms:modified xsi:type="dcterms:W3CDTF">2024-07-04T18:14:46Z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d53d93-3f4c-4b90-b511-bd6bdbb4fba9_Enabled">
    <vt:lpwstr>true</vt:lpwstr>
  </property>
  <property fmtid="{D5CDD505-2E9C-101B-9397-08002B2CF9AE}" pid="3" name="MSIP_Label_2fd53d93-3f4c-4b90-b511-bd6bdbb4fba9_SetDate">
    <vt:lpwstr>2021-07-09T14:58:01Z</vt:lpwstr>
  </property>
  <property fmtid="{D5CDD505-2E9C-101B-9397-08002B2CF9AE}" pid="4" name="MSIP_Label_2fd53d93-3f4c-4b90-b511-bd6bdbb4fba9_Method">
    <vt:lpwstr>Standard</vt:lpwstr>
  </property>
  <property fmtid="{D5CDD505-2E9C-101B-9397-08002B2CF9AE}" pid="5" name="MSIP_Label_2fd53d93-3f4c-4b90-b511-bd6bdbb4fba9_Name">
    <vt:lpwstr>2fd53d93-3f4c-4b90-b511-bd6bdbb4fba9</vt:lpwstr>
  </property>
  <property fmtid="{D5CDD505-2E9C-101B-9397-08002B2CF9AE}" pid="6" name="MSIP_Label_2fd53d93-3f4c-4b90-b511-bd6bdbb4fba9_SiteId">
    <vt:lpwstr>d852d5cd-724c-4128-8812-ffa5db3f8507</vt:lpwstr>
  </property>
  <property fmtid="{D5CDD505-2E9C-101B-9397-08002B2CF9AE}" pid="7" name="MSIP_Label_2fd53d93-3f4c-4b90-b511-bd6bdbb4fba9_ActionId">
    <vt:lpwstr>d29806f0-5faf-440c-8554-883ec3858a53</vt:lpwstr>
  </property>
  <property fmtid="{D5CDD505-2E9C-101B-9397-08002B2CF9AE}" pid="8" name="MSIP_Label_2fd53d93-3f4c-4b90-b511-bd6bdbb4fba9_ContentBits">
    <vt:lpwstr>0</vt:lpwstr>
  </property>
</Properties>
</file>